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handoutMasterIdLst>
    <p:handoutMasterId r:id="rId33"/>
  </p:handoutMasterIdLst>
  <p:sldIdLst>
    <p:sldId id="256" r:id="rId2"/>
    <p:sldId id="289" r:id="rId3"/>
    <p:sldId id="315" r:id="rId4"/>
    <p:sldId id="300" r:id="rId5"/>
    <p:sldId id="311" r:id="rId6"/>
    <p:sldId id="296" r:id="rId7"/>
    <p:sldId id="298" r:id="rId8"/>
    <p:sldId id="299" r:id="rId9"/>
    <p:sldId id="272" r:id="rId10"/>
    <p:sldId id="291" r:id="rId11"/>
    <p:sldId id="295" r:id="rId12"/>
    <p:sldId id="294" r:id="rId13"/>
    <p:sldId id="301" r:id="rId14"/>
    <p:sldId id="302" r:id="rId15"/>
    <p:sldId id="303" r:id="rId16"/>
    <p:sldId id="304" r:id="rId17"/>
    <p:sldId id="305" r:id="rId18"/>
    <p:sldId id="306" r:id="rId19"/>
    <p:sldId id="307" r:id="rId20"/>
    <p:sldId id="308" r:id="rId21"/>
    <p:sldId id="309" r:id="rId22"/>
    <p:sldId id="310" r:id="rId23"/>
    <p:sldId id="314" r:id="rId24"/>
    <p:sldId id="260" r:id="rId25"/>
    <p:sldId id="269" r:id="rId26"/>
    <p:sldId id="275" r:id="rId27"/>
    <p:sldId id="312" r:id="rId28"/>
    <p:sldId id="313" r:id="rId29"/>
    <p:sldId id="316" r:id="rId30"/>
    <p:sldId id="317" r:id="rId31"/>
  </p:sldIdLst>
  <p:sldSz cx="12192000" cy="6858000"/>
  <p:notesSz cx="6889750" cy="1002188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C22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4" autoAdjust="0"/>
    <p:restoredTop sz="95501" autoAdjust="0"/>
  </p:normalViewPr>
  <p:slideViewPr>
    <p:cSldViewPr snapToGrid="0">
      <p:cViewPr varScale="1">
        <p:scale>
          <a:sx n="88" d="100"/>
          <a:sy n="88" d="100"/>
        </p:scale>
        <p:origin x="654" y="10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64" d="100"/>
          <a:sy n="64" d="100"/>
        </p:scale>
        <p:origin x="337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3571D5E-3EAE-4DE4-84DC-23BC50226F75}" type="doc">
      <dgm:prSet loTypeId="urn:microsoft.com/office/officeart/2005/8/layout/StepDownProcess" loCatId="process" qsTypeId="urn:microsoft.com/office/officeart/2005/8/quickstyle/simple1" qsCatId="simple" csTypeId="urn:microsoft.com/office/officeart/2005/8/colors/accent1_2" csCatId="accent1" phldr="1"/>
      <dgm:spPr/>
      <dgm:t>
        <a:bodyPr/>
        <a:lstStyle/>
        <a:p>
          <a:endParaRPr lang="fr-FR"/>
        </a:p>
      </dgm:t>
    </dgm:pt>
    <dgm:pt modelId="{C841B941-C520-4D8F-BEA6-66E3BB620E57}">
      <dgm:prSet phldrT="[Texte]"/>
      <dgm:spPr/>
      <dgm:t>
        <a:bodyPr/>
        <a:lstStyle/>
        <a:p>
          <a:r>
            <a:rPr lang="fr-FR" dirty="0" smtClean="0"/>
            <a:t>RMB</a:t>
          </a:r>
          <a:endParaRPr lang="fr-FR" dirty="0"/>
        </a:p>
      </dgm:t>
    </dgm:pt>
    <dgm:pt modelId="{9C91051B-CC40-46B6-9B5D-263E12520622}" type="parTrans" cxnId="{EEF607DB-5E96-460E-92B6-7284677E796A}">
      <dgm:prSet/>
      <dgm:spPr/>
      <dgm:t>
        <a:bodyPr/>
        <a:lstStyle/>
        <a:p>
          <a:endParaRPr lang="fr-FR"/>
        </a:p>
      </dgm:t>
    </dgm:pt>
    <dgm:pt modelId="{96F905F7-5597-4DD2-ACA9-AC466A84B663}" type="sibTrans" cxnId="{EEF607DB-5E96-460E-92B6-7284677E796A}">
      <dgm:prSet/>
      <dgm:spPr/>
      <dgm:t>
        <a:bodyPr/>
        <a:lstStyle/>
        <a:p>
          <a:endParaRPr lang="fr-FR"/>
        </a:p>
      </dgm:t>
    </dgm:pt>
    <dgm:pt modelId="{B1CF467F-C81D-4A7C-98DD-157BFD728CDE}">
      <dgm:prSet phldrT="[Texte]" custT="1"/>
      <dgm:spPr/>
      <dgm:t>
        <a:bodyPr/>
        <a:lstStyle/>
        <a:p>
          <a:r>
            <a:rPr lang="fr-FR" sz="1800" b="0" dirty="0" smtClean="0"/>
            <a:t>2014 : Création du GPIESS au sein des Nations Unies</a:t>
          </a:r>
          <a:endParaRPr lang="fr-FR" sz="1800" b="0" dirty="0"/>
        </a:p>
      </dgm:t>
    </dgm:pt>
    <dgm:pt modelId="{E13C30FE-5031-41C5-A28B-31FC4F152E1D}" type="parTrans" cxnId="{A61E39DC-0DEA-4159-A919-8DF93FB70353}">
      <dgm:prSet/>
      <dgm:spPr/>
      <dgm:t>
        <a:bodyPr/>
        <a:lstStyle/>
        <a:p>
          <a:endParaRPr lang="fr-FR"/>
        </a:p>
      </dgm:t>
    </dgm:pt>
    <dgm:pt modelId="{EA4368C8-AF37-4B38-826B-1530E1CB3FE8}" type="sibTrans" cxnId="{A61E39DC-0DEA-4159-A919-8DF93FB70353}">
      <dgm:prSet/>
      <dgm:spPr/>
      <dgm:t>
        <a:bodyPr/>
        <a:lstStyle/>
        <a:p>
          <a:endParaRPr lang="fr-FR"/>
        </a:p>
      </dgm:t>
    </dgm:pt>
    <dgm:pt modelId="{6C749546-2313-4A57-A4AD-EDA9DC8DE793}">
      <dgm:prSet phldrT="[Texte]"/>
      <dgm:spPr/>
      <dgm:t>
        <a:bodyPr/>
        <a:lstStyle/>
        <a:p>
          <a:r>
            <a:rPr lang="fr-FR" dirty="0" smtClean="0"/>
            <a:t>GPIESS</a:t>
          </a:r>
          <a:endParaRPr lang="fr-FR" dirty="0"/>
        </a:p>
      </dgm:t>
    </dgm:pt>
    <dgm:pt modelId="{DA8D4AA1-A275-4D60-947F-C2C0DCED9924}" type="parTrans" cxnId="{F5DF5418-81C8-44F2-9B55-E19032D812C7}">
      <dgm:prSet/>
      <dgm:spPr/>
      <dgm:t>
        <a:bodyPr/>
        <a:lstStyle/>
        <a:p>
          <a:endParaRPr lang="fr-FR"/>
        </a:p>
      </dgm:t>
    </dgm:pt>
    <dgm:pt modelId="{7C4FA8E6-AE7F-4545-A8D4-654837F72BF5}" type="sibTrans" cxnId="{F5DF5418-81C8-44F2-9B55-E19032D812C7}">
      <dgm:prSet/>
      <dgm:spPr/>
      <dgm:t>
        <a:bodyPr/>
        <a:lstStyle/>
        <a:p>
          <a:endParaRPr lang="fr-FR"/>
        </a:p>
      </dgm:t>
    </dgm:pt>
    <dgm:pt modelId="{FABEF4AB-CC83-4FDF-A107-131CAA14A199}">
      <dgm:prSet phldrT="[Texte]"/>
      <dgm:spPr/>
      <dgm:t>
        <a:bodyPr/>
        <a:lstStyle/>
        <a:p>
          <a:r>
            <a:rPr lang="fr-FR" dirty="0" smtClean="0"/>
            <a:t>2004 : Création des RMB</a:t>
          </a:r>
          <a:endParaRPr lang="fr-FR" dirty="0"/>
        </a:p>
      </dgm:t>
    </dgm:pt>
    <dgm:pt modelId="{C9F9F46A-E428-4389-90D8-3CC1C69E7A8A}" type="parTrans" cxnId="{BD936DD9-945F-4AB7-9FCC-B900C3667997}">
      <dgm:prSet/>
      <dgm:spPr/>
      <dgm:t>
        <a:bodyPr/>
        <a:lstStyle/>
        <a:p>
          <a:endParaRPr lang="fr-FR"/>
        </a:p>
      </dgm:t>
    </dgm:pt>
    <dgm:pt modelId="{E728081E-22F8-4847-A7C8-0D18522947F0}" type="sibTrans" cxnId="{BD936DD9-945F-4AB7-9FCC-B900C3667997}">
      <dgm:prSet/>
      <dgm:spPr/>
      <dgm:t>
        <a:bodyPr/>
        <a:lstStyle/>
        <a:p>
          <a:endParaRPr lang="fr-FR"/>
        </a:p>
      </dgm:t>
    </dgm:pt>
    <dgm:pt modelId="{239D7A28-20F9-4F3C-B845-C61FF84F4F05}">
      <dgm:prSet phldrT="[Texte]"/>
      <dgm:spPr/>
      <dgm:t>
        <a:bodyPr/>
        <a:lstStyle/>
        <a:p>
          <a:r>
            <a:rPr lang="fr-FR" dirty="0" err="1" smtClean="0"/>
            <a:t>Side</a:t>
          </a:r>
          <a:r>
            <a:rPr lang="fr-FR" dirty="0" smtClean="0"/>
            <a:t> </a:t>
          </a:r>
          <a:r>
            <a:rPr lang="fr-FR" dirty="0" err="1" smtClean="0"/>
            <a:t>event</a:t>
          </a:r>
          <a:r>
            <a:rPr lang="fr-FR" dirty="0" smtClean="0"/>
            <a:t> ESS</a:t>
          </a:r>
          <a:endParaRPr lang="fr-FR" dirty="0"/>
        </a:p>
      </dgm:t>
    </dgm:pt>
    <dgm:pt modelId="{99E7837F-F66A-4A5D-B8A3-0AE24C989CD6}" type="parTrans" cxnId="{34C2F1A3-9E72-451A-B0B8-C10780B461B0}">
      <dgm:prSet/>
      <dgm:spPr/>
      <dgm:t>
        <a:bodyPr/>
        <a:lstStyle/>
        <a:p>
          <a:endParaRPr lang="fr-FR"/>
        </a:p>
      </dgm:t>
    </dgm:pt>
    <dgm:pt modelId="{287638B0-669A-43A1-936B-35729264560B}" type="sibTrans" cxnId="{34C2F1A3-9E72-451A-B0B8-C10780B461B0}">
      <dgm:prSet/>
      <dgm:spPr/>
      <dgm:t>
        <a:bodyPr/>
        <a:lstStyle/>
        <a:p>
          <a:endParaRPr lang="fr-FR"/>
        </a:p>
      </dgm:t>
    </dgm:pt>
    <dgm:pt modelId="{E5CB401B-8C4F-4B46-93F4-4C5AA03163FE}">
      <dgm:prSet phldrT="[Texte]" custT="1"/>
      <dgm:spPr/>
      <dgm:t>
        <a:bodyPr/>
        <a:lstStyle/>
        <a:p>
          <a:r>
            <a:rPr lang="fr-FR" sz="1800" dirty="0" smtClean="0"/>
            <a:t>2016 : Conférence des Nations unies HABITAT III, Equateur</a:t>
          </a:r>
          <a:endParaRPr lang="fr-FR" sz="1800" dirty="0"/>
        </a:p>
      </dgm:t>
    </dgm:pt>
    <dgm:pt modelId="{F313E46B-B8A8-42B6-B3C1-AAB6A03BCDE8}" type="parTrans" cxnId="{CCB1D937-58B7-44F8-9FE9-3DFD59F26F2B}">
      <dgm:prSet/>
      <dgm:spPr/>
      <dgm:t>
        <a:bodyPr/>
        <a:lstStyle/>
        <a:p>
          <a:endParaRPr lang="fr-FR"/>
        </a:p>
      </dgm:t>
    </dgm:pt>
    <dgm:pt modelId="{5A450D32-B5ED-4ED3-BD37-340ECA4321FE}" type="sibTrans" cxnId="{CCB1D937-58B7-44F8-9FE9-3DFD59F26F2B}">
      <dgm:prSet/>
      <dgm:spPr/>
      <dgm:t>
        <a:bodyPr/>
        <a:lstStyle/>
        <a:p>
          <a:endParaRPr lang="fr-FR"/>
        </a:p>
      </dgm:t>
    </dgm:pt>
    <dgm:pt modelId="{2E27D835-738B-4442-8897-2C88C8E1C8FD}">
      <dgm:prSet phldrT="[Texte]" custT="1"/>
      <dgm:spPr/>
      <dgm:t>
        <a:bodyPr/>
        <a:lstStyle/>
        <a:p>
          <a:r>
            <a:rPr lang="fr-FR" sz="1800" dirty="0" smtClean="0"/>
            <a:t>Article 58 Habitat III  : ESS reconnue dans l’agenda urbain</a:t>
          </a:r>
          <a:endParaRPr lang="fr-FR" sz="1800" dirty="0"/>
        </a:p>
      </dgm:t>
    </dgm:pt>
    <dgm:pt modelId="{CB224CA1-E57D-46A0-AAD6-3E2FD6FCBF3E}" type="parTrans" cxnId="{77C0D3D9-D19A-498E-8873-1CFB3DB0E9D8}">
      <dgm:prSet/>
      <dgm:spPr/>
      <dgm:t>
        <a:bodyPr/>
        <a:lstStyle/>
        <a:p>
          <a:endParaRPr lang="fr-FR"/>
        </a:p>
      </dgm:t>
    </dgm:pt>
    <dgm:pt modelId="{D558D123-D31B-4EC6-9A7F-372B7241C3A3}" type="sibTrans" cxnId="{77C0D3D9-D19A-498E-8873-1CFB3DB0E9D8}">
      <dgm:prSet/>
      <dgm:spPr/>
      <dgm:t>
        <a:bodyPr/>
        <a:lstStyle/>
        <a:p>
          <a:endParaRPr lang="fr-FR"/>
        </a:p>
      </dgm:t>
    </dgm:pt>
    <dgm:pt modelId="{6CE5503E-930B-4187-8A71-75960758CEE0}">
      <dgm:prSet phldrT="[Texte]"/>
      <dgm:spPr/>
      <dgm:t>
        <a:bodyPr/>
        <a:lstStyle/>
        <a:p>
          <a:r>
            <a:rPr lang="fr-FR" dirty="0" smtClean="0"/>
            <a:t>v</a:t>
          </a:r>
          <a:r>
            <a:rPr lang="fr-FR" b="0" i="0" dirty="0" smtClean="0"/>
            <a:t>alorisation et promotion  l’ESS, vecteur d’efficacité sociale, citoyenne, environnementale et économique. </a:t>
          </a:r>
          <a:endParaRPr lang="fr-FR" dirty="0"/>
        </a:p>
      </dgm:t>
    </dgm:pt>
    <dgm:pt modelId="{9ECFA20D-1803-42BD-8D55-7291FABA817E}" type="parTrans" cxnId="{5B78C6F8-0BE2-4E3F-B305-365448FFA3F3}">
      <dgm:prSet/>
      <dgm:spPr/>
      <dgm:t>
        <a:bodyPr/>
        <a:lstStyle/>
        <a:p>
          <a:endParaRPr lang="fr-FR"/>
        </a:p>
      </dgm:t>
    </dgm:pt>
    <dgm:pt modelId="{57C51AF5-0AA6-431D-82BC-2C4DD2C3224A}" type="sibTrans" cxnId="{5B78C6F8-0BE2-4E3F-B305-365448FFA3F3}">
      <dgm:prSet/>
      <dgm:spPr/>
      <dgm:t>
        <a:bodyPr/>
        <a:lstStyle/>
        <a:p>
          <a:endParaRPr lang="fr-FR"/>
        </a:p>
      </dgm:t>
    </dgm:pt>
    <dgm:pt modelId="{075439BC-43B7-4477-B9F8-F90886C60356}">
      <dgm:prSet phldrT="[Texte]" custT="1"/>
      <dgm:spPr/>
      <dgm:t>
        <a:bodyPr/>
        <a:lstStyle/>
        <a:p>
          <a:r>
            <a:rPr lang="fr-FR" sz="1800" b="0" dirty="0" smtClean="0"/>
            <a:t>mobilisation des Etats autour de 4 thématiques : Promotion de lois ESS et partenariats publics ESS - Financement de l’ESS - Indicateurs -Enseignement de l’ESS (Déclaration de l’ONU de New York, 09/2015 et Déclaration des 7ème Rencontres du Mont-Blanc, 11/2015)</a:t>
          </a:r>
          <a:endParaRPr lang="fr-FR" sz="1800" b="0" dirty="0"/>
        </a:p>
      </dgm:t>
    </dgm:pt>
    <dgm:pt modelId="{D3320E8B-3D98-4583-9804-6E4CE3F7218A}" type="parTrans" cxnId="{27A281F5-6743-417F-B4B6-0B0541D1CF0E}">
      <dgm:prSet/>
      <dgm:spPr/>
      <dgm:t>
        <a:bodyPr/>
        <a:lstStyle/>
        <a:p>
          <a:endParaRPr lang="fr-FR"/>
        </a:p>
      </dgm:t>
    </dgm:pt>
    <dgm:pt modelId="{B7CEDA03-C4E6-4D30-A126-D21BFA7BC21D}" type="sibTrans" cxnId="{27A281F5-6743-417F-B4B6-0B0541D1CF0E}">
      <dgm:prSet/>
      <dgm:spPr/>
      <dgm:t>
        <a:bodyPr/>
        <a:lstStyle/>
        <a:p>
          <a:endParaRPr lang="fr-FR"/>
        </a:p>
      </dgm:t>
    </dgm:pt>
    <dgm:pt modelId="{FA581CCE-1C31-46F4-8442-2D5B06232CC6}">
      <dgm:prSet phldrT="[Texte]" custT="1"/>
      <dgm:spPr/>
      <dgm:t>
        <a:bodyPr/>
        <a:lstStyle/>
        <a:p>
          <a:r>
            <a:rPr lang="fr-FR" sz="1800" dirty="0" smtClean="0"/>
            <a:t>1992 : Conférence des Nations unies de Rio  </a:t>
          </a:r>
          <a:endParaRPr lang="fr-FR" sz="1800" dirty="0"/>
        </a:p>
      </dgm:t>
    </dgm:pt>
    <dgm:pt modelId="{AE3E0E8B-9362-438E-8B53-FDEB9CA20790}" type="parTrans" cxnId="{5ED82084-912F-4E13-B165-58E6CA1D4A5B}">
      <dgm:prSet/>
      <dgm:spPr/>
      <dgm:t>
        <a:bodyPr/>
        <a:lstStyle/>
        <a:p>
          <a:endParaRPr lang="fr-FR"/>
        </a:p>
      </dgm:t>
    </dgm:pt>
    <dgm:pt modelId="{FFC21FB5-123F-481D-93CC-B9B75A8FE3F8}" type="sibTrans" cxnId="{5ED82084-912F-4E13-B165-58E6CA1D4A5B}">
      <dgm:prSet/>
      <dgm:spPr/>
      <dgm:t>
        <a:bodyPr/>
        <a:lstStyle/>
        <a:p>
          <a:endParaRPr lang="fr-FR"/>
        </a:p>
      </dgm:t>
    </dgm:pt>
    <dgm:pt modelId="{19C9C7B0-73CF-4A36-82C4-6E83EF8AA735}" type="pres">
      <dgm:prSet presAssocID="{93571D5E-3EAE-4DE4-84DC-23BC50226F75}" presName="rootnode" presStyleCnt="0">
        <dgm:presLayoutVars>
          <dgm:chMax/>
          <dgm:chPref/>
          <dgm:dir/>
          <dgm:animLvl val="lvl"/>
        </dgm:presLayoutVars>
      </dgm:prSet>
      <dgm:spPr/>
      <dgm:t>
        <a:bodyPr/>
        <a:lstStyle/>
        <a:p>
          <a:endParaRPr lang="fr-FR"/>
        </a:p>
      </dgm:t>
    </dgm:pt>
    <dgm:pt modelId="{5588BB22-F19D-44CE-9937-459EE9859B2D}" type="pres">
      <dgm:prSet presAssocID="{C841B941-C520-4D8F-BEA6-66E3BB620E57}" presName="composite" presStyleCnt="0"/>
      <dgm:spPr/>
    </dgm:pt>
    <dgm:pt modelId="{7F208ACD-BEB8-4076-A7E4-B4991490BC1A}" type="pres">
      <dgm:prSet presAssocID="{C841B941-C520-4D8F-BEA6-66E3BB620E57}" presName="bentUpArrow1" presStyleLbl="alignImgPlace1" presStyleIdx="0" presStyleCnt="2" custLinFactNeighborX="-51345" custLinFactNeighborY="4665"/>
      <dgm:spPr/>
    </dgm:pt>
    <dgm:pt modelId="{2A16A940-0B0A-40A5-9CAE-87280DA35DC6}" type="pres">
      <dgm:prSet presAssocID="{C841B941-C520-4D8F-BEA6-66E3BB620E57}" presName="ParentText" presStyleLbl="node1" presStyleIdx="0" presStyleCnt="3" custLinFactNeighborX="-34812" custLinFactNeighborY="3451">
        <dgm:presLayoutVars>
          <dgm:chMax val="1"/>
          <dgm:chPref val="1"/>
          <dgm:bulletEnabled val="1"/>
        </dgm:presLayoutVars>
      </dgm:prSet>
      <dgm:spPr/>
      <dgm:t>
        <a:bodyPr/>
        <a:lstStyle/>
        <a:p>
          <a:endParaRPr lang="fr-FR"/>
        </a:p>
      </dgm:t>
    </dgm:pt>
    <dgm:pt modelId="{88909680-CCFA-43E7-A4B5-1622D6BDEEBE}" type="pres">
      <dgm:prSet presAssocID="{C841B941-C520-4D8F-BEA6-66E3BB620E57}" presName="ChildText" presStyleLbl="revTx" presStyleIdx="0" presStyleCnt="3" custScaleX="551464" custScaleY="102002" custLinFactX="100000" custLinFactY="39160" custLinFactNeighborX="191595" custLinFactNeighborY="100000">
        <dgm:presLayoutVars>
          <dgm:chMax val="0"/>
          <dgm:chPref val="0"/>
          <dgm:bulletEnabled val="1"/>
        </dgm:presLayoutVars>
      </dgm:prSet>
      <dgm:spPr/>
      <dgm:t>
        <a:bodyPr/>
        <a:lstStyle/>
        <a:p>
          <a:endParaRPr lang="fr-FR"/>
        </a:p>
      </dgm:t>
    </dgm:pt>
    <dgm:pt modelId="{3D6C4CA0-A907-4AA0-9FD4-08C5C43B3A82}" type="pres">
      <dgm:prSet presAssocID="{96F905F7-5597-4DD2-ACA9-AC466A84B663}" presName="sibTrans" presStyleCnt="0"/>
      <dgm:spPr/>
    </dgm:pt>
    <dgm:pt modelId="{BC1A2E29-085A-47C0-8BA2-3BCEA6DA40BE}" type="pres">
      <dgm:prSet presAssocID="{6C749546-2313-4A57-A4AD-EDA9DC8DE793}" presName="composite" presStyleCnt="0"/>
      <dgm:spPr/>
    </dgm:pt>
    <dgm:pt modelId="{821F6C20-A7AA-497C-AB5E-D2537E8B6F66}" type="pres">
      <dgm:prSet presAssocID="{6C749546-2313-4A57-A4AD-EDA9DC8DE793}" presName="bentUpArrow1" presStyleLbl="alignImgPlace1" presStyleIdx="1" presStyleCnt="2" custLinFactX="-59289" custLinFactNeighborX="-100000" custLinFactNeighborY="10193"/>
      <dgm:spPr/>
    </dgm:pt>
    <dgm:pt modelId="{D5DDE59B-93F8-48D9-95F9-DF7D9426E889}" type="pres">
      <dgm:prSet presAssocID="{6C749546-2313-4A57-A4AD-EDA9DC8DE793}" presName="ParentText" presStyleLbl="node1" presStyleIdx="1" presStyleCnt="3" custLinFactX="-37079" custLinFactNeighborX="-100000" custLinFactNeighborY="954">
        <dgm:presLayoutVars>
          <dgm:chMax val="1"/>
          <dgm:chPref val="1"/>
          <dgm:bulletEnabled val="1"/>
        </dgm:presLayoutVars>
      </dgm:prSet>
      <dgm:spPr/>
      <dgm:t>
        <a:bodyPr/>
        <a:lstStyle/>
        <a:p>
          <a:endParaRPr lang="fr-FR"/>
        </a:p>
      </dgm:t>
    </dgm:pt>
    <dgm:pt modelId="{930FF804-DC69-4320-B263-47A5DD74117D}" type="pres">
      <dgm:prSet presAssocID="{6C749546-2313-4A57-A4AD-EDA9DC8DE793}" presName="ChildText" presStyleLbl="revTx" presStyleIdx="1" presStyleCnt="3" custFlipHor="1" custScaleX="521638" custLinFactY="-33264" custLinFactNeighborX="-85520" custLinFactNeighborY="-100000">
        <dgm:presLayoutVars>
          <dgm:chMax val="0"/>
          <dgm:chPref val="0"/>
          <dgm:bulletEnabled val="1"/>
        </dgm:presLayoutVars>
      </dgm:prSet>
      <dgm:spPr/>
      <dgm:t>
        <a:bodyPr/>
        <a:lstStyle/>
        <a:p>
          <a:endParaRPr lang="fr-FR"/>
        </a:p>
      </dgm:t>
    </dgm:pt>
    <dgm:pt modelId="{49FE0F84-9FD4-433F-8885-55142E6C15AD}" type="pres">
      <dgm:prSet presAssocID="{7C4FA8E6-AE7F-4545-A8D4-654837F72BF5}" presName="sibTrans" presStyleCnt="0"/>
      <dgm:spPr/>
    </dgm:pt>
    <dgm:pt modelId="{29F0BDE5-9CD7-40E6-A599-8FC0AAEC21B3}" type="pres">
      <dgm:prSet presAssocID="{239D7A28-20F9-4F3C-B845-C61FF84F4F05}" presName="composite" presStyleCnt="0"/>
      <dgm:spPr/>
    </dgm:pt>
    <dgm:pt modelId="{623DB75C-F74C-4157-ACD6-DA4CD4FDFD94}" type="pres">
      <dgm:prSet presAssocID="{239D7A28-20F9-4F3C-B845-C61FF84F4F05}" presName="ParentText" presStyleLbl="node1" presStyleIdx="2" presStyleCnt="3" custLinFactX="-51713" custLinFactNeighborX="-100000" custLinFactNeighborY="1813">
        <dgm:presLayoutVars>
          <dgm:chMax val="1"/>
          <dgm:chPref val="1"/>
          <dgm:bulletEnabled val="1"/>
        </dgm:presLayoutVars>
      </dgm:prSet>
      <dgm:spPr/>
      <dgm:t>
        <a:bodyPr/>
        <a:lstStyle/>
        <a:p>
          <a:endParaRPr lang="fr-FR"/>
        </a:p>
      </dgm:t>
    </dgm:pt>
    <dgm:pt modelId="{D08CF642-DA86-49AE-82D6-C76C38CD0CE1}" type="pres">
      <dgm:prSet presAssocID="{239D7A28-20F9-4F3C-B845-C61FF84F4F05}" presName="FinalChildText" presStyleLbl="revTx" presStyleIdx="2" presStyleCnt="3" custScaleX="390891" custLinFactNeighborX="-62422" custLinFactNeighborY="5098">
        <dgm:presLayoutVars>
          <dgm:chMax val="0"/>
          <dgm:chPref val="0"/>
          <dgm:bulletEnabled val="1"/>
        </dgm:presLayoutVars>
      </dgm:prSet>
      <dgm:spPr/>
      <dgm:t>
        <a:bodyPr/>
        <a:lstStyle/>
        <a:p>
          <a:endParaRPr lang="fr-FR"/>
        </a:p>
      </dgm:t>
    </dgm:pt>
  </dgm:ptLst>
  <dgm:cxnLst>
    <dgm:cxn modelId="{35867C08-125B-466F-942D-8B87E85B34A0}" type="presOf" srcId="{239D7A28-20F9-4F3C-B845-C61FF84F4F05}" destId="{623DB75C-F74C-4157-ACD6-DA4CD4FDFD94}" srcOrd="0" destOrd="0" presId="urn:microsoft.com/office/officeart/2005/8/layout/StepDownProcess"/>
    <dgm:cxn modelId="{6ED198B3-F7F9-489C-BE6C-324659B1F78D}" type="presOf" srcId="{93571D5E-3EAE-4DE4-84DC-23BC50226F75}" destId="{19C9C7B0-73CF-4A36-82C4-6E83EF8AA735}" srcOrd="0" destOrd="0" presId="urn:microsoft.com/office/officeart/2005/8/layout/StepDownProcess"/>
    <dgm:cxn modelId="{1827E8A1-70ED-4CFA-8CE5-C683CE0F781D}" type="presOf" srcId="{6CE5503E-930B-4187-8A71-75960758CEE0}" destId="{930FF804-DC69-4320-B263-47A5DD74117D}" srcOrd="0" destOrd="1" presId="urn:microsoft.com/office/officeart/2005/8/layout/StepDownProcess"/>
    <dgm:cxn modelId="{5ED82084-912F-4E13-B165-58E6CA1D4A5B}" srcId="{239D7A28-20F9-4F3C-B845-C61FF84F4F05}" destId="{FA581CCE-1C31-46F4-8442-2D5B06232CC6}" srcOrd="0" destOrd="0" parTransId="{AE3E0E8B-9362-438E-8B53-FDEB9CA20790}" sibTransId="{FFC21FB5-123F-481D-93CC-B9B75A8FE3F8}"/>
    <dgm:cxn modelId="{5ACCA779-215E-4C7E-9294-B4FB0C5A9C4A}" type="presOf" srcId="{075439BC-43B7-4477-B9F8-F90886C60356}" destId="{88909680-CCFA-43E7-A4B5-1622D6BDEEBE}" srcOrd="0" destOrd="1" presId="urn:microsoft.com/office/officeart/2005/8/layout/StepDownProcess"/>
    <dgm:cxn modelId="{C561FB1B-3A66-4549-BDF8-3AD158D1233F}" type="presOf" srcId="{C841B941-C520-4D8F-BEA6-66E3BB620E57}" destId="{2A16A940-0B0A-40A5-9CAE-87280DA35DC6}" srcOrd="0" destOrd="0" presId="urn:microsoft.com/office/officeart/2005/8/layout/StepDownProcess"/>
    <dgm:cxn modelId="{CCCA849D-8B7C-42B9-98BD-386DB652A575}" type="presOf" srcId="{2E27D835-738B-4442-8897-2C88C8E1C8FD}" destId="{D08CF642-DA86-49AE-82D6-C76C38CD0CE1}" srcOrd="0" destOrd="2" presId="urn:microsoft.com/office/officeart/2005/8/layout/StepDownProcess"/>
    <dgm:cxn modelId="{A61E39DC-0DEA-4159-A919-8DF93FB70353}" srcId="{C841B941-C520-4D8F-BEA6-66E3BB620E57}" destId="{B1CF467F-C81D-4A7C-98DD-157BFD728CDE}" srcOrd="0" destOrd="0" parTransId="{E13C30FE-5031-41C5-A28B-31FC4F152E1D}" sibTransId="{EA4368C8-AF37-4B38-826B-1530E1CB3FE8}"/>
    <dgm:cxn modelId="{EEF607DB-5E96-460E-92B6-7284677E796A}" srcId="{93571D5E-3EAE-4DE4-84DC-23BC50226F75}" destId="{C841B941-C520-4D8F-BEA6-66E3BB620E57}" srcOrd="0" destOrd="0" parTransId="{9C91051B-CC40-46B6-9B5D-263E12520622}" sibTransId="{96F905F7-5597-4DD2-ACA9-AC466A84B663}"/>
    <dgm:cxn modelId="{BD936DD9-945F-4AB7-9FCC-B900C3667997}" srcId="{6C749546-2313-4A57-A4AD-EDA9DC8DE793}" destId="{FABEF4AB-CC83-4FDF-A107-131CAA14A199}" srcOrd="0" destOrd="0" parTransId="{C9F9F46A-E428-4389-90D8-3CC1C69E7A8A}" sibTransId="{E728081E-22F8-4847-A7C8-0D18522947F0}"/>
    <dgm:cxn modelId="{EC8EEC33-8ED3-43B1-9A1E-BB34D7164235}" type="presOf" srcId="{E5CB401B-8C4F-4B46-93F4-4C5AA03163FE}" destId="{D08CF642-DA86-49AE-82D6-C76C38CD0CE1}" srcOrd="0" destOrd="1" presId="urn:microsoft.com/office/officeart/2005/8/layout/StepDownProcess"/>
    <dgm:cxn modelId="{27A281F5-6743-417F-B4B6-0B0541D1CF0E}" srcId="{C841B941-C520-4D8F-BEA6-66E3BB620E57}" destId="{075439BC-43B7-4477-B9F8-F90886C60356}" srcOrd="1" destOrd="0" parTransId="{D3320E8B-3D98-4583-9804-6E4CE3F7218A}" sibTransId="{B7CEDA03-C4E6-4D30-A126-D21BFA7BC21D}"/>
    <dgm:cxn modelId="{49C369FE-4DA3-4D9D-84EC-FEEFDB069EAD}" type="presOf" srcId="{B1CF467F-C81D-4A7C-98DD-157BFD728CDE}" destId="{88909680-CCFA-43E7-A4B5-1622D6BDEEBE}" srcOrd="0" destOrd="0" presId="urn:microsoft.com/office/officeart/2005/8/layout/StepDownProcess"/>
    <dgm:cxn modelId="{CCB1D937-58B7-44F8-9FE9-3DFD59F26F2B}" srcId="{239D7A28-20F9-4F3C-B845-C61FF84F4F05}" destId="{E5CB401B-8C4F-4B46-93F4-4C5AA03163FE}" srcOrd="1" destOrd="0" parTransId="{F313E46B-B8A8-42B6-B3C1-AAB6A03BCDE8}" sibTransId="{5A450D32-B5ED-4ED3-BD37-340ECA4321FE}"/>
    <dgm:cxn modelId="{948CA24C-8FC6-4F78-B60D-C4889770B4A6}" type="presOf" srcId="{FABEF4AB-CC83-4FDF-A107-131CAA14A199}" destId="{930FF804-DC69-4320-B263-47A5DD74117D}" srcOrd="0" destOrd="0" presId="urn:microsoft.com/office/officeart/2005/8/layout/StepDownProcess"/>
    <dgm:cxn modelId="{5B78C6F8-0BE2-4E3F-B305-365448FFA3F3}" srcId="{6C749546-2313-4A57-A4AD-EDA9DC8DE793}" destId="{6CE5503E-930B-4187-8A71-75960758CEE0}" srcOrd="1" destOrd="0" parTransId="{9ECFA20D-1803-42BD-8D55-7291FABA817E}" sibTransId="{57C51AF5-0AA6-431D-82BC-2C4DD2C3224A}"/>
    <dgm:cxn modelId="{F5DF5418-81C8-44F2-9B55-E19032D812C7}" srcId="{93571D5E-3EAE-4DE4-84DC-23BC50226F75}" destId="{6C749546-2313-4A57-A4AD-EDA9DC8DE793}" srcOrd="1" destOrd="0" parTransId="{DA8D4AA1-A275-4D60-947F-C2C0DCED9924}" sibTransId="{7C4FA8E6-AE7F-4545-A8D4-654837F72BF5}"/>
    <dgm:cxn modelId="{31899359-0E52-44A7-A323-D8AD7A2B9CB2}" type="presOf" srcId="{6C749546-2313-4A57-A4AD-EDA9DC8DE793}" destId="{D5DDE59B-93F8-48D9-95F9-DF7D9426E889}" srcOrd="0" destOrd="0" presId="urn:microsoft.com/office/officeart/2005/8/layout/StepDownProcess"/>
    <dgm:cxn modelId="{34C2F1A3-9E72-451A-B0B8-C10780B461B0}" srcId="{93571D5E-3EAE-4DE4-84DC-23BC50226F75}" destId="{239D7A28-20F9-4F3C-B845-C61FF84F4F05}" srcOrd="2" destOrd="0" parTransId="{99E7837F-F66A-4A5D-B8A3-0AE24C989CD6}" sibTransId="{287638B0-669A-43A1-936B-35729264560B}"/>
    <dgm:cxn modelId="{236EAE8F-2086-4EC2-A924-F9EF45F23016}" type="presOf" srcId="{FA581CCE-1C31-46F4-8442-2D5B06232CC6}" destId="{D08CF642-DA86-49AE-82D6-C76C38CD0CE1}" srcOrd="0" destOrd="0" presId="urn:microsoft.com/office/officeart/2005/8/layout/StepDownProcess"/>
    <dgm:cxn modelId="{77C0D3D9-D19A-498E-8873-1CFB3DB0E9D8}" srcId="{239D7A28-20F9-4F3C-B845-C61FF84F4F05}" destId="{2E27D835-738B-4442-8897-2C88C8E1C8FD}" srcOrd="2" destOrd="0" parTransId="{CB224CA1-E57D-46A0-AAD6-3E2FD6FCBF3E}" sibTransId="{D558D123-D31B-4EC6-9A7F-372B7241C3A3}"/>
    <dgm:cxn modelId="{3E82F706-6113-405C-8F28-3C6871A34FE1}" type="presParOf" srcId="{19C9C7B0-73CF-4A36-82C4-6E83EF8AA735}" destId="{5588BB22-F19D-44CE-9937-459EE9859B2D}" srcOrd="0" destOrd="0" presId="urn:microsoft.com/office/officeart/2005/8/layout/StepDownProcess"/>
    <dgm:cxn modelId="{F6BD5768-2BB8-4373-92F0-5712902EF4F3}" type="presParOf" srcId="{5588BB22-F19D-44CE-9937-459EE9859B2D}" destId="{7F208ACD-BEB8-4076-A7E4-B4991490BC1A}" srcOrd="0" destOrd="0" presId="urn:microsoft.com/office/officeart/2005/8/layout/StepDownProcess"/>
    <dgm:cxn modelId="{3BC08918-5C3C-41E9-BF5A-AF3F848BFFEE}" type="presParOf" srcId="{5588BB22-F19D-44CE-9937-459EE9859B2D}" destId="{2A16A940-0B0A-40A5-9CAE-87280DA35DC6}" srcOrd="1" destOrd="0" presId="urn:microsoft.com/office/officeart/2005/8/layout/StepDownProcess"/>
    <dgm:cxn modelId="{73AC1A84-2B46-44A0-BC81-9C9BF74BE846}" type="presParOf" srcId="{5588BB22-F19D-44CE-9937-459EE9859B2D}" destId="{88909680-CCFA-43E7-A4B5-1622D6BDEEBE}" srcOrd="2" destOrd="0" presId="urn:microsoft.com/office/officeart/2005/8/layout/StepDownProcess"/>
    <dgm:cxn modelId="{756CF523-4281-4DA6-8584-93303B46DE21}" type="presParOf" srcId="{19C9C7B0-73CF-4A36-82C4-6E83EF8AA735}" destId="{3D6C4CA0-A907-4AA0-9FD4-08C5C43B3A82}" srcOrd="1" destOrd="0" presId="urn:microsoft.com/office/officeart/2005/8/layout/StepDownProcess"/>
    <dgm:cxn modelId="{7E1F47C5-AFA1-44DC-8885-78A2F5A7735A}" type="presParOf" srcId="{19C9C7B0-73CF-4A36-82C4-6E83EF8AA735}" destId="{BC1A2E29-085A-47C0-8BA2-3BCEA6DA40BE}" srcOrd="2" destOrd="0" presId="urn:microsoft.com/office/officeart/2005/8/layout/StepDownProcess"/>
    <dgm:cxn modelId="{6B27F066-54FB-4100-BDA4-0C7D28C1A690}" type="presParOf" srcId="{BC1A2E29-085A-47C0-8BA2-3BCEA6DA40BE}" destId="{821F6C20-A7AA-497C-AB5E-D2537E8B6F66}" srcOrd="0" destOrd="0" presId="urn:microsoft.com/office/officeart/2005/8/layout/StepDownProcess"/>
    <dgm:cxn modelId="{4EE948E9-2D29-46EB-A5DA-BA43C7DC446E}" type="presParOf" srcId="{BC1A2E29-085A-47C0-8BA2-3BCEA6DA40BE}" destId="{D5DDE59B-93F8-48D9-95F9-DF7D9426E889}" srcOrd="1" destOrd="0" presId="urn:microsoft.com/office/officeart/2005/8/layout/StepDownProcess"/>
    <dgm:cxn modelId="{86AD6A4F-E47B-42E2-A154-8DEF4A83549E}" type="presParOf" srcId="{BC1A2E29-085A-47C0-8BA2-3BCEA6DA40BE}" destId="{930FF804-DC69-4320-B263-47A5DD74117D}" srcOrd="2" destOrd="0" presId="urn:microsoft.com/office/officeart/2005/8/layout/StepDownProcess"/>
    <dgm:cxn modelId="{E2599E86-F6BB-4849-8E3D-58920128AD04}" type="presParOf" srcId="{19C9C7B0-73CF-4A36-82C4-6E83EF8AA735}" destId="{49FE0F84-9FD4-433F-8885-55142E6C15AD}" srcOrd="3" destOrd="0" presId="urn:microsoft.com/office/officeart/2005/8/layout/StepDownProcess"/>
    <dgm:cxn modelId="{3425881B-0F7D-45C3-88A9-D5821C340F8A}" type="presParOf" srcId="{19C9C7B0-73CF-4A36-82C4-6E83EF8AA735}" destId="{29F0BDE5-9CD7-40E6-A599-8FC0AAEC21B3}" srcOrd="4" destOrd="0" presId="urn:microsoft.com/office/officeart/2005/8/layout/StepDownProcess"/>
    <dgm:cxn modelId="{73242A47-EBAC-4E7F-B126-0C65C7AEE2AD}" type="presParOf" srcId="{29F0BDE5-9CD7-40E6-A599-8FC0AAEC21B3}" destId="{623DB75C-F74C-4157-ACD6-DA4CD4FDFD94}" srcOrd="0" destOrd="0" presId="urn:microsoft.com/office/officeart/2005/8/layout/StepDownProcess"/>
    <dgm:cxn modelId="{55EE406D-CC2D-4990-AF4C-7A5209BE79DB}" type="presParOf" srcId="{29F0BDE5-9CD7-40E6-A599-8FC0AAEC21B3}" destId="{D08CF642-DA86-49AE-82D6-C76C38CD0CE1}" srcOrd="1" destOrd="0" presId="urn:microsoft.com/office/officeart/2005/8/layout/StepDownProces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208ACD-BEB8-4076-A7E4-B4991490BC1A}">
      <dsp:nvSpPr>
        <dsp:cNvPr id="0" name=""/>
        <dsp:cNvSpPr/>
      </dsp:nvSpPr>
      <dsp:spPr>
        <a:xfrm rot="5400000">
          <a:off x="818505" y="1584530"/>
          <a:ext cx="1071257" cy="1219588"/>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A16A940-0B0A-40A5-9CAE-87280DA35DC6}">
      <dsp:nvSpPr>
        <dsp:cNvPr id="0" name=""/>
        <dsp:cNvSpPr/>
      </dsp:nvSpPr>
      <dsp:spPr>
        <a:xfrm>
          <a:off x="533097" y="390607"/>
          <a:ext cx="1803367" cy="1262298"/>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fr-FR" sz="2900" kern="1200" dirty="0" smtClean="0"/>
            <a:t>RMB</a:t>
          </a:r>
          <a:endParaRPr lang="fr-FR" sz="2900" kern="1200" dirty="0"/>
        </a:p>
      </dsp:txBody>
      <dsp:txXfrm>
        <a:off x="594728" y="452238"/>
        <a:ext cx="1680105" cy="1139036"/>
      </dsp:txXfrm>
    </dsp:sp>
    <dsp:sp modelId="{88909680-CCFA-43E7-A4B5-1622D6BDEEBE}">
      <dsp:nvSpPr>
        <dsp:cNvPr id="0" name=""/>
        <dsp:cNvSpPr/>
      </dsp:nvSpPr>
      <dsp:spPr>
        <a:xfrm>
          <a:off x="3828110" y="1876995"/>
          <a:ext cx="7232987" cy="1040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fr-FR" sz="1800" b="0" kern="1200" dirty="0" smtClean="0"/>
            <a:t>2014 : Création du GPIESS au sein des Nations Unies</a:t>
          </a:r>
          <a:endParaRPr lang="fr-FR" sz="1800" b="0" kern="1200" dirty="0"/>
        </a:p>
        <a:p>
          <a:pPr marL="171450" lvl="1" indent="-171450" algn="l" defTabSz="800100">
            <a:lnSpc>
              <a:spcPct val="90000"/>
            </a:lnSpc>
            <a:spcBef>
              <a:spcPct val="0"/>
            </a:spcBef>
            <a:spcAft>
              <a:spcPct val="15000"/>
            </a:spcAft>
            <a:buChar char="••"/>
          </a:pPr>
          <a:r>
            <a:rPr lang="fr-FR" sz="1800" b="0" kern="1200" dirty="0" smtClean="0"/>
            <a:t>mobilisation des Etats autour de 4 thématiques : Promotion de lois ESS et partenariats publics ESS - Financement de l’ESS - Indicateurs -Enseignement de l’ESS (Déclaration de l’ONU de New York, 09/2015 et Déclaration des 7ème Rencontres du Mont-Blanc, 11/2015)</a:t>
          </a:r>
          <a:endParaRPr lang="fr-FR" sz="1800" b="0" kern="1200" dirty="0"/>
        </a:p>
      </dsp:txBody>
      <dsp:txXfrm>
        <a:off x="3828110" y="1876995"/>
        <a:ext cx="7232987" cy="1040670"/>
      </dsp:txXfrm>
    </dsp:sp>
    <dsp:sp modelId="{821F6C20-A7AA-497C-AB5E-D2537E8B6F66}">
      <dsp:nvSpPr>
        <dsp:cNvPr id="0" name=""/>
        <dsp:cNvSpPr/>
      </dsp:nvSpPr>
      <dsp:spPr>
        <a:xfrm rot="5400000">
          <a:off x="2778268" y="3061727"/>
          <a:ext cx="1071257" cy="1219588"/>
        </a:xfrm>
        <a:prstGeom prst="bentUpArrow">
          <a:avLst>
            <a:gd name="adj1" fmla="val 32840"/>
            <a:gd name="adj2" fmla="val 25000"/>
            <a:gd name="adj3" fmla="val 35780"/>
          </a:avLst>
        </a:prstGeom>
        <a:solidFill>
          <a:schemeClr val="accent1">
            <a:tint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D5DDE59B-93F8-48D9-95F9-DF7D9426E889}">
      <dsp:nvSpPr>
        <dsp:cNvPr id="0" name=""/>
        <dsp:cNvSpPr/>
      </dsp:nvSpPr>
      <dsp:spPr>
        <a:xfrm>
          <a:off x="1965083" y="1777065"/>
          <a:ext cx="1803367" cy="1262298"/>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fr-FR" sz="2900" kern="1200" dirty="0" smtClean="0"/>
            <a:t>GPIESS</a:t>
          </a:r>
          <a:endParaRPr lang="fr-FR" sz="2900" kern="1200" dirty="0"/>
        </a:p>
      </dsp:txBody>
      <dsp:txXfrm>
        <a:off x="2026714" y="1838696"/>
        <a:ext cx="1680105" cy="1139036"/>
      </dsp:txXfrm>
    </dsp:sp>
    <dsp:sp modelId="{930FF804-DC69-4320-B263-47A5DD74117D}">
      <dsp:nvSpPr>
        <dsp:cNvPr id="0" name=""/>
        <dsp:cNvSpPr/>
      </dsp:nvSpPr>
      <dsp:spPr>
        <a:xfrm flipH="1">
          <a:off x="2353713" y="525792"/>
          <a:ext cx="6841790" cy="10202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smtClean="0"/>
            <a:t>2004 : Création des RMB</a:t>
          </a:r>
          <a:endParaRPr lang="fr-FR" sz="1800" kern="1200" dirty="0"/>
        </a:p>
        <a:p>
          <a:pPr marL="171450" lvl="1" indent="-171450" algn="l" defTabSz="800100">
            <a:lnSpc>
              <a:spcPct val="90000"/>
            </a:lnSpc>
            <a:spcBef>
              <a:spcPct val="0"/>
            </a:spcBef>
            <a:spcAft>
              <a:spcPct val="15000"/>
            </a:spcAft>
            <a:buChar char="••"/>
          </a:pPr>
          <a:r>
            <a:rPr lang="fr-FR" sz="1800" kern="1200" dirty="0" smtClean="0"/>
            <a:t>v</a:t>
          </a:r>
          <a:r>
            <a:rPr lang="fr-FR" sz="1800" b="0" i="0" kern="1200" dirty="0" smtClean="0"/>
            <a:t>alorisation et promotion  l’ESS, vecteur d’efficacité sociale, citoyenne, environnementale et économique. </a:t>
          </a:r>
          <a:endParaRPr lang="fr-FR" sz="1800" kern="1200" dirty="0"/>
        </a:p>
      </dsp:txBody>
      <dsp:txXfrm>
        <a:off x="2353713" y="525792"/>
        <a:ext cx="6841790" cy="1020245"/>
      </dsp:txXfrm>
    </dsp:sp>
    <dsp:sp modelId="{623DB75C-F74C-4157-ACD6-DA4CD4FDFD94}">
      <dsp:nvSpPr>
        <dsp:cNvPr id="0" name=""/>
        <dsp:cNvSpPr/>
      </dsp:nvSpPr>
      <dsp:spPr>
        <a:xfrm>
          <a:off x="4315575" y="3205886"/>
          <a:ext cx="1803367" cy="1262298"/>
        </a:xfrm>
        <a:prstGeom prst="roundRect">
          <a:avLst>
            <a:gd name="adj" fmla="val 1667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0490" tIns="110490" rIns="110490" bIns="110490" numCol="1" spcCol="1270" anchor="ctr" anchorCtr="0">
          <a:noAutofit/>
        </a:bodyPr>
        <a:lstStyle/>
        <a:p>
          <a:pPr lvl="0" algn="ctr" defTabSz="1289050">
            <a:lnSpc>
              <a:spcPct val="90000"/>
            </a:lnSpc>
            <a:spcBef>
              <a:spcPct val="0"/>
            </a:spcBef>
            <a:spcAft>
              <a:spcPct val="35000"/>
            </a:spcAft>
          </a:pPr>
          <a:r>
            <a:rPr lang="fr-FR" sz="2900" kern="1200" dirty="0" err="1" smtClean="0"/>
            <a:t>Side</a:t>
          </a:r>
          <a:r>
            <a:rPr lang="fr-FR" sz="2900" kern="1200" dirty="0" smtClean="0"/>
            <a:t> </a:t>
          </a:r>
          <a:r>
            <a:rPr lang="fr-FR" sz="2900" kern="1200" dirty="0" err="1" smtClean="0"/>
            <a:t>event</a:t>
          </a:r>
          <a:r>
            <a:rPr lang="fr-FR" sz="2900" kern="1200" dirty="0" smtClean="0"/>
            <a:t> ESS</a:t>
          </a:r>
          <a:endParaRPr lang="fr-FR" sz="2900" kern="1200" dirty="0"/>
        </a:p>
      </dsp:txBody>
      <dsp:txXfrm>
        <a:off x="4377206" y="3267517"/>
        <a:ext cx="1680105" cy="1139036"/>
      </dsp:txXfrm>
    </dsp:sp>
    <dsp:sp modelId="{D08CF642-DA86-49AE-82D6-C76C38CD0CE1}">
      <dsp:nvSpPr>
        <dsp:cNvPr id="0" name=""/>
        <dsp:cNvSpPr/>
      </dsp:nvSpPr>
      <dsp:spPr>
        <a:xfrm>
          <a:off x="6128500" y="3355402"/>
          <a:ext cx="5126916" cy="10202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8580" tIns="68580" rIns="68580" bIns="68580" numCol="1" spcCol="1270" anchor="ctr" anchorCtr="0">
          <a:noAutofit/>
        </a:bodyPr>
        <a:lstStyle/>
        <a:p>
          <a:pPr marL="171450" lvl="1" indent="-171450" algn="l" defTabSz="800100">
            <a:lnSpc>
              <a:spcPct val="90000"/>
            </a:lnSpc>
            <a:spcBef>
              <a:spcPct val="0"/>
            </a:spcBef>
            <a:spcAft>
              <a:spcPct val="15000"/>
            </a:spcAft>
            <a:buChar char="••"/>
          </a:pPr>
          <a:r>
            <a:rPr lang="fr-FR" sz="1800" kern="1200" dirty="0" smtClean="0"/>
            <a:t>1992 : Conférence des Nations unies de Rio  </a:t>
          </a:r>
          <a:endParaRPr lang="fr-FR" sz="1800" kern="1200" dirty="0"/>
        </a:p>
        <a:p>
          <a:pPr marL="171450" lvl="1" indent="-171450" algn="l" defTabSz="800100">
            <a:lnSpc>
              <a:spcPct val="90000"/>
            </a:lnSpc>
            <a:spcBef>
              <a:spcPct val="0"/>
            </a:spcBef>
            <a:spcAft>
              <a:spcPct val="15000"/>
            </a:spcAft>
            <a:buChar char="••"/>
          </a:pPr>
          <a:r>
            <a:rPr lang="fr-FR" sz="1800" kern="1200" dirty="0" smtClean="0"/>
            <a:t>2016 : Conférence des Nations unies HABITAT III, Equateur</a:t>
          </a:r>
          <a:endParaRPr lang="fr-FR" sz="1800" kern="1200" dirty="0"/>
        </a:p>
        <a:p>
          <a:pPr marL="171450" lvl="1" indent="-171450" algn="l" defTabSz="800100">
            <a:lnSpc>
              <a:spcPct val="90000"/>
            </a:lnSpc>
            <a:spcBef>
              <a:spcPct val="0"/>
            </a:spcBef>
            <a:spcAft>
              <a:spcPct val="15000"/>
            </a:spcAft>
            <a:buChar char="••"/>
          </a:pPr>
          <a:r>
            <a:rPr lang="fr-FR" sz="1800" kern="1200" dirty="0" smtClean="0"/>
            <a:t>Article 58 Habitat III  : ESS reconnue dans l’agenda urbain</a:t>
          </a:r>
          <a:endParaRPr lang="fr-FR" sz="1800" kern="1200" dirty="0"/>
        </a:p>
      </dsp:txBody>
      <dsp:txXfrm>
        <a:off x="6128500" y="3355402"/>
        <a:ext cx="5126916" cy="1020245"/>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5558" cy="502835"/>
          </a:xfrm>
          <a:prstGeom prst="rect">
            <a:avLst/>
          </a:prstGeom>
        </p:spPr>
        <p:txBody>
          <a:bodyPr vert="horz" lIns="96634" tIns="48317" rIns="96634" bIns="48317" rtlCol="0"/>
          <a:lstStyle>
            <a:lvl1pPr algn="l">
              <a:defRPr sz="1300"/>
            </a:lvl1pPr>
          </a:lstStyle>
          <a:p>
            <a:endParaRPr lang="fr-FR"/>
          </a:p>
        </p:txBody>
      </p:sp>
      <p:sp>
        <p:nvSpPr>
          <p:cNvPr id="3" name="Espace réservé de la date 2"/>
          <p:cNvSpPr>
            <a:spLocks noGrp="1"/>
          </p:cNvSpPr>
          <p:nvPr>
            <p:ph type="dt" sz="quarter" idx="1"/>
          </p:nvPr>
        </p:nvSpPr>
        <p:spPr>
          <a:xfrm>
            <a:off x="3902597" y="0"/>
            <a:ext cx="2985558" cy="502835"/>
          </a:xfrm>
          <a:prstGeom prst="rect">
            <a:avLst/>
          </a:prstGeom>
        </p:spPr>
        <p:txBody>
          <a:bodyPr vert="horz" lIns="96634" tIns="48317" rIns="96634" bIns="48317" rtlCol="0"/>
          <a:lstStyle>
            <a:lvl1pPr algn="r">
              <a:defRPr sz="1300"/>
            </a:lvl1pPr>
          </a:lstStyle>
          <a:p>
            <a:fld id="{11EF2906-8822-4AB5-B94B-D68CD8AD2DFE}" type="datetimeFigureOut">
              <a:rPr lang="fr-FR" smtClean="0"/>
              <a:t>09/03/2017</a:t>
            </a:fld>
            <a:endParaRPr lang="fr-FR"/>
          </a:p>
        </p:txBody>
      </p:sp>
      <p:sp>
        <p:nvSpPr>
          <p:cNvPr id="4" name="Espace réservé du pied de page 3"/>
          <p:cNvSpPr>
            <a:spLocks noGrp="1"/>
          </p:cNvSpPr>
          <p:nvPr>
            <p:ph type="ftr" sz="quarter" idx="2"/>
          </p:nvPr>
        </p:nvSpPr>
        <p:spPr>
          <a:xfrm>
            <a:off x="0" y="9519055"/>
            <a:ext cx="2985558" cy="502834"/>
          </a:xfrm>
          <a:prstGeom prst="rect">
            <a:avLst/>
          </a:prstGeom>
        </p:spPr>
        <p:txBody>
          <a:bodyPr vert="horz" lIns="96634" tIns="48317" rIns="96634" bIns="48317" rtlCol="0" anchor="b"/>
          <a:lstStyle>
            <a:lvl1pPr algn="l">
              <a:defRPr sz="1300"/>
            </a:lvl1pPr>
          </a:lstStyle>
          <a:p>
            <a:endParaRPr lang="fr-FR"/>
          </a:p>
        </p:txBody>
      </p:sp>
      <p:sp>
        <p:nvSpPr>
          <p:cNvPr id="5" name="Espace réservé du numéro de diapositive 4"/>
          <p:cNvSpPr>
            <a:spLocks noGrp="1"/>
          </p:cNvSpPr>
          <p:nvPr>
            <p:ph type="sldNum" sz="quarter" idx="3"/>
          </p:nvPr>
        </p:nvSpPr>
        <p:spPr>
          <a:xfrm>
            <a:off x="3902597" y="9519055"/>
            <a:ext cx="2985558" cy="502834"/>
          </a:xfrm>
          <a:prstGeom prst="rect">
            <a:avLst/>
          </a:prstGeom>
        </p:spPr>
        <p:txBody>
          <a:bodyPr vert="horz" lIns="96634" tIns="48317" rIns="96634" bIns="48317" rtlCol="0" anchor="b"/>
          <a:lstStyle>
            <a:lvl1pPr algn="r">
              <a:defRPr sz="1300"/>
            </a:lvl1pPr>
          </a:lstStyle>
          <a:p>
            <a:fld id="{DE619D14-F9AD-45FA-A365-AD92F7B83BD9}" type="slidenum">
              <a:rPr lang="fr-FR" smtClean="0"/>
              <a:t>‹N°›</a:t>
            </a:fld>
            <a:endParaRPr lang="fr-FR"/>
          </a:p>
        </p:txBody>
      </p:sp>
    </p:spTree>
    <p:extLst>
      <p:ext uri="{BB962C8B-B14F-4D97-AF65-F5344CB8AC3E}">
        <p14:creationId xmlns:p14="http://schemas.microsoft.com/office/powerpoint/2010/main" val="6682276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6088" cy="50165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902075" y="0"/>
            <a:ext cx="2986088" cy="501650"/>
          </a:xfrm>
          <a:prstGeom prst="rect">
            <a:avLst/>
          </a:prstGeom>
        </p:spPr>
        <p:txBody>
          <a:bodyPr vert="horz" lIns="91440" tIns="45720" rIns="91440" bIns="45720" rtlCol="0"/>
          <a:lstStyle>
            <a:lvl1pPr algn="r">
              <a:defRPr sz="1200"/>
            </a:lvl1pPr>
          </a:lstStyle>
          <a:p>
            <a:fld id="{1AF6CB58-85E7-41F4-A68E-916AC2259B86}" type="datetimeFigureOut">
              <a:rPr lang="fr-FR" smtClean="0"/>
              <a:t>09/03/2017</a:t>
            </a:fld>
            <a:endParaRPr lang="fr-FR"/>
          </a:p>
        </p:txBody>
      </p:sp>
      <p:sp>
        <p:nvSpPr>
          <p:cNvPr id="4" name="Espace réservé de l'image des diapositives 3"/>
          <p:cNvSpPr>
            <a:spLocks noGrp="1" noRot="1" noChangeAspect="1"/>
          </p:cNvSpPr>
          <p:nvPr>
            <p:ph type="sldImg" idx="2"/>
          </p:nvPr>
        </p:nvSpPr>
        <p:spPr>
          <a:xfrm>
            <a:off x="438150" y="1252538"/>
            <a:ext cx="6013450" cy="3382962"/>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8975" y="4822825"/>
            <a:ext cx="5511800" cy="3946525"/>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520238"/>
            <a:ext cx="2986088" cy="50165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902075" y="9520238"/>
            <a:ext cx="2986088" cy="501650"/>
          </a:xfrm>
          <a:prstGeom prst="rect">
            <a:avLst/>
          </a:prstGeom>
        </p:spPr>
        <p:txBody>
          <a:bodyPr vert="horz" lIns="91440" tIns="45720" rIns="91440" bIns="45720" rtlCol="0" anchor="b"/>
          <a:lstStyle>
            <a:lvl1pPr algn="r">
              <a:defRPr sz="1200"/>
            </a:lvl1pPr>
          </a:lstStyle>
          <a:p>
            <a:fld id="{5570CA5C-64A8-48F2-B205-115D329D22D8}" type="slidenum">
              <a:rPr lang="fr-FR" smtClean="0"/>
              <a:t>‹N°›</a:t>
            </a:fld>
            <a:endParaRPr lang="fr-FR"/>
          </a:p>
        </p:txBody>
      </p:sp>
    </p:spTree>
    <p:extLst>
      <p:ext uri="{BB962C8B-B14F-4D97-AF65-F5344CB8AC3E}">
        <p14:creationId xmlns:p14="http://schemas.microsoft.com/office/powerpoint/2010/main" val="18175555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10"/>
          </p:nvPr>
        </p:nvSpPr>
        <p:spPr/>
        <p:txBody>
          <a:bodyPr/>
          <a:lstStyle/>
          <a:p>
            <a:fld id="{AE90EEFD-9C1A-42B3-ABD9-66397EAE9B5A}" type="slidenum">
              <a:rPr lang="fr-FR" smtClean="0"/>
              <a:t>3</a:t>
            </a:fld>
            <a:endParaRPr lang="fr-FR"/>
          </a:p>
        </p:txBody>
      </p:sp>
    </p:spTree>
    <p:extLst>
      <p:ext uri="{BB962C8B-B14F-4D97-AF65-F5344CB8AC3E}">
        <p14:creationId xmlns:p14="http://schemas.microsoft.com/office/powerpoint/2010/main" val="8655263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 Id="rId4" Type="http://schemas.openxmlformats.org/officeDocument/2006/relationships/image" Target="../media/image3.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4.jpeg"/><Relationship Id="rId1" Type="http://schemas.openxmlformats.org/officeDocument/2006/relationships/slideMaster" Target="../slideMasters/slideMaster1.xml"/><Relationship Id="rId4" Type="http://schemas.openxmlformats.org/officeDocument/2006/relationships/image" Target="../media/image5.jpe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e de tit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849C2B96-0EFB-431F-9846-D3DEAFB281FA}" type="datetimeFigureOut">
              <a:rPr lang="fr-FR" smtClean="0"/>
              <a:t>09/03/2017</a:t>
            </a:fld>
            <a:endParaRPr lang="fr-FR"/>
          </a:p>
        </p:txBody>
      </p:sp>
      <p:sp>
        <p:nvSpPr>
          <p:cNvPr id="5" name="Espace réservé du pied de page 4"/>
          <p:cNvSpPr>
            <a:spLocks noGrp="1"/>
          </p:cNvSpPr>
          <p:nvPr>
            <p:ph type="ftr" sz="quarter" idx="11"/>
          </p:nvPr>
        </p:nvSpPr>
        <p:spPr/>
        <p:txBody>
          <a:bodyPr/>
          <a:lstStyle/>
          <a:p>
            <a:r>
              <a:rPr lang="fr-FR" dirty="0" smtClean="0"/>
              <a:t>International </a:t>
            </a:r>
            <a:r>
              <a:rPr lang="fr-FR" dirty="0" err="1" smtClean="0"/>
              <a:t>Leading</a:t>
            </a:r>
            <a:r>
              <a:rPr lang="fr-FR" dirty="0" smtClean="0"/>
              <a:t>  </a:t>
            </a:r>
            <a:r>
              <a:rPr lang="fr-FR" dirty="0" err="1" smtClean="0"/>
              <a:t>roup</a:t>
            </a:r>
            <a:r>
              <a:rPr lang="fr-FR" dirty="0" smtClean="0"/>
              <a:t> for SSE</a:t>
            </a:r>
            <a:endParaRPr lang="fr-FR" dirty="0"/>
          </a:p>
        </p:txBody>
      </p:sp>
      <p:sp>
        <p:nvSpPr>
          <p:cNvPr id="6" name="Espace réservé du numéro de diapositive 5"/>
          <p:cNvSpPr>
            <a:spLocks noGrp="1"/>
          </p:cNvSpPr>
          <p:nvPr>
            <p:ph type="sldNum" sz="quarter" idx="12"/>
          </p:nvPr>
        </p:nvSpPr>
        <p:spPr/>
        <p:txBody>
          <a:bodyPr/>
          <a:lstStyle/>
          <a:p>
            <a:fld id="{ACB7D174-3AF3-4768-9590-0BAC630066F4}" type="slidenum">
              <a:rPr lang="fr-FR" smtClean="0"/>
              <a:t>‹N°›</a:t>
            </a:fld>
            <a:endParaRPr lang="fr-FR"/>
          </a:p>
        </p:txBody>
      </p:sp>
      <p:pic>
        <p:nvPicPr>
          <p:cNvPr id="1039" name="Imag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0836584" y="5163903"/>
            <a:ext cx="1173212" cy="11924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46" name="Picture 22" descr="3_-Side-Event-(Spanish)"/>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359257" y="-279852"/>
            <a:ext cx="3168136" cy="28199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Rectangle 16"/>
          <p:cNvSpPr/>
          <p:nvPr userDrawn="1"/>
        </p:nvSpPr>
        <p:spPr>
          <a:xfrm>
            <a:off x="3934733" y="879751"/>
            <a:ext cx="7911362" cy="4962897"/>
          </a:xfrm>
          <a:prstGeom prst="rect">
            <a:avLst/>
          </a:prstGeom>
        </p:spPr>
        <p:txBody>
          <a:bodyPr wrap="square">
            <a:spAutoFit/>
          </a:bodyPr>
          <a:lstStyle/>
          <a:p>
            <a:pPr algn="ctr"/>
            <a:r>
              <a:rPr lang="fr-FR" sz="3200" b="1" i="0" kern="1200" dirty="0" smtClean="0">
                <a:solidFill>
                  <a:schemeClr val="tx1"/>
                </a:solidFill>
                <a:effectLst/>
                <a:latin typeface="+mn-lt"/>
                <a:ea typeface="+mn-ea"/>
                <a:cs typeface="+mn-cs"/>
              </a:rPr>
              <a:t>Les pôles </a:t>
            </a:r>
            <a:r>
              <a:rPr lang="fr-FR" sz="3200" b="1" i="1" kern="1200" dirty="0" smtClean="0">
                <a:solidFill>
                  <a:schemeClr val="tx1"/>
                </a:solidFill>
                <a:effectLst/>
                <a:latin typeface="+mn-lt"/>
                <a:ea typeface="+mn-ea"/>
                <a:cs typeface="+mn-cs"/>
              </a:rPr>
              <a:t>territoriaux de </a:t>
            </a:r>
            <a:r>
              <a:rPr lang="fr-FR" sz="3200" b="1" i="0" kern="1200" dirty="0" smtClean="0">
                <a:solidFill>
                  <a:schemeClr val="tx1"/>
                </a:solidFill>
                <a:effectLst/>
                <a:latin typeface="+mn-lt"/>
                <a:ea typeface="+mn-ea"/>
                <a:cs typeface="+mn-cs"/>
              </a:rPr>
              <a:t>coopération économique PTCE français : </a:t>
            </a:r>
          </a:p>
          <a:p>
            <a:pPr algn="ctr"/>
            <a:r>
              <a:rPr lang="fr-FR" sz="3200" b="1" i="0" kern="1200" dirty="0" smtClean="0">
                <a:solidFill>
                  <a:schemeClr val="tx1"/>
                </a:solidFill>
                <a:effectLst/>
                <a:latin typeface="+mn-lt"/>
                <a:ea typeface="+mn-ea"/>
                <a:cs typeface="+mn-cs"/>
              </a:rPr>
              <a:t>perspectives publiques</a:t>
            </a:r>
            <a:endParaRPr lang="en-US" sz="3200" b="1" i="0" kern="1200" dirty="0" smtClean="0">
              <a:solidFill>
                <a:schemeClr val="tx1"/>
              </a:solidFill>
              <a:effectLst/>
              <a:latin typeface="+mn-lt"/>
              <a:ea typeface="+mn-ea"/>
              <a:cs typeface="+mn-cs"/>
            </a:endParaRPr>
          </a:p>
          <a:p>
            <a:pPr algn="ctr"/>
            <a:endParaRPr lang="fr-FR" sz="2400" b="1" i="1" kern="1200" dirty="0" smtClean="0">
              <a:solidFill>
                <a:schemeClr val="tx1"/>
              </a:solidFill>
              <a:effectLst/>
              <a:latin typeface="+mn-lt"/>
              <a:ea typeface="+mn-ea"/>
              <a:cs typeface="+mn-cs"/>
            </a:endParaRPr>
          </a:p>
          <a:p>
            <a:pPr algn="ctr"/>
            <a:r>
              <a:rPr lang="en-US" sz="2400" b="0" i="0" kern="1200" dirty="0" smtClean="0">
                <a:solidFill>
                  <a:schemeClr val="tx1"/>
                </a:solidFill>
                <a:effectLst/>
                <a:latin typeface="+mn-lt"/>
                <a:ea typeface="+mn-ea"/>
                <a:cs typeface="+mn-cs"/>
              </a:rPr>
              <a:t>Myriam MATRAY</a:t>
            </a:r>
          </a:p>
          <a:p>
            <a:pPr algn="ctr"/>
            <a:r>
              <a:rPr lang="en-US" sz="2400" b="0" i="0" kern="1200" dirty="0" smtClean="0">
                <a:solidFill>
                  <a:schemeClr val="tx1"/>
                </a:solidFill>
                <a:effectLst/>
                <a:latin typeface="+mn-lt"/>
                <a:ea typeface="+mn-ea"/>
                <a:cs typeface="+mn-cs"/>
              </a:rPr>
              <a:t>Ph.D. in Economics</a:t>
            </a:r>
          </a:p>
          <a:p>
            <a:pPr algn="ctr"/>
            <a:r>
              <a:rPr lang="en-US" sz="2400" b="0" i="0" kern="1200" dirty="0" err="1" smtClean="0">
                <a:solidFill>
                  <a:schemeClr val="tx1"/>
                </a:solidFill>
                <a:effectLst/>
                <a:latin typeface="+mn-lt"/>
                <a:ea typeface="+mn-ea"/>
                <a:cs typeface="+mn-cs"/>
              </a:rPr>
              <a:t>Professeur</a:t>
            </a:r>
            <a:r>
              <a:rPr lang="en-US" sz="2400" b="0" i="0" kern="1200" baseline="0" dirty="0" smtClean="0">
                <a:solidFill>
                  <a:schemeClr val="tx1"/>
                </a:solidFill>
                <a:effectLst/>
                <a:latin typeface="+mn-lt"/>
                <a:ea typeface="+mn-ea"/>
                <a:cs typeface="+mn-cs"/>
              </a:rPr>
              <a:t> </a:t>
            </a:r>
            <a:r>
              <a:rPr lang="en-US" sz="2400" b="0" i="0" kern="1200" baseline="0" dirty="0" err="1" smtClean="0">
                <a:solidFill>
                  <a:schemeClr val="tx1"/>
                </a:solidFill>
                <a:effectLst/>
                <a:latin typeface="+mn-lt"/>
                <a:ea typeface="+mn-ea"/>
                <a:cs typeface="+mn-cs"/>
              </a:rPr>
              <a:t>Université</a:t>
            </a:r>
            <a:r>
              <a:rPr lang="en-US" sz="2400" b="0" i="0" kern="1200" baseline="0" dirty="0" smtClean="0">
                <a:solidFill>
                  <a:schemeClr val="tx1"/>
                </a:solidFill>
                <a:effectLst/>
                <a:latin typeface="+mn-lt"/>
                <a:ea typeface="+mn-ea"/>
                <a:cs typeface="+mn-cs"/>
              </a:rPr>
              <a:t> Jean Monnet, Saint-Etienne</a:t>
            </a:r>
            <a:endParaRPr lang="en-US" sz="2400" b="0" i="0" kern="1200" dirty="0" smtClean="0">
              <a:solidFill>
                <a:schemeClr val="tx1"/>
              </a:solidFill>
              <a:effectLst/>
              <a:latin typeface="+mn-lt"/>
              <a:ea typeface="+mn-ea"/>
              <a:cs typeface="+mn-cs"/>
            </a:endParaRPr>
          </a:p>
          <a:p>
            <a:pPr algn="ctr"/>
            <a:r>
              <a:rPr lang="es-ES" sz="2400" b="0" i="0" kern="1200" dirty="0" err="1" smtClean="0">
                <a:solidFill>
                  <a:schemeClr val="tx1"/>
                </a:solidFill>
                <a:effectLst/>
                <a:latin typeface="+mn-lt"/>
                <a:ea typeface="+mn-ea"/>
                <a:cs typeface="+mn-cs"/>
              </a:rPr>
              <a:t>Chercheur</a:t>
            </a:r>
            <a:r>
              <a:rPr lang="es-ES" sz="2400" b="0" i="0" kern="1200" baseline="0" dirty="0" smtClean="0">
                <a:solidFill>
                  <a:schemeClr val="tx1"/>
                </a:solidFill>
                <a:effectLst/>
                <a:latin typeface="+mn-lt"/>
                <a:ea typeface="+mn-ea"/>
                <a:cs typeface="+mn-cs"/>
              </a:rPr>
              <a:t> </a:t>
            </a:r>
            <a:r>
              <a:rPr lang="es-ES" sz="2400" b="0" i="0" kern="1200" dirty="0" smtClean="0">
                <a:solidFill>
                  <a:schemeClr val="tx1"/>
                </a:solidFill>
                <a:effectLst/>
                <a:latin typeface="+mn-lt"/>
                <a:ea typeface="+mn-ea"/>
                <a:cs typeface="+mn-cs"/>
              </a:rPr>
              <a:t>CNRS, UMR 5600 E.V.S </a:t>
            </a:r>
            <a:r>
              <a:rPr lang="es-ES" sz="2400" b="0" i="0" kern="1200" dirty="0" err="1" smtClean="0">
                <a:solidFill>
                  <a:schemeClr val="tx1"/>
                </a:solidFill>
                <a:effectLst/>
                <a:latin typeface="+mn-lt"/>
                <a:ea typeface="+mn-ea"/>
                <a:cs typeface="+mn-cs"/>
              </a:rPr>
              <a:t>Evironnement</a:t>
            </a:r>
            <a:r>
              <a:rPr lang="es-ES" sz="2400" b="0" i="0" kern="1200" dirty="0" smtClean="0">
                <a:solidFill>
                  <a:schemeClr val="tx1"/>
                </a:solidFill>
                <a:effectLst/>
                <a:latin typeface="+mn-lt"/>
                <a:ea typeface="+mn-ea"/>
                <a:cs typeface="+mn-cs"/>
              </a:rPr>
              <a:t> </a:t>
            </a:r>
            <a:r>
              <a:rPr lang="es-ES" sz="2400" b="0" i="0" kern="1200" dirty="0" err="1" smtClean="0">
                <a:solidFill>
                  <a:schemeClr val="tx1"/>
                </a:solidFill>
                <a:effectLst/>
                <a:latin typeface="+mn-lt"/>
                <a:ea typeface="+mn-ea"/>
                <a:cs typeface="+mn-cs"/>
              </a:rPr>
              <a:t>Ville</a:t>
            </a:r>
            <a:r>
              <a:rPr lang="es-ES" sz="2400" b="0" i="0" kern="1200" dirty="0" smtClean="0">
                <a:solidFill>
                  <a:schemeClr val="tx1"/>
                </a:solidFill>
                <a:effectLst/>
                <a:latin typeface="+mn-lt"/>
                <a:ea typeface="+mn-ea"/>
                <a:cs typeface="+mn-cs"/>
              </a:rPr>
              <a:t> Société</a:t>
            </a:r>
          </a:p>
          <a:p>
            <a:pPr algn="ctr"/>
            <a:r>
              <a:rPr lang="es-ES" sz="2400" b="0" i="0" kern="1200" dirty="0" err="1" smtClean="0">
                <a:solidFill>
                  <a:schemeClr val="tx1"/>
                </a:solidFill>
                <a:effectLst/>
                <a:latin typeface="+mn-lt"/>
                <a:ea typeface="+mn-ea"/>
                <a:cs typeface="+mn-cs"/>
              </a:rPr>
              <a:t>Membre</a:t>
            </a:r>
            <a:r>
              <a:rPr lang="es-ES" sz="2400" b="0" i="0" kern="1200" dirty="0" smtClean="0">
                <a:solidFill>
                  <a:schemeClr val="tx1"/>
                </a:solidFill>
                <a:effectLst/>
                <a:latin typeface="+mn-lt"/>
                <a:ea typeface="+mn-ea"/>
                <a:cs typeface="+mn-cs"/>
              </a:rPr>
              <a:t> Comité </a:t>
            </a:r>
            <a:r>
              <a:rPr lang="es-ES" sz="2400" b="0" i="0" kern="1200" dirty="0" err="1" smtClean="0">
                <a:solidFill>
                  <a:schemeClr val="tx1"/>
                </a:solidFill>
                <a:effectLst/>
                <a:latin typeface="+mn-lt"/>
                <a:ea typeface="+mn-ea"/>
                <a:cs typeface="+mn-cs"/>
              </a:rPr>
              <a:t>scientifique</a:t>
            </a:r>
            <a:r>
              <a:rPr lang="es-ES" sz="2400" b="0" i="0" kern="1200" dirty="0" smtClean="0">
                <a:solidFill>
                  <a:schemeClr val="tx1"/>
                </a:solidFill>
                <a:effectLst/>
                <a:latin typeface="+mn-lt"/>
                <a:ea typeface="+mn-ea"/>
                <a:cs typeface="+mn-cs"/>
              </a:rPr>
              <a:t> RMB </a:t>
            </a:r>
            <a:r>
              <a:rPr lang="es-ES" sz="2400" b="0" i="0" kern="1200" dirty="0" err="1" smtClean="0">
                <a:solidFill>
                  <a:schemeClr val="tx1"/>
                </a:solidFill>
                <a:effectLst/>
                <a:latin typeface="+mn-lt"/>
                <a:ea typeface="+mn-ea"/>
                <a:cs typeface="+mn-cs"/>
              </a:rPr>
              <a:t>Rencontres</a:t>
            </a:r>
            <a:r>
              <a:rPr lang="es-ES" sz="2400" b="0" i="0" kern="1200" dirty="0" smtClean="0">
                <a:solidFill>
                  <a:schemeClr val="tx1"/>
                </a:solidFill>
                <a:effectLst/>
                <a:latin typeface="+mn-lt"/>
                <a:ea typeface="+mn-ea"/>
                <a:cs typeface="+mn-cs"/>
              </a:rPr>
              <a:t> du </a:t>
            </a:r>
            <a:r>
              <a:rPr lang="es-ES" sz="2400" b="0" i="0" kern="1200" dirty="0" err="1" smtClean="0">
                <a:solidFill>
                  <a:schemeClr val="tx1"/>
                </a:solidFill>
                <a:effectLst/>
                <a:latin typeface="+mn-lt"/>
                <a:ea typeface="+mn-ea"/>
                <a:cs typeface="+mn-cs"/>
              </a:rPr>
              <a:t>Mont-Blanc</a:t>
            </a:r>
            <a:r>
              <a:rPr lang="es-ES" sz="2400" b="0" i="0" kern="1200" dirty="0" smtClean="0">
                <a:solidFill>
                  <a:schemeClr val="tx1"/>
                </a:solidFill>
                <a:effectLst/>
                <a:latin typeface="+mn-lt"/>
                <a:ea typeface="+mn-ea"/>
                <a:cs typeface="+mn-cs"/>
              </a:rPr>
              <a:t>, </a:t>
            </a:r>
            <a:r>
              <a:rPr lang="es-ES" sz="2400" b="0" i="0" kern="1200" dirty="0" err="1" smtClean="0">
                <a:solidFill>
                  <a:schemeClr val="tx1"/>
                </a:solidFill>
                <a:effectLst/>
                <a:latin typeface="+mn-lt"/>
                <a:ea typeface="+mn-ea"/>
                <a:cs typeface="+mn-cs"/>
              </a:rPr>
              <a:t>Forum</a:t>
            </a:r>
            <a:r>
              <a:rPr lang="es-ES" sz="2400" b="0" i="0" kern="1200" dirty="0" smtClean="0">
                <a:solidFill>
                  <a:schemeClr val="tx1"/>
                </a:solidFill>
                <a:effectLst/>
                <a:latin typeface="+mn-lt"/>
                <a:ea typeface="+mn-ea"/>
                <a:cs typeface="+mn-cs"/>
              </a:rPr>
              <a:t> </a:t>
            </a:r>
            <a:r>
              <a:rPr lang="es-ES" sz="2400" b="0" i="0" kern="1200" dirty="0" err="1" smtClean="0">
                <a:solidFill>
                  <a:schemeClr val="tx1"/>
                </a:solidFill>
                <a:effectLst/>
                <a:latin typeface="+mn-lt"/>
                <a:ea typeface="+mn-ea"/>
                <a:cs typeface="+mn-cs"/>
              </a:rPr>
              <a:t>international</a:t>
            </a:r>
            <a:r>
              <a:rPr lang="es-ES" sz="2400" b="0" i="0" kern="1200" dirty="0" smtClean="0">
                <a:solidFill>
                  <a:schemeClr val="tx1"/>
                </a:solidFill>
                <a:effectLst/>
                <a:latin typeface="+mn-lt"/>
                <a:ea typeface="+mn-ea"/>
                <a:cs typeface="+mn-cs"/>
              </a:rPr>
              <a:t> des </a:t>
            </a:r>
            <a:r>
              <a:rPr lang="es-ES" sz="2400" b="0" i="0" kern="1200" dirty="0" err="1" smtClean="0">
                <a:solidFill>
                  <a:schemeClr val="tx1"/>
                </a:solidFill>
                <a:effectLst/>
                <a:latin typeface="+mn-lt"/>
                <a:ea typeface="+mn-ea"/>
                <a:cs typeface="+mn-cs"/>
              </a:rPr>
              <a:t>dirigeants</a:t>
            </a:r>
            <a:r>
              <a:rPr lang="es-ES" sz="2400" b="0" i="0" kern="1200" dirty="0" smtClean="0">
                <a:solidFill>
                  <a:schemeClr val="tx1"/>
                </a:solidFill>
                <a:effectLst/>
                <a:latin typeface="+mn-lt"/>
                <a:ea typeface="+mn-ea"/>
                <a:cs typeface="+mn-cs"/>
              </a:rPr>
              <a:t> de </a:t>
            </a:r>
            <a:r>
              <a:rPr lang="es-ES" sz="2400" b="0" i="0" kern="1200" dirty="0" err="1" smtClean="0">
                <a:solidFill>
                  <a:schemeClr val="tx1"/>
                </a:solidFill>
                <a:effectLst/>
                <a:latin typeface="+mn-lt"/>
                <a:ea typeface="+mn-ea"/>
                <a:cs typeface="+mn-cs"/>
              </a:rPr>
              <a:t>l’ESS</a:t>
            </a:r>
            <a:endParaRPr lang="es-ES" sz="2400" b="0" i="0" kern="1200" dirty="0" smtClean="0">
              <a:solidFill>
                <a:schemeClr val="tx1"/>
              </a:solidFill>
              <a:effectLst/>
              <a:latin typeface="+mn-lt"/>
              <a:ea typeface="+mn-ea"/>
              <a:cs typeface="+mn-cs"/>
            </a:endParaRPr>
          </a:p>
          <a:p>
            <a:endParaRPr lang="fr-FR" sz="1800" kern="1200" dirty="0" smtClean="0">
              <a:solidFill>
                <a:schemeClr val="tx1"/>
              </a:solidFill>
              <a:effectLst/>
              <a:latin typeface="+mn-lt"/>
              <a:ea typeface="+mn-ea"/>
              <a:cs typeface="+mn-cs"/>
            </a:endParaRPr>
          </a:p>
          <a:p>
            <a:pPr marL="1548130" marR="0" indent="0" algn="ctr" defTabSz="914400" rtl="0" eaLnBrk="1" fontAlgn="auto" latinLnBrk="0" hangingPunct="1">
              <a:lnSpc>
                <a:spcPct val="115000"/>
              </a:lnSpc>
              <a:spcBef>
                <a:spcPts val="0"/>
              </a:spcBef>
              <a:spcAft>
                <a:spcPts val="0"/>
              </a:spcAft>
              <a:buClrTx/>
              <a:buSzTx/>
              <a:buFontTx/>
              <a:buNone/>
              <a:tabLst>
                <a:tab pos="6057900" algn="r"/>
              </a:tabLst>
              <a:defRPr/>
            </a:pPr>
            <a:endParaRPr lang="fr-FR" sz="1800" kern="1200" dirty="0" smtClean="0">
              <a:solidFill>
                <a:schemeClr val="tx1"/>
              </a:solidFill>
              <a:effectLst/>
              <a:latin typeface="+mn-lt"/>
              <a:ea typeface="+mn-ea"/>
              <a:cs typeface="+mn-cs"/>
            </a:endParaRPr>
          </a:p>
          <a:p>
            <a:pPr marL="1548130" algn="ctr">
              <a:lnSpc>
                <a:spcPct val="115000"/>
              </a:lnSpc>
              <a:spcAft>
                <a:spcPts val="0"/>
              </a:spcAft>
              <a:tabLst>
                <a:tab pos="6057900" algn="r"/>
              </a:tabLs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p:cNvSpPr txBox="1"/>
          <p:nvPr userDrawn="1"/>
        </p:nvSpPr>
        <p:spPr>
          <a:xfrm>
            <a:off x="401117" y="2105959"/>
            <a:ext cx="3349049" cy="6278642"/>
          </a:xfrm>
          <a:prstGeom prst="rect">
            <a:avLst/>
          </a:prstGeom>
          <a:solidFill>
            <a:schemeClr val="bg1"/>
          </a:solidFill>
        </p:spPr>
        <p:txBody>
          <a:bodyPr wrap="square" rtlCol="0">
            <a:spAutoFit/>
          </a:bodyPr>
          <a:lstStyle/>
          <a:p>
            <a:pPr algn="ctr"/>
            <a:endParaRPr lang="fr-FR" b="1" dirty="0" smtClean="0"/>
          </a:p>
          <a:p>
            <a:pPr algn="ctr"/>
            <a:r>
              <a:rPr lang="fr-FR" b="1" dirty="0" smtClean="0"/>
              <a:t>GPIESS</a:t>
            </a:r>
            <a:r>
              <a:rPr lang="fr-FR" b="1" baseline="0" dirty="0" smtClean="0"/>
              <a:t> </a:t>
            </a:r>
          </a:p>
          <a:p>
            <a:pPr algn="ctr"/>
            <a:r>
              <a:rPr lang="fr-FR" b="1" baseline="0" dirty="0" smtClean="0"/>
              <a:t>Groupe Pilote International de l’Economie Sociale et Solidaire ESS.</a:t>
            </a:r>
          </a:p>
          <a:p>
            <a:pPr algn="ctr"/>
            <a:endParaRPr lang="fr-FR" b="1" baseline="0" dirty="0" smtClean="0"/>
          </a:p>
          <a:p>
            <a:pPr algn="ctr"/>
            <a:r>
              <a:rPr lang="fr-FR" b="1" baseline="0" dirty="0" err="1" smtClean="0"/>
              <a:t>Side</a:t>
            </a:r>
            <a:r>
              <a:rPr lang="fr-FR" b="1" baseline="0" dirty="0" smtClean="0"/>
              <a:t> Event ESS</a:t>
            </a:r>
          </a:p>
          <a:p>
            <a:pPr algn="ctr"/>
            <a:r>
              <a:rPr lang="fr-FR" b="1" baseline="0" dirty="0" smtClean="0"/>
              <a:t>17/10/2016 – Equateur</a:t>
            </a:r>
          </a:p>
          <a:p>
            <a:pPr algn="ctr"/>
            <a:endParaRPr lang="fr-FR" b="1" baseline="0" dirty="0" smtClean="0"/>
          </a:p>
          <a:p>
            <a:pPr algn="ctr"/>
            <a:r>
              <a:rPr lang="fr-FR" sz="2400" b="1" i="1" kern="1200" dirty="0" smtClean="0">
                <a:solidFill>
                  <a:schemeClr val="tx1"/>
                </a:solidFill>
                <a:effectLst/>
                <a:latin typeface="+mn-lt"/>
                <a:ea typeface="+mn-ea"/>
                <a:cs typeface="+mn-cs"/>
              </a:rPr>
              <a:t> « L’ESS au cœur de la mise en œuvre du nouvel agenda urbain »</a:t>
            </a:r>
          </a:p>
          <a:p>
            <a:pPr algn="ctr"/>
            <a:endParaRPr lang="fr-FR" sz="2400" b="1" i="1" kern="1200" dirty="0" smtClean="0">
              <a:solidFill>
                <a:schemeClr val="tx1"/>
              </a:solidFill>
              <a:effectLst/>
              <a:latin typeface="+mn-lt"/>
              <a:ea typeface="+mn-ea"/>
              <a:cs typeface="+mn-cs"/>
            </a:endParaRPr>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dirty="0"/>
          </a:p>
        </p:txBody>
      </p:sp>
      <p:sp>
        <p:nvSpPr>
          <p:cNvPr id="3" name="Rectangle 2"/>
          <p:cNvSpPr/>
          <p:nvPr userDrawn="1"/>
        </p:nvSpPr>
        <p:spPr>
          <a:xfrm>
            <a:off x="3400747" y="-616448"/>
            <a:ext cx="349419" cy="315654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1" name="Picture 4" descr="Résultats de recherche d'images pour « habitat 3 quito »"/>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b="91799"/>
          <a:stretch/>
        </p:blipFill>
        <p:spPr bwMode="auto">
          <a:xfrm rot="5400000">
            <a:off x="-5856160" y="1318738"/>
            <a:ext cx="12192000" cy="492125"/>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Résultats de recherche d'images pour « habitat 3 quito »"/>
          <p:cNvPicPr>
            <a:picLocks noChangeAspect="1" noChangeArrowheads="1"/>
          </p:cNvPicPr>
          <p:nvPr userDrawn="1"/>
        </p:nvPicPr>
        <p:blipFill rotWithShape="1">
          <a:blip r:embed="rId4">
            <a:extLst>
              <a:ext uri="{28A0092B-C50C-407E-A947-70E740481C1C}">
                <a14:useLocalDpi xmlns:a14="http://schemas.microsoft.com/office/drawing/2010/main" val="0"/>
              </a:ext>
            </a:extLst>
          </a:blip>
          <a:srcRect b="91799"/>
          <a:stretch/>
        </p:blipFill>
        <p:spPr bwMode="auto">
          <a:xfrm rot="5400000" flipV="1">
            <a:off x="-2366744" y="1447758"/>
            <a:ext cx="12192000" cy="45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6462536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9_Diapositive de tit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849C2B96-0EFB-431F-9846-D3DEAFB281FA}" type="datetimeFigureOut">
              <a:rPr lang="fr-FR" smtClean="0"/>
              <a:t>09/03/2017</a:t>
            </a:fld>
            <a:endParaRPr lang="fr-FR"/>
          </a:p>
        </p:txBody>
      </p:sp>
      <p:sp>
        <p:nvSpPr>
          <p:cNvPr id="5" name="Espace réservé du pied de page 4"/>
          <p:cNvSpPr>
            <a:spLocks noGrp="1"/>
          </p:cNvSpPr>
          <p:nvPr>
            <p:ph type="ftr" sz="quarter" idx="11"/>
          </p:nvPr>
        </p:nvSpPr>
        <p:spPr>
          <a:xfrm>
            <a:off x="3581400" y="6356349"/>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
        <p:nvSpPr>
          <p:cNvPr id="6" name="Espace réservé du numéro de diapositive 5"/>
          <p:cNvSpPr>
            <a:spLocks noGrp="1"/>
          </p:cNvSpPr>
          <p:nvPr>
            <p:ph type="sldNum" sz="quarter" idx="12"/>
          </p:nvPr>
        </p:nvSpPr>
        <p:spPr/>
        <p:txBody>
          <a:bodyPr/>
          <a:lstStyle/>
          <a:p>
            <a:fld id="{ACB7D174-3AF3-4768-9590-0BAC630066F4}" type="slidenum">
              <a:rPr lang="fr-FR" smtClean="0"/>
              <a:t>‹N°›</a:t>
            </a:fld>
            <a:endParaRPr lang="fr-FR"/>
          </a:p>
        </p:txBody>
      </p:sp>
      <p:sp>
        <p:nvSpPr>
          <p:cNvPr id="17" name="Rectangle 16"/>
          <p:cNvSpPr/>
          <p:nvPr userDrawn="1"/>
        </p:nvSpPr>
        <p:spPr>
          <a:xfrm>
            <a:off x="3828231" y="291656"/>
            <a:ext cx="8285000" cy="1077218"/>
          </a:xfrm>
          <a:prstGeom prst="rect">
            <a:avLst/>
          </a:prstGeom>
        </p:spPr>
        <p:txBody>
          <a:bodyPr wrap="square">
            <a:spAutoFit/>
          </a:bodyPr>
          <a:lstStyle/>
          <a:p>
            <a:pPr algn="ctr"/>
            <a:r>
              <a:rPr lang="fr-FR" sz="3200" b="1" i="0" kern="1200" dirty="0" smtClean="0">
                <a:solidFill>
                  <a:schemeClr val="accent1">
                    <a:lumMod val="50000"/>
                  </a:schemeClr>
                </a:solidFill>
                <a:effectLst/>
                <a:latin typeface="+mn-lt"/>
                <a:ea typeface="+mn-ea"/>
                <a:cs typeface="+mn-cs"/>
              </a:rPr>
              <a:t>II/ Les PTCE répondent</a:t>
            </a:r>
            <a:r>
              <a:rPr lang="fr-FR" sz="3200" b="1" i="0" kern="1200" baseline="0" dirty="0" smtClean="0">
                <a:solidFill>
                  <a:schemeClr val="accent1">
                    <a:lumMod val="50000"/>
                  </a:schemeClr>
                </a:solidFill>
                <a:effectLst/>
                <a:latin typeface="+mn-lt"/>
                <a:ea typeface="+mn-ea"/>
                <a:cs typeface="+mn-cs"/>
              </a:rPr>
              <a:t> aux nouvelles stratégies d’organisation territoriale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p:cNvSpPr txBox="1"/>
          <p:nvPr userDrawn="1"/>
        </p:nvSpPr>
        <p:spPr>
          <a:xfrm>
            <a:off x="256855" y="0"/>
            <a:ext cx="3447591" cy="8679299"/>
          </a:xfrm>
          <a:prstGeom prst="rect">
            <a:avLst/>
          </a:prstGeom>
          <a:solidFill>
            <a:schemeClr val="bg1"/>
          </a:solidFill>
        </p:spPr>
        <p:txBody>
          <a:bodyPr wrap="square" rtlCol="0">
            <a:spAutoFit/>
          </a:bodyPr>
          <a:lstStyle/>
          <a:p>
            <a:pPr algn="ctr"/>
            <a:endParaRPr lang="fr-FR" b="1" dirty="0" smtClean="0"/>
          </a:p>
          <a:p>
            <a:pPr algn="ctr"/>
            <a:r>
              <a:rPr lang="fr-FR" b="1" dirty="0" smtClean="0"/>
              <a:t>Les PTCE français : perspectives publiques</a:t>
            </a:r>
          </a:p>
          <a:p>
            <a:pPr algn="ctr"/>
            <a:endParaRPr lang="fr-FR" b="1" dirty="0" smtClean="0"/>
          </a:p>
          <a:p>
            <a:pPr algn="l"/>
            <a:r>
              <a:rPr lang="fr-FR" b="1" dirty="0" smtClean="0"/>
              <a:t>Introduction</a:t>
            </a:r>
          </a:p>
          <a:p>
            <a:pPr marL="285750" indent="-285750" algn="l">
              <a:buFontTx/>
              <a:buChar char="-"/>
            </a:pPr>
            <a:r>
              <a:rPr lang="fr-FR" b="1" dirty="0" smtClean="0">
                <a:solidFill>
                  <a:schemeClr val="tx1"/>
                </a:solidFill>
              </a:rPr>
              <a:t>Contexte</a:t>
            </a:r>
          </a:p>
          <a:p>
            <a:pPr marL="285750" indent="-285750" algn="l">
              <a:buFontTx/>
              <a:buChar char="-"/>
            </a:pPr>
            <a:r>
              <a:rPr lang="fr-FR" b="1" dirty="0" smtClean="0"/>
              <a:t>Problématique</a:t>
            </a:r>
          </a:p>
          <a:p>
            <a:pPr marL="0" indent="0" algn="l">
              <a:buFontTx/>
              <a:buNone/>
            </a:pPr>
            <a:endParaRPr lang="fr-FR" b="1" baseline="0" dirty="0" smtClean="0">
              <a:solidFill>
                <a:schemeClr val="tx1"/>
              </a:solidFill>
            </a:endParaRPr>
          </a:p>
          <a:p>
            <a:pPr marL="285750" indent="-285750" algn="l">
              <a:buFontTx/>
              <a:buChar char="-"/>
            </a:pPr>
            <a:endParaRPr lang="fr-FR" b="1" dirty="0" smtClean="0"/>
          </a:p>
          <a:p>
            <a:pPr algn="l"/>
            <a:r>
              <a:rPr lang="fr-FR" b="1" dirty="0" smtClean="0"/>
              <a:t>I/ Objectifs de</a:t>
            </a:r>
            <a:r>
              <a:rPr lang="fr-FR" b="1" baseline="0" dirty="0" smtClean="0"/>
              <a:t> Développement Durable ODD Habitat III : les interrelations avec les PTCE</a:t>
            </a:r>
          </a:p>
          <a:p>
            <a:pPr algn="l"/>
            <a:endParaRPr lang="fr-FR" b="1" baseline="0" dirty="0" smtClean="0"/>
          </a:p>
          <a:p>
            <a:pPr algn="l"/>
            <a:r>
              <a:rPr lang="fr-FR" b="1" baseline="0" dirty="0" smtClean="0">
                <a:solidFill>
                  <a:schemeClr val="tx1"/>
                </a:solidFill>
              </a:rPr>
              <a:t>II/ Loi de l’ESS du 31 juillet 2014 : les PTCE répondent aux nouvelles stratégies d’organisation territoriale</a:t>
            </a:r>
          </a:p>
          <a:p>
            <a:pPr marL="285750" indent="-285750" algn="l">
              <a:buFontTx/>
              <a:buChar char="-"/>
            </a:pPr>
            <a:r>
              <a:rPr lang="fr-FR" b="1" baseline="0" dirty="0" smtClean="0"/>
              <a:t>Autonomie financière</a:t>
            </a:r>
          </a:p>
          <a:p>
            <a:pPr marL="285750" indent="-285750" algn="l">
              <a:buFontTx/>
              <a:buChar char="-"/>
            </a:pPr>
            <a:r>
              <a:rPr lang="fr-FR" b="1" baseline="0" dirty="0" smtClean="0"/>
              <a:t>Résilience des territoires</a:t>
            </a:r>
          </a:p>
          <a:p>
            <a:pPr marL="285750" indent="-285750" algn="l">
              <a:buFontTx/>
              <a:buChar char="-"/>
            </a:pPr>
            <a:r>
              <a:rPr lang="fr-FR" b="1" baseline="0" dirty="0" smtClean="0">
                <a:solidFill>
                  <a:srgbClr val="0070C0"/>
                </a:solidFill>
              </a:rPr>
              <a:t>Dynamique d’appropriation citoyenne</a:t>
            </a:r>
          </a:p>
          <a:p>
            <a:pPr marL="285750" indent="-285750" algn="l">
              <a:buFontTx/>
              <a:buChar char="-"/>
            </a:pPr>
            <a:endParaRPr lang="fr-FR" b="1" baseline="0" dirty="0" smtClean="0"/>
          </a:p>
          <a:p>
            <a:pPr marL="0" indent="0" algn="l">
              <a:buFontTx/>
              <a:buNone/>
            </a:pPr>
            <a:r>
              <a:rPr lang="fr-FR" b="1" baseline="0" dirty="0" smtClean="0"/>
              <a:t>Conclusion</a:t>
            </a:r>
            <a:endParaRPr lang="fr-FR" sz="2400" b="1" i="1" kern="1200" dirty="0" smtClean="0">
              <a:solidFill>
                <a:schemeClr val="tx1"/>
              </a:solidFill>
              <a:effectLst/>
              <a:latin typeface="+mn-lt"/>
              <a:ea typeface="+mn-ea"/>
              <a:cs typeface="+mn-cs"/>
            </a:endParaRPr>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dirty="0"/>
          </a:p>
        </p:txBody>
      </p:sp>
      <p:pic>
        <p:nvPicPr>
          <p:cNvPr id="11" name="Picture 4" descr="Résultats de recherche d'images pour « habitat 3 quito »"/>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91799"/>
          <a:stretch/>
        </p:blipFill>
        <p:spPr bwMode="auto">
          <a:xfrm rot="5400000">
            <a:off x="-5970684" y="1433262"/>
            <a:ext cx="12192000" cy="26307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Résultats de recherche d'images pour « habitat 3 quito »"/>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91799"/>
          <a:stretch/>
        </p:blipFill>
        <p:spPr bwMode="auto">
          <a:xfrm rot="5400000" flipV="1">
            <a:off x="-2366744" y="1447758"/>
            <a:ext cx="12192000" cy="45719"/>
          </a:xfrm>
          <a:prstGeom prst="rect">
            <a:avLst/>
          </a:prstGeom>
          <a:noFill/>
          <a:extLst>
            <a:ext uri="{909E8E84-426E-40DD-AFC4-6F175D3DCCD1}">
              <a14:hiddenFill xmlns:a14="http://schemas.microsoft.com/office/drawing/2010/main">
                <a:solidFill>
                  <a:srgbClr val="FFFFFF"/>
                </a:solidFill>
              </a14:hiddenFill>
            </a:ext>
          </a:extLst>
        </p:spPr>
      </p:pic>
      <p:sp>
        <p:nvSpPr>
          <p:cNvPr id="9" name="Espace réservé du contenu 2"/>
          <p:cNvSpPr>
            <a:spLocks noGrp="1"/>
          </p:cNvSpPr>
          <p:nvPr>
            <p:ph idx="1"/>
          </p:nvPr>
        </p:nvSpPr>
        <p:spPr>
          <a:xfrm>
            <a:off x="3828231" y="1760761"/>
            <a:ext cx="8124365" cy="4351338"/>
          </a:xfrm>
        </p:spPr>
        <p:txBody>
          <a:bodyPr/>
          <a:lstStyle>
            <a:lvl1pPr>
              <a:buClr>
                <a:srgbClr val="4C22E6"/>
              </a:buClr>
              <a:defRPr/>
            </a:lvl1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426743143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0_Diapositive de tit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849C2B96-0EFB-431F-9846-D3DEAFB281FA}" type="datetimeFigureOut">
              <a:rPr lang="fr-FR" smtClean="0"/>
              <a:t>09/03/2017</a:t>
            </a:fld>
            <a:endParaRPr lang="fr-FR"/>
          </a:p>
        </p:txBody>
      </p:sp>
      <p:sp>
        <p:nvSpPr>
          <p:cNvPr id="5" name="Espace réservé du pied de page 4"/>
          <p:cNvSpPr>
            <a:spLocks noGrp="1"/>
          </p:cNvSpPr>
          <p:nvPr>
            <p:ph type="ftr" sz="quarter" idx="11"/>
          </p:nvPr>
        </p:nvSpPr>
        <p:spPr>
          <a:xfrm>
            <a:off x="3581400" y="6356349"/>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
        <p:nvSpPr>
          <p:cNvPr id="6" name="Espace réservé du numéro de diapositive 5"/>
          <p:cNvSpPr>
            <a:spLocks noGrp="1"/>
          </p:cNvSpPr>
          <p:nvPr>
            <p:ph type="sldNum" sz="quarter" idx="12"/>
          </p:nvPr>
        </p:nvSpPr>
        <p:spPr/>
        <p:txBody>
          <a:bodyPr/>
          <a:lstStyle/>
          <a:p>
            <a:fld id="{ACB7D174-3AF3-4768-9590-0BAC630066F4}" type="slidenum">
              <a:rPr lang="fr-FR" smtClean="0"/>
              <a:t>‹N°›</a:t>
            </a:fld>
            <a:endParaRPr lang="fr-FR"/>
          </a:p>
        </p:txBody>
      </p:sp>
      <p:sp>
        <p:nvSpPr>
          <p:cNvPr id="17" name="Rectangle 16"/>
          <p:cNvSpPr/>
          <p:nvPr userDrawn="1"/>
        </p:nvSpPr>
        <p:spPr>
          <a:xfrm>
            <a:off x="3828231" y="291656"/>
            <a:ext cx="8285000" cy="584775"/>
          </a:xfrm>
          <a:prstGeom prst="rect">
            <a:avLst/>
          </a:prstGeom>
        </p:spPr>
        <p:txBody>
          <a:bodyPr wrap="square">
            <a:spAutoFit/>
          </a:bodyPr>
          <a:lstStyle/>
          <a:p>
            <a:pPr algn="ctr"/>
            <a:r>
              <a:rPr lang="fr-FR" sz="3200" b="1" i="0" kern="1200" dirty="0" smtClean="0">
                <a:solidFill>
                  <a:schemeClr val="accent1">
                    <a:lumMod val="50000"/>
                  </a:schemeClr>
                </a:solidFill>
                <a:effectLst/>
                <a:latin typeface="+mn-lt"/>
                <a:ea typeface="+mn-ea"/>
                <a:cs typeface="+mn-cs"/>
              </a:rPr>
              <a:t>Conclusion</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p:cNvSpPr txBox="1"/>
          <p:nvPr userDrawn="1"/>
        </p:nvSpPr>
        <p:spPr>
          <a:xfrm>
            <a:off x="256855" y="0"/>
            <a:ext cx="3447591" cy="8679299"/>
          </a:xfrm>
          <a:prstGeom prst="rect">
            <a:avLst/>
          </a:prstGeom>
          <a:solidFill>
            <a:schemeClr val="bg1"/>
          </a:solidFill>
        </p:spPr>
        <p:txBody>
          <a:bodyPr wrap="square" rtlCol="0">
            <a:spAutoFit/>
          </a:bodyPr>
          <a:lstStyle/>
          <a:p>
            <a:pPr algn="ctr"/>
            <a:endParaRPr lang="fr-FR" b="1" dirty="0" smtClean="0"/>
          </a:p>
          <a:p>
            <a:pPr algn="ctr"/>
            <a:r>
              <a:rPr lang="fr-FR" b="1" dirty="0" smtClean="0"/>
              <a:t>Les PTCE français : perspectives publiques</a:t>
            </a:r>
          </a:p>
          <a:p>
            <a:pPr algn="ctr"/>
            <a:endParaRPr lang="fr-FR" b="1" dirty="0" smtClean="0"/>
          </a:p>
          <a:p>
            <a:pPr algn="l"/>
            <a:r>
              <a:rPr lang="fr-FR" b="1" dirty="0" smtClean="0"/>
              <a:t>Introduction</a:t>
            </a:r>
          </a:p>
          <a:p>
            <a:pPr marL="285750" indent="-285750" algn="l">
              <a:buFontTx/>
              <a:buChar char="-"/>
            </a:pPr>
            <a:r>
              <a:rPr lang="fr-FR" b="1" dirty="0" smtClean="0">
                <a:solidFill>
                  <a:schemeClr val="tx1"/>
                </a:solidFill>
              </a:rPr>
              <a:t>Contexte</a:t>
            </a:r>
          </a:p>
          <a:p>
            <a:pPr marL="285750" indent="-285750" algn="l">
              <a:buFontTx/>
              <a:buChar char="-"/>
            </a:pPr>
            <a:r>
              <a:rPr lang="fr-FR" b="1" dirty="0" smtClean="0"/>
              <a:t>Problématique</a:t>
            </a:r>
          </a:p>
          <a:p>
            <a:pPr marL="0" indent="0" algn="l">
              <a:buFontTx/>
              <a:buNone/>
            </a:pPr>
            <a:endParaRPr lang="fr-FR" b="1" baseline="0" dirty="0" smtClean="0">
              <a:solidFill>
                <a:schemeClr val="tx1"/>
              </a:solidFill>
            </a:endParaRPr>
          </a:p>
          <a:p>
            <a:pPr marL="285750" indent="-285750" algn="l">
              <a:buFontTx/>
              <a:buChar char="-"/>
            </a:pPr>
            <a:endParaRPr lang="fr-FR" b="1" dirty="0" smtClean="0"/>
          </a:p>
          <a:p>
            <a:pPr algn="l"/>
            <a:r>
              <a:rPr lang="fr-FR" b="1" dirty="0" smtClean="0"/>
              <a:t>I/ Objectifs de</a:t>
            </a:r>
            <a:r>
              <a:rPr lang="fr-FR" b="1" baseline="0" dirty="0" smtClean="0"/>
              <a:t> Développement Durable ODD Habitat III : les interrelations avec les PTCE</a:t>
            </a:r>
          </a:p>
          <a:p>
            <a:pPr algn="l"/>
            <a:endParaRPr lang="fr-FR" b="1" baseline="0" dirty="0" smtClean="0"/>
          </a:p>
          <a:p>
            <a:pPr algn="l"/>
            <a:r>
              <a:rPr lang="fr-FR" b="1" baseline="0" dirty="0" smtClean="0">
                <a:solidFill>
                  <a:schemeClr val="tx1"/>
                </a:solidFill>
              </a:rPr>
              <a:t>II/ Loi de l’ESS du 31 juillet 2014 : les PTCE répondent aux nouvelles stratégies d’organisation territoriale</a:t>
            </a:r>
          </a:p>
          <a:p>
            <a:pPr marL="285750" indent="-285750" algn="l">
              <a:buFontTx/>
              <a:buChar char="-"/>
            </a:pPr>
            <a:r>
              <a:rPr lang="fr-FR" b="1" baseline="0" dirty="0" smtClean="0"/>
              <a:t>Autonomie financière</a:t>
            </a:r>
          </a:p>
          <a:p>
            <a:pPr marL="285750" indent="-285750" algn="l">
              <a:buFontTx/>
              <a:buChar char="-"/>
            </a:pPr>
            <a:r>
              <a:rPr lang="fr-FR" b="1" baseline="0" dirty="0" smtClean="0"/>
              <a:t>Résilience des territoires</a:t>
            </a:r>
          </a:p>
          <a:p>
            <a:pPr marL="285750" indent="-285750" algn="l">
              <a:buFontTx/>
              <a:buChar char="-"/>
            </a:pPr>
            <a:r>
              <a:rPr lang="fr-FR" b="1" baseline="0" dirty="0" smtClean="0">
                <a:solidFill>
                  <a:schemeClr val="tx1"/>
                </a:solidFill>
              </a:rPr>
              <a:t>Dynamique d’appropriation citoyenne</a:t>
            </a:r>
          </a:p>
          <a:p>
            <a:pPr marL="285750" indent="-285750" algn="l">
              <a:buFontTx/>
              <a:buChar char="-"/>
            </a:pPr>
            <a:endParaRPr lang="fr-FR" b="1" baseline="0" dirty="0" smtClean="0"/>
          </a:p>
          <a:p>
            <a:pPr marL="0" indent="0" algn="l">
              <a:buFontTx/>
              <a:buNone/>
            </a:pPr>
            <a:r>
              <a:rPr lang="fr-FR" b="1" baseline="0" dirty="0" smtClean="0">
                <a:solidFill>
                  <a:srgbClr val="0070C0"/>
                </a:solidFill>
              </a:rPr>
              <a:t>Conclusion</a:t>
            </a:r>
            <a:endParaRPr lang="fr-FR" sz="2400" b="1" i="1" kern="1200" dirty="0" smtClean="0">
              <a:solidFill>
                <a:srgbClr val="0070C0"/>
              </a:solidFill>
              <a:effectLst/>
              <a:latin typeface="+mn-lt"/>
              <a:ea typeface="+mn-ea"/>
              <a:cs typeface="+mn-cs"/>
            </a:endParaRPr>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dirty="0"/>
          </a:p>
        </p:txBody>
      </p:sp>
      <p:pic>
        <p:nvPicPr>
          <p:cNvPr id="11" name="Picture 4" descr="Résultats de recherche d'images pour « habitat 3 quito »"/>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91799"/>
          <a:stretch/>
        </p:blipFill>
        <p:spPr bwMode="auto">
          <a:xfrm rot="5400000">
            <a:off x="-5970684" y="1433262"/>
            <a:ext cx="12192000" cy="26307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Résultats de recherche d'images pour « habitat 3 quito »"/>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91799"/>
          <a:stretch/>
        </p:blipFill>
        <p:spPr bwMode="auto">
          <a:xfrm rot="5400000" flipV="1">
            <a:off x="-2366744" y="1447758"/>
            <a:ext cx="12192000" cy="45719"/>
          </a:xfrm>
          <a:prstGeom prst="rect">
            <a:avLst/>
          </a:prstGeom>
          <a:noFill/>
          <a:extLst>
            <a:ext uri="{909E8E84-426E-40DD-AFC4-6F175D3DCCD1}">
              <a14:hiddenFill xmlns:a14="http://schemas.microsoft.com/office/drawing/2010/main">
                <a:solidFill>
                  <a:srgbClr val="FFFFFF"/>
                </a:solidFill>
              </a14:hiddenFill>
            </a:ext>
          </a:extLst>
        </p:spPr>
      </p:pic>
      <p:sp>
        <p:nvSpPr>
          <p:cNvPr id="9" name="Espace réservé du contenu 2"/>
          <p:cNvSpPr>
            <a:spLocks noGrp="1"/>
          </p:cNvSpPr>
          <p:nvPr>
            <p:ph idx="1"/>
          </p:nvPr>
        </p:nvSpPr>
        <p:spPr>
          <a:xfrm>
            <a:off x="3828231" y="1760761"/>
            <a:ext cx="8124365" cy="4351338"/>
          </a:xfrm>
        </p:spPr>
        <p:txBody>
          <a:bodyPr/>
          <a:lstStyle>
            <a:lvl1pPr>
              <a:buClr>
                <a:srgbClr val="4C22E6"/>
              </a:buClr>
              <a:defRPr/>
            </a:lvl1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1840683109"/>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b="1">
                <a:solidFill>
                  <a:schemeClr val="accent1">
                    <a:lumMod val="50000"/>
                  </a:schemeClr>
                </a:solidFill>
              </a:defRPr>
            </a:lvl1pPr>
          </a:lstStyle>
          <a:p>
            <a:r>
              <a:rPr lang="fr-FR" dirty="0" smtClean="0"/>
              <a:t>Modifiez le style du titre</a:t>
            </a:r>
            <a:endParaRPr lang="fr-FR" dirty="0"/>
          </a:p>
        </p:txBody>
      </p:sp>
      <p:sp>
        <p:nvSpPr>
          <p:cNvPr id="3" name="Espace réservé du contenu 2"/>
          <p:cNvSpPr>
            <a:spLocks noGrp="1"/>
          </p:cNvSpPr>
          <p:nvPr>
            <p:ph idx="1"/>
          </p:nvPr>
        </p:nvSpPr>
        <p:spPr/>
        <p:txBody>
          <a:bodyPr/>
          <a:lstStyle>
            <a:lvl1pPr>
              <a:buClr>
                <a:srgbClr val="4C22E6"/>
              </a:buClr>
              <a:defRPr/>
            </a:lvl1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4" name="Espace réservé de la date 3"/>
          <p:cNvSpPr>
            <a:spLocks noGrp="1"/>
          </p:cNvSpPr>
          <p:nvPr>
            <p:ph type="dt" sz="half" idx="10"/>
          </p:nvPr>
        </p:nvSpPr>
        <p:spPr/>
        <p:txBody>
          <a:bodyPr/>
          <a:lstStyle/>
          <a:p>
            <a:fld id="{849C2B96-0EFB-431F-9846-D3DEAFB281FA}" type="datetimeFigureOut">
              <a:rPr lang="fr-FR" smtClean="0"/>
              <a:t>09/03/2017</a:t>
            </a:fld>
            <a:endParaRPr lang="fr-FR"/>
          </a:p>
        </p:txBody>
      </p:sp>
      <p:sp>
        <p:nvSpPr>
          <p:cNvPr id="5" name="Espace réservé du pied de page 4"/>
          <p:cNvSpPr>
            <a:spLocks noGrp="1"/>
          </p:cNvSpPr>
          <p:nvPr>
            <p:ph type="ftr" sz="quarter" idx="11"/>
          </p:nvPr>
        </p:nvSpPr>
        <p:spPr>
          <a:xfrm>
            <a:off x="3779263" y="6356350"/>
            <a:ext cx="4616231" cy="365125"/>
          </a:xfrm>
        </p:spPr>
        <p:txBody>
          <a:bodyPr/>
          <a:lstStyle>
            <a:lvl1pPr>
              <a:defRPr>
                <a:solidFill>
                  <a:srgbClr val="0070C0"/>
                </a:solidFill>
              </a:defRPr>
            </a:lvl1pPr>
          </a:lstStyle>
          <a:p>
            <a:r>
              <a:rPr lang="fr-FR" dirty="0" smtClean="0"/>
              <a:t>Myriam MATRAY, CNRS – UMR 5600 Environnement Ville Société</a:t>
            </a:r>
          </a:p>
          <a:p>
            <a:endParaRPr lang="fr-FR" dirty="0"/>
          </a:p>
        </p:txBody>
      </p:sp>
      <p:sp>
        <p:nvSpPr>
          <p:cNvPr id="6" name="Espace réservé du numéro de diapositive 5"/>
          <p:cNvSpPr>
            <a:spLocks noGrp="1"/>
          </p:cNvSpPr>
          <p:nvPr>
            <p:ph type="sldNum" sz="quarter" idx="12"/>
          </p:nvPr>
        </p:nvSpPr>
        <p:spPr/>
        <p:txBody>
          <a:bodyPr/>
          <a:lstStyle/>
          <a:p>
            <a:fld id="{ACB7D174-3AF3-4768-9590-0BAC630066F4}" type="slidenum">
              <a:rPr lang="fr-FR" smtClean="0"/>
              <a:t>‹N°›</a:t>
            </a:fld>
            <a:endParaRPr lang="fr-FR"/>
          </a:p>
        </p:txBody>
      </p:sp>
      <p:pic>
        <p:nvPicPr>
          <p:cNvPr id="2050" name="Imag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1568906" y="6244171"/>
            <a:ext cx="48418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52" name="Picture 4" descr="Résultats de recherche d'images pour « habitat 3 quito »"/>
          <p:cNvPicPr>
            <a:picLocks noChangeAspect="1" noChangeArrowheads="1"/>
          </p:cNvPicPr>
          <p:nvPr userDrawn="1"/>
        </p:nvPicPr>
        <p:blipFill rotWithShape="1">
          <a:blip r:embed="rId3">
            <a:extLst>
              <a:ext uri="{28A0092B-C50C-407E-A947-70E740481C1C}">
                <a14:useLocalDpi xmlns:a14="http://schemas.microsoft.com/office/drawing/2010/main" val="0"/>
              </a:ext>
            </a:extLst>
          </a:blip>
          <a:srcRect b="91799"/>
          <a:stretch/>
        </p:blipFill>
        <p:spPr bwMode="auto">
          <a:xfrm>
            <a:off x="0" y="-127000"/>
            <a:ext cx="12192000" cy="492125"/>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https://www.univ-st-etienne.fr/_contents-images/ametys-internal%253Asites/ujm/ametys-internal%253Acontents/evs-isthme-article/_metadata/content/_data/Logo_UMR_source_2016-2.jpg_330x216"/>
          <p:cNvPicPr>
            <a:picLocks noChangeAspect="1" noChangeArrowheads="1"/>
          </p:cNvPicPr>
          <p:nvPr userDrawn="1"/>
        </p:nvPicPr>
        <p:blipFill rotWithShape="1">
          <a:blip r:embed="rId4" cstate="print">
            <a:extLst>
              <a:ext uri="{28A0092B-C50C-407E-A947-70E740481C1C}">
                <a14:useLocalDpi xmlns:a14="http://schemas.microsoft.com/office/drawing/2010/main" val="0"/>
              </a:ext>
            </a:extLst>
          </a:blip>
          <a:srcRect t="2525" b="35370"/>
          <a:stretch/>
        </p:blipFill>
        <p:spPr bwMode="auto">
          <a:xfrm>
            <a:off x="121663" y="6229349"/>
            <a:ext cx="518674" cy="492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8614073"/>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849C2B96-0EFB-431F-9846-D3DEAFB281FA}" type="datetimeFigureOut">
              <a:rPr lang="fr-FR" smtClean="0"/>
              <a:t>09/03/2017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B7D174-3AF3-4768-9590-0BAC630066F4}" type="slidenum">
              <a:rPr lang="fr-FR" smtClean="0"/>
              <a:t>‹N°›</a:t>
            </a:fld>
            <a:endParaRPr lang="fr-FR"/>
          </a:p>
        </p:txBody>
      </p:sp>
    </p:spTree>
    <p:extLst>
      <p:ext uri="{BB962C8B-B14F-4D97-AF65-F5344CB8AC3E}">
        <p14:creationId xmlns:p14="http://schemas.microsoft.com/office/powerpoint/2010/main" val="8184863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849C2B96-0EFB-431F-9846-D3DEAFB281FA}" type="datetimeFigureOut">
              <a:rPr lang="fr-FR" smtClean="0"/>
              <a:t>09/03/2017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B7D174-3AF3-4768-9590-0BAC630066F4}" type="slidenum">
              <a:rPr lang="fr-FR" smtClean="0"/>
              <a:t>‹N°›</a:t>
            </a:fld>
            <a:endParaRPr lang="fr-FR"/>
          </a:p>
        </p:txBody>
      </p:sp>
    </p:spTree>
    <p:extLst>
      <p:ext uri="{BB962C8B-B14F-4D97-AF65-F5344CB8AC3E}">
        <p14:creationId xmlns:p14="http://schemas.microsoft.com/office/powerpoint/2010/main" val="33821197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849C2B96-0EFB-431F-9846-D3DEAFB281FA}" type="datetimeFigureOut">
              <a:rPr lang="fr-FR" smtClean="0"/>
              <a:t>09/03/2017</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ACB7D174-3AF3-4768-9590-0BAC630066F4}" type="slidenum">
              <a:rPr lang="fr-FR" smtClean="0"/>
              <a:t>‹N°›</a:t>
            </a:fld>
            <a:endParaRPr lang="fr-FR"/>
          </a:p>
        </p:txBody>
      </p:sp>
    </p:spTree>
    <p:extLst>
      <p:ext uri="{BB962C8B-B14F-4D97-AF65-F5344CB8AC3E}">
        <p14:creationId xmlns:p14="http://schemas.microsoft.com/office/powerpoint/2010/main" val="39548861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849C2B96-0EFB-431F-9846-D3DEAFB281FA}" type="datetimeFigureOut">
              <a:rPr lang="fr-FR" smtClean="0"/>
              <a:t>09/03/2017</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ACB7D174-3AF3-4768-9590-0BAC630066F4}" type="slidenum">
              <a:rPr lang="fr-FR" smtClean="0"/>
              <a:t>‹N°›</a:t>
            </a:fld>
            <a:endParaRPr lang="fr-FR"/>
          </a:p>
        </p:txBody>
      </p:sp>
    </p:spTree>
    <p:extLst>
      <p:ext uri="{BB962C8B-B14F-4D97-AF65-F5344CB8AC3E}">
        <p14:creationId xmlns:p14="http://schemas.microsoft.com/office/powerpoint/2010/main" val="6262909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849C2B96-0EFB-431F-9846-D3DEAFB281FA}" type="datetimeFigureOut">
              <a:rPr lang="fr-FR" smtClean="0"/>
              <a:t>09/03/2017</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ACB7D174-3AF3-4768-9590-0BAC630066F4}" type="slidenum">
              <a:rPr lang="fr-FR" smtClean="0"/>
              <a:t>‹N°›</a:t>
            </a:fld>
            <a:endParaRPr lang="fr-FR"/>
          </a:p>
        </p:txBody>
      </p:sp>
    </p:spTree>
    <p:extLst>
      <p:ext uri="{BB962C8B-B14F-4D97-AF65-F5344CB8AC3E}">
        <p14:creationId xmlns:p14="http://schemas.microsoft.com/office/powerpoint/2010/main" val="23509511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49C2B96-0EFB-431F-9846-D3DEAFB281FA}" type="datetimeFigureOut">
              <a:rPr lang="fr-FR" smtClean="0"/>
              <a:t>09/03/2017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B7D174-3AF3-4768-9590-0BAC630066F4}" type="slidenum">
              <a:rPr lang="fr-FR" smtClean="0"/>
              <a:t>‹N°›</a:t>
            </a:fld>
            <a:endParaRPr lang="fr-FR"/>
          </a:p>
        </p:txBody>
      </p:sp>
    </p:spTree>
    <p:extLst>
      <p:ext uri="{BB962C8B-B14F-4D97-AF65-F5344CB8AC3E}">
        <p14:creationId xmlns:p14="http://schemas.microsoft.com/office/powerpoint/2010/main" val="10634903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849C2B96-0EFB-431F-9846-D3DEAFB281FA}" type="datetimeFigureOut">
              <a:rPr lang="fr-FR" smtClean="0"/>
              <a:t>09/03/2017</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ACB7D174-3AF3-4768-9590-0BAC630066F4}" type="slidenum">
              <a:rPr lang="fr-FR" smtClean="0"/>
              <a:t>‹N°›</a:t>
            </a:fld>
            <a:endParaRPr lang="fr-FR"/>
          </a:p>
        </p:txBody>
      </p:sp>
    </p:spTree>
    <p:extLst>
      <p:ext uri="{BB962C8B-B14F-4D97-AF65-F5344CB8AC3E}">
        <p14:creationId xmlns:p14="http://schemas.microsoft.com/office/powerpoint/2010/main" val="4261047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iapositive de tit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849C2B96-0EFB-431F-9846-D3DEAFB281FA}" type="datetimeFigureOut">
              <a:rPr lang="fr-FR" smtClean="0"/>
              <a:t>09/03/2017</a:t>
            </a:fld>
            <a:endParaRPr lang="fr-FR"/>
          </a:p>
        </p:txBody>
      </p:sp>
      <p:sp>
        <p:nvSpPr>
          <p:cNvPr id="5" name="Espace réservé du pied de page 4"/>
          <p:cNvSpPr>
            <a:spLocks noGrp="1"/>
          </p:cNvSpPr>
          <p:nvPr>
            <p:ph type="ftr" sz="quarter" idx="11"/>
          </p:nvPr>
        </p:nvSpPr>
        <p:spPr>
          <a:xfrm>
            <a:off x="3581400" y="6356349"/>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
        <p:nvSpPr>
          <p:cNvPr id="6" name="Espace réservé du numéro de diapositive 5"/>
          <p:cNvSpPr>
            <a:spLocks noGrp="1"/>
          </p:cNvSpPr>
          <p:nvPr>
            <p:ph type="sldNum" sz="quarter" idx="12"/>
          </p:nvPr>
        </p:nvSpPr>
        <p:spPr/>
        <p:txBody>
          <a:bodyPr/>
          <a:lstStyle/>
          <a:p>
            <a:fld id="{ACB7D174-3AF3-4768-9590-0BAC630066F4}" type="slidenum">
              <a:rPr lang="fr-FR" smtClean="0"/>
              <a:t>‹N°›</a:t>
            </a:fld>
            <a:endParaRPr lang="fr-FR"/>
          </a:p>
        </p:txBody>
      </p:sp>
      <p:sp>
        <p:nvSpPr>
          <p:cNvPr id="17" name="Rectangle 16"/>
          <p:cNvSpPr/>
          <p:nvPr userDrawn="1"/>
        </p:nvSpPr>
        <p:spPr>
          <a:xfrm>
            <a:off x="3934733" y="879751"/>
            <a:ext cx="7911362" cy="1762021"/>
          </a:xfrm>
          <a:prstGeom prst="rect">
            <a:avLst/>
          </a:prstGeom>
        </p:spPr>
        <p:txBody>
          <a:bodyPr wrap="square">
            <a:spAutoFit/>
          </a:bodyPr>
          <a:lstStyle/>
          <a:p>
            <a:pPr algn="ctr"/>
            <a:r>
              <a:rPr lang="fr-FR" sz="3200" b="1" i="0" kern="1200" dirty="0" smtClean="0">
                <a:solidFill>
                  <a:schemeClr val="accent1">
                    <a:lumMod val="50000"/>
                  </a:schemeClr>
                </a:solidFill>
                <a:effectLst/>
                <a:latin typeface="+mn-lt"/>
                <a:ea typeface="+mn-ea"/>
                <a:cs typeface="+mn-cs"/>
              </a:rPr>
              <a:t>Introduction</a:t>
            </a:r>
            <a:endParaRPr lang="en-US" sz="3200" b="1" i="0" kern="1200" dirty="0" smtClean="0">
              <a:solidFill>
                <a:schemeClr val="accent1">
                  <a:lumMod val="50000"/>
                </a:schemeClr>
              </a:solidFill>
              <a:effectLst/>
              <a:latin typeface="+mn-lt"/>
              <a:ea typeface="+mn-ea"/>
              <a:cs typeface="+mn-cs"/>
            </a:endParaRPr>
          </a:p>
          <a:p>
            <a:pPr algn="ctr"/>
            <a:endParaRPr lang="fr-FR" sz="2400" b="1" i="1" kern="1200" dirty="0" smtClean="0">
              <a:solidFill>
                <a:schemeClr val="tx1"/>
              </a:solidFill>
              <a:effectLst/>
              <a:latin typeface="+mn-lt"/>
              <a:ea typeface="+mn-ea"/>
              <a:cs typeface="+mn-cs"/>
            </a:endParaRPr>
          </a:p>
          <a:p>
            <a:endParaRPr lang="fr-FR" sz="1800" kern="1200" dirty="0" smtClean="0">
              <a:solidFill>
                <a:schemeClr val="tx1"/>
              </a:solidFill>
              <a:effectLst/>
              <a:latin typeface="+mn-lt"/>
              <a:ea typeface="+mn-ea"/>
              <a:cs typeface="+mn-cs"/>
            </a:endParaRPr>
          </a:p>
          <a:p>
            <a:pPr marL="1548130" marR="0" indent="0" algn="ctr" defTabSz="914400" rtl="0" eaLnBrk="1" fontAlgn="auto" latinLnBrk="0" hangingPunct="1">
              <a:lnSpc>
                <a:spcPct val="115000"/>
              </a:lnSpc>
              <a:spcBef>
                <a:spcPts val="0"/>
              </a:spcBef>
              <a:spcAft>
                <a:spcPts val="0"/>
              </a:spcAft>
              <a:buClrTx/>
              <a:buSzTx/>
              <a:buFontTx/>
              <a:buNone/>
              <a:tabLst>
                <a:tab pos="6057900" algn="r"/>
              </a:tabLst>
              <a:defRPr/>
            </a:pPr>
            <a:endParaRPr lang="fr-FR" sz="1800" kern="1200" dirty="0" smtClean="0">
              <a:solidFill>
                <a:schemeClr val="tx1"/>
              </a:solidFill>
              <a:effectLst/>
              <a:latin typeface="+mn-lt"/>
              <a:ea typeface="+mn-ea"/>
              <a:cs typeface="+mn-cs"/>
            </a:endParaRPr>
          </a:p>
          <a:p>
            <a:pPr marL="1548130" algn="ctr">
              <a:lnSpc>
                <a:spcPct val="115000"/>
              </a:lnSpc>
              <a:spcAft>
                <a:spcPts val="0"/>
              </a:spcAft>
              <a:tabLst>
                <a:tab pos="6057900" algn="r"/>
              </a:tabLs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p:cNvSpPr txBox="1"/>
          <p:nvPr userDrawn="1"/>
        </p:nvSpPr>
        <p:spPr>
          <a:xfrm>
            <a:off x="256855" y="0"/>
            <a:ext cx="3447591" cy="8679299"/>
          </a:xfrm>
          <a:prstGeom prst="rect">
            <a:avLst/>
          </a:prstGeom>
          <a:solidFill>
            <a:schemeClr val="bg1"/>
          </a:solidFill>
        </p:spPr>
        <p:txBody>
          <a:bodyPr wrap="square" rtlCol="0">
            <a:spAutoFit/>
          </a:bodyPr>
          <a:lstStyle/>
          <a:p>
            <a:pPr algn="ctr"/>
            <a:endParaRPr lang="fr-FR" b="1" dirty="0" smtClean="0"/>
          </a:p>
          <a:p>
            <a:pPr algn="ctr"/>
            <a:r>
              <a:rPr lang="fr-FR" b="1" dirty="0" smtClean="0"/>
              <a:t>Les PTCE français : perspectives publiques</a:t>
            </a:r>
          </a:p>
          <a:p>
            <a:pPr algn="ctr"/>
            <a:endParaRPr lang="fr-FR" b="1" dirty="0" smtClean="0"/>
          </a:p>
          <a:p>
            <a:pPr algn="l"/>
            <a:r>
              <a:rPr lang="fr-FR" b="1" dirty="0" smtClean="0"/>
              <a:t>Introduction</a:t>
            </a:r>
          </a:p>
          <a:p>
            <a:pPr marL="285750" indent="-285750" algn="l">
              <a:buFontTx/>
              <a:buChar char="-"/>
            </a:pPr>
            <a:r>
              <a:rPr lang="fr-FR" b="1" dirty="0" smtClean="0"/>
              <a:t>Contexte</a:t>
            </a:r>
          </a:p>
          <a:p>
            <a:pPr marL="285750" indent="-285750" algn="l">
              <a:buFontTx/>
              <a:buChar char="-"/>
            </a:pPr>
            <a:r>
              <a:rPr lang="fr-FR" b="1" dirty="0" smtClean="0"/>
              <a:t>Problématique</a:t>
            </a:r>
          </a:p>
          <a:p>
            <a:pPr marL="285750" indent="-285750" algn="l">
              <a:buFontTx/>
              <a:buChar char="-"/>
            </a:pPr>
            <a:r>
              <a:rPr lang="fr-FR" b="1" dirty="0" smtClean="0"/>
              <a:t>Fondement</a:t>
            </a:r>
            <a:r>
              <a:rPr lang="fr-FR" b="1" baseline="0" dirty="0" smtClean="0"/>
              <a:t> théorique</a:t>
            </a:r>
          </a:p>
          <a:p>
            <a:pPr marL="285750" indent="-285750" algn="l">
              <a:buFontTx/>
              <a:buChar char="-"/>
            </a:pPr>
            <a:endParaRPr lang="fr-FR" b="1" dirty="0" smtClean="0"/>
          </a:p>
          <a:p>
            <a:pPr algn="l"/>
            <a:r>
              <a:rPr lang="fr-FR" b="1" dirty="0" smtClean="0"/>
              <a:t>I/ Objectifs de</a:t>
            </a:r>
            <a:r>
              <a:rPr lang="fr-FR" b="1" baseline="0" dirty="0" smtClean="0"/>
              <a:t> Développement Durable ODD Habitat III : les interrelations avec les PTCE</a:t>
            </a:r>
          </a:p>
          <a:p>
            <a:pPr algn="l"/>
            <a:endParaRPr lang="fr-FR" b="1" baseline="0" dirty="0" smtClean="0"/>
          </a:p>
          <a:p>
            <a:pPr algn="l"/>
            <a:r>
              <a:rPr lang="fr-FR" b="1" baseline="0" dirty="0" smtClean="0"/>
              <a:t>II/ Loi de l’ESS du 31 juillet 2014 : les PTCE répondent aux nouvelles stratégies d’organisation territoriale</a:t>
            </a:r>
          </a:p>
          <a:p>
            <a:pPr marL="285750" indent="-285750" algn="l">
              <a:buFontTx/>
              <a:buChar char="-"/>
            </a:pPr>
            <a:r>
              <a:rPr lang="fr-FR" b="1" baseline="0" dirty="0" smtClean="0"/>
              <a:t>Autonomie financière</a:t>
            </a:r>
          </a:p>
          <a:p>
            <a:pPr marL="285750" indent="-285750" algn="l">
              <a:buFontTx/>
              <a:buChar char="-"/>
            </a:pPr>
            <a:r>
              <a:rPr lang="fr-FR" b="1" baseline="0" dirty="0" smtClean="0"/>
              <a:t>Résilience des territoires</a:t>
            </a:r>
          </a:p>
          <a:p>
            <a:pPr marL="285750" indent="-285750" algn="l">
              <a:buFontTx/>
              <a:buChar char="-"/>
            </a:pPr>
            <a:r>
              <a:rPr lang="fr-FR" b="1" baseline="0" dirty="0" smtClean="0"/>
              <a:t>Dynamique d’appropriation citoyenne</a:t>
            </a:r>
          </a:p>
          <a:p>
            <a:pPr marL="285750" indent="-285750" algn="l">
              <a:buFontTx/>
              <a:buChar char="-"/>
            </a:pPr>
            <a:endParaRPr lang="fr-FR" b="1" baseline="0" dirty="0" smtClean="0"/>
          </a:p>
          <a:p>
            <a:pPr marL="0" indent="0" algn="l">
              <a:buFontTx/>
              <a:buNone/>
            </a:pPr>
            <a:r>
              <a:rPr lang="fr-FR" b="1" baseline="0" dirty="0" smtClean="0"/>
              <a:t>Conclusion</a:t>
            </a:r>
            <a:endParaRPr lang="fr-FR" sz="2400" b="1" i="1" kern="1200" dirty="0" smtClean="0">
              <a:solidFill>
                <a:schemeClr val="tx1"/>
              </a:solidFill>
              <a:effectLst/>
              <a:latin typeface="+mn-lt"/>
              <a:ea typeface="+mn-ea"/>
              <a:cs typeface="+mn-cs"/>
            </a:endParaRPr>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dirty="0"/>
          </a:p>
        </p:txBody>
      </p:sp>
      <p:pic>
        <p:nvPicPr>
          <p:cNvPr id="11" name="Picture 4" descr="Résultats de recherche d'images pour « habitat 3 quito »"/>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91799"/>
          <a:stretch/>
        </p:blipFill>
        <p:spPr bwMode="auto">
          <a:xfrm rot="5400000">
            <a:off x="-5970684" y="1433262"/>
            <a:ext cx="12192000" cy="26307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Résultats de recherche d'images pour « habitat 3 quito »"/>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91799"/>
          <a:stretch/>
        </p:blipFill>
        <p:spPr bwMode="auto">
          <a:xfrm rot="5400000" flipV="1">
            <a:off x="-2366744" y="1447758"/>
            <a:ext cx="12192000" cy="457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22039165"/>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49C2B96-0EFB-431F-9846-D3DEAFB281FA}" type="datetimeFigureOut">
              <a:rPr lang="fr-FR" smtClean="0"/>
              <a:t>09/03/2017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B7D174-3AF3-4768-9590-0BAC630066F4}" type="slidenum">
              <a:rPr lang="fr-FR" smtClean="0"/>
              <a:t>‹N°›</a:t>
            </a:fld>
            <a:endParaRPr lang="fr-FR"/>
          </a:p>
        </p:txBody>
      </p:sp>
    </p:spTree>
    <p:extLst>
      <p:ext uri="{BB962C8B-B14F-4D97-AF65-F5344CB8AC3E}">
        <p14:creationId xmlns:p14="http://schemas.microsoft.com/office/powerpoint/2010/main" val="39887551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849C2B96-0EFB-431F-9846-D3DEAFB281FA}" type="datetimeFigureOut">
              <a:rPr lang="fr-FR" smtClean="0"/>
              <a:t>09/03/2017</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ACB7D174-3AF3-4768-9590-0BAC630066F4}" type="slidenum">
              <a:rPr lang="fr-FR" smtClean="0"/>
              <a:t>‹N°›</a:t>
            </a:fld>
            <a:endParaRPr lang="fr-FR"/>
          </a:p>
        </p:txBody>
      </p:sp>
    </p:spTree>
    <p:extLst>
      <p:ext uri="{BB962C8B-B14F-4D97-AF65-F5344CB8AC3E}">
        <p14:creationId xmlns:p14="http://schemas.microsoft.com/office/powerpoint/2010/main" val="4137679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Diapositive de tit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849C2B96-0EFB-431F-9846-D3DEAFB281FA}" type="datetimeFigureOut">
              <a:rPr lang="fr-FR" smtClean="0"/>
              <a:t>09/03/2017</a:t>
            </a:fld>
            <a:endParaRPr lang="fr-FR"/>
          </a:p>
        </p:txBody>
      </p:sp>
      <p:sp>
        <p:nvSpPr>
          <p:cNvPr id="5" name="Espace réservé du pied de page 4"/>
          <p:cNvSpPr>
            <a:spLocks noGrp="1"/>
          </p:cNvSpPr>
          <p:nvPr>
            <p:ph type="ftr" sz="quarter" idx="11"/>
          </p:nvPr>
        </p:nvSpPr>
        <p:spPr>
          <a:xfrm>
            <a:off x="3581400" y="6356349"/>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
        <p:nvSpPr>
          <p:cNvPr id="6" name="Espace réservé du numéro de diapositive 5"/>
          <p:cNvSpPr>
            <a:spLocks noGrp="1"/>
          </p:cNvSpPr>
          <p:nvPr>
            <p:ph type="sldNum" sz="quarter" idx="12"/>
          </p:nvPr>
        </p:nvSpPr>
        <p:spPr/>
        <p:txBody>
          <a:bodyPr/>
          <a:lstStyle/>
          <a:p>
            <a:fld id="{ACB7D174-3AF3-4768-9590-0BAC630066F4}" type="slidenum">
              <a:rPr lang="fr-FR" smtClean="0"/>
              <a:t>‹N°›</a:t>
            </a:fld>
            <a:endParaRPr lang="fr-FR"/>
          </a:p>
        </p:txBody>
      </p:sp>
      <p:sp>
        <p:nvSpPr>
          <p:cNvPr id="17" name="Rectangle 16"/>
          <p:cNvSpPr/>
          <p:nvPr userDrawn="1"/>
        </p:nvSpPr>
        <p:spPr>
          <a:xfrm>
            <a:off x="3828231" y="291656"/>
            <a:ext cx="7911362" cy="784702"/>
          </a:xfrm>
          <a:prstGeom prst="rect">
            <a:avLst/>
          </a:prstGeom>
        </p:spPr>
        <p:txBody>
          <a:bodyPr wrap="square">
            <a:spAutoFit/>
          </a:bodyPr>
          <a:lstStyle/>
          <a:p>
            <a:pPr algn="ctr"/>
            <a:r>
              <a:rPr lang="fr-FR" sz="3200" b="1" i="0" kern="1200" dirty="0" smtClean="0">
                <a:solidFill>
                  <a:schemeClr val="accent1">
                    <a:lumMod val="50000"/>
                  </a:schemeClr>
                </a:solidFill>
                <a:effectLst/>
                <a:latin typeface="+mn-lt"/>
                <a:ea typeface="+mn-ea"/>
                <a:cs typeface="+mn-cs"/>
              </a:rPr>
              <a:t>Introduction</a:t>
            </a:r>
            <a:endParaRPr lang="fr-FR" sz="1800" kern="1200" dirty="0" smtClean="0">
              <a:solidFill>
                <a:schemeClr val="tx1"/>
              </a:solidFill>
              <a:effectLst/>
              <a:latin typeface="+mn-lt"/>
              <a:ea typeface="+mn-ea"/>
              <a:cs typeface="+mn-cs"/>
            </a:endParaRPr>
          </a:p>
          <a:p>
            <a:pPr marL="1548130" algn="ctr">
              <a:lnSpc>
                <a:spcPct val="115000"/>
              </a:lnSpc>
              <a:spcAft>
                <a:spcPts val="0"/>
              </a:spcAft>
              <a:tabLst>
                <a:tab pos="6057900" algn="r"/>
              </a:tabLs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p:cNvSpPr txBox="1"/>
          <p:nvPr userDrawn="1"/>
        </p:nvSpPr>
        <p:spPr>
          <a:xfrm>
            <a:off x="256855" y="0"/>
            <a:ext cx="3447591" cy="8679299"/>
          </a:xfrm>
          <a:prstGeom prst="rect">
            <a:avLst/>
          </a:prstGeom>
          <a:solidFill>
            <a:schemeClr val="bg1"/>
          </a:solidFill>
        </p:spPr>
        <p:txBody>
          <a:bodyPr wrap="square" rtlCol="0">
            <a:spAutoFit/>
          </a:bodyPr>
          <a:lstStyle/>
          <a:p>
            <a:pPr algn="ctr"/>
            <a:endParaRPr lang="fr-FR" b="1" dirty="0" smtClean="0"/>
          </a:p>
          <a:p>
            <a:pPr algn="ctr"/>
            <a:r>
              <a:rPr lang="fr-FR" b="1" dirty="0" smtClean="0"/>
              <a:t>Les PTCE français : perspectives publiques</a:t>
            </a:r>
          </a:p>
          <a:p>
            <a:pPr algn="ctr"/>
            <a:endParaRPr lang="fr-FR" b="1" dirty="0" smtClean="0"/>
          </a:p>
          <a:p>
            <a:pPr algn="l"/>
            <a:r>
              <a:rPr lang="fr-FR" b="1" dirty="0" smtClean="0"/>
              <a:t>Introduction</a:t>
            </a:r>
          </a:p>
          <a:p>
            <a:pPr marL="285750" indent="-285750" algn="l">
              <a:buFontTx/>
              <a:buChar char="-"/>
            </a:pPr>
            <a:r>
              <a:rPr lang="fr-FR" b="1" dirty="0" smtClean="0">
                <a:solidFill>
                  <a:srgbClr val="0070C0"/>
                </a:solidFill>
              </a:rPr>
              <a:t>Contexte</a:t>
            </a:r>
          </a:p>
          <a:p>
            <a:pPr marL="285750" indent="-285750" algn="l">
              <a:buFontTx/>
              <a:buChar char="-"/>
            </a:pPr>
            <a:r>
              <a:rPr lang="fr-FR" b="1" dirty="0" smtClean="0"/>
              <a:t>Problématique</a:t>
            </a:r>
            <a:endParaRPr lang="fr-FR" b="1" baseline="0" dirty="0" smtClean="0"/>
          </a:p>
          <a:p>
            <a:pPr marL="285750" indent="-285750" algn="l">
              <a:buFontTx/>
              <a:buChar char="-"/>
            </a:pPr>
            <a:endParaRPr lang="fr-FR" b="1" dirty="0" smtClean="0"/>
          </a:p>
          <a:p>
            <a:pPr algn="l"/>
            <a:r>
              <a:rPr lang="fr-FR" b="1" dirty="0" smtClean="0"/>
              <a:t>I/ Objectifs de</a:t>
            </a:r>
            <a:r>
              <a:rPr lang="fr-FR" b="1" baseline="0" dirty="0" smtClean="0"/>
              <a:t> Développement Durable ODD Habitat III : les interrelations avec les PTCE</a:t>
            </a:r>
          </a:p>
          <a:p>
            <a:pPr algn="l"/>
            <a:endParaRPr lang="fr-FR" b="1" baseline="0" dirty="0" smtClean="0"/>
          </a:p>
          <a:p>
            <a:pPr algn="l"/>
            <a:r>
              <a:rPr lang="fr-FR" b="1" baseline="0" dirty="0" smtClean="0"/>
              <a:t>II/ Loi de l’ESS du 31 juillet 2014 : les PTCE répondent aux nouvelles stratégies d’organisation territoriale</a:t>
            </a:r>
          </a:p>
          <a:p>
            <a:pPr marL="285750" indent="-285750" algn="l">
              <a:buFontTx/>
              <a:buChar char="-"/>
            </a:pPr>
            <a:r>
              <a:rPr lang="fr-FR" b="1" baseline="0" dirty="0" smtClean="0"/>
              <a:t>Autonomie financière</a:t>
            </a:r>
          </a:p>
          <a:p>
            <a:pPr marL="285750" indent="-285750" algn="l">
              <a:buFontTx/>
              <a:buChar char="-"/>
            </a:pPr>
            <a:r>
              <a:rPr lang="fr-FR" b="1" baseline="0" dirty="0" smtClean="0"/>
              <a:t>Résilience des territoires</a:t>
            </a:r>
          </a:p>
          <a:p>
            <a:pPr marL="285750" indent="-285750" algn="l">
              <a:buFontTx/>
              <a:buChar char="-"/>
            </a:pPr>
            <a:r>
              <a:rPr lang="fr-FR" b="1" baseline="0" dirty="0" smtClean="0"/>
              <a:t>Dynamique d’appropriation citoyenne</a:t>
            </a:r>
          </a:p>
          <a:p>
            <a:pPr marL="285750" indent="-285750" algn="l">
              <a:buFontTx/>
              <a:buChar char="-"/>
            </a:pPr>
            <a:endParaRPr lang="fr-FR" b="1" baseline="0" dirty="0" smtClean="0"/>
          </a:p>
          <a:p>
            <a:pPr marL="0" indent="0" algn="l">
              <a:buFontTx/>
              <a:buNone/>
            </a:pPr>
            <a:r>
              <a:rPr lang="fr-FR" b="1" baseline="0" dirty="0" smtClean="0"/>
              <a:t>Conclusion</a:t>
            </a:r>
            <a:endParaRPr lang="fr-FR" sz="2400" b="1" i="1" kern="1200" dirty="0" smtClean="0">
              <a:solidFill>
                <a:schemeClr val="tx1"/>
              </a:solidFill>
              <a:effectLst/>
              <a:latin typeface="+mn-lt"/>
              <a:ea typeface="+mn-ea"/>
              <a:cs typeface="+mn-cs"/>
            </a:endParaRPr>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dirty="0"/>
          </a:p>
        </p:txBody>
      </p:sp>
      <p:pic>
        <p:nvPicPr>
          <p:cNvPr id="11" name="Picture 4" descr="Résultats de recherche d'images pour « habitat 3 quito »"/>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91799"/>
          <a:stretch/>
        </p:blipFill>
        <p:spPr bwMode="auto">
          <a:xfrm rot="5400000">
            <a:off x="-5970684" y="1433262"/>
            <a:ext cx="12192000" cy="26307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Résultats de recherche d'images pour « habitat 3 quito »"/>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91799"/>
          <a:stretch/>
        </p:blipFill>
        <p:spPr bwMode="auto">
          <a:xfrm rot="5400000" flipV="1">
            <a:off x="-2366744" y="1447758"/>
            <a:ext cx="12192000" cy="45719"/>
          </a:xfrm>
          <a:prstGeom prst="rect">
            <a:avLst/>
          </a:prstGeom>
          <a:noFill/>
          <a:extLst>
            <a:ext uri="{909E8E84-426E-40DD-AFC4-6F175D3DCCD1}">
              <a14:hiddenFill xmlns:a14="http://schemas.microsoft.com/office/drawing/2010/main">
                <a:solidFill>
                  <a:srgbClr val="FFFFFF"/>
                </a:solidFill>
              </a14:hiddenFill>
            </a:ext>
          </a:extLst>
        </p:spPr>
      </p:pic>
      <p:sp>
        <p:nvSpPr>
          <p:cNvPr id="9" name="Espace réservé du contenu 2"/>
          <p:cNvSpPr>
            <a:spLocks noGrp="1"/>
          </p:cNvSpPr>
          <p:nvPr>
            <p:ph idx="1"/>
          </p:nvPr>
        </p:nvSpPr>
        <p:spPr>
          <a:xfrm>
            <a:off x="3828231" y="1760761"/>
            <a:ext cx="8124365" cy="4351338"/>
          </a:xfrm>
        </p:spPr>
        <p:txBody>
          <a:bodyPr/>
          <a:lstStyle>
            <a:lvl1pPr>
              <a:buClr>
                <a:srgbClr val="4C22E6"/>
              </a:buClr>
              <a:defRPr/>
            </a:lvl1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629034563"/>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Diapositive de tit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849C2B96-0EFB-431F-9846-D3DEAFB281FA}" type="datetimeFigureOut">
              <a:rPr lang="fr-FR" smtClean="0"/>
              <a:t>09/03/2017</a:t>
            </a:fld>
            <a:endParaRPr lang="fr-FR"/>
          </a:p>
        </p:txBody>
      </p:sp>
      <p:sp>
        <p:nvSpPr>
          <p:cNvPr id="5" name="Espace réservé du pied de page 4"/>
          <p:cNvSpPr>
            <a:spLocks noGrp="1"/>
          </p:cNvSpPr>
          <p:nvPr>
            <p:ph type="ftr" sz="quarter" idx="11"/>
          </p:nvPr>
        </p:nvSpPr>
        <p:spPr>
          <a:xfrm>
            <a:off x="3581400" y="6356349"/>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
        <p:nvSpPr>
          <p:cNvPr id="6" name="Espace réservé du numéro de diapositive 5"/>
          <p:cNvSpPr>
            <a:spLocks noGrp="1"/>
          </p:cNvSpPr>
          <p:nvPr>
            <p:ph type="sldNum" sz="quarter" idx="12"/>
          </p:nvPr>
        </p:nvSpPr>
        <p:spPr/>
        <p:txBody>
          <a:bodyPr/>
          <a:lstStyle/>
          <a:p>
            <a:fld id="{ACB7D174-3AF3-4768-9590-0BAC630066F4}" type="slidenum">
              <a:rPr lang="fr-FR" smtClean="0"/>
              <a:t>‹N°›</a:t>
            </a:fld>
            <a:endParaRPr lang="fr-FR"/>
          </a:p>
        </p:txBody>
      </p:sp>
      <p:sp>
        <p:nvSpPr>
          <p:cNvPr id="17" name="Rectangle 16"/>
          <p:cNvSpPr/>
          <p:nvPr userDrawn="1"/>
        </p:nvSpPr>
        <p:spPr>
          <a:xfrm>
            <a:off x="3828231" y="291656"/>
            <a:ext cx="7911362" cy="797141"/>
          </a:xfrm>
          <a:prstGeom prst="rect">
            <a:avLst/>
          </a:prstGeom>
        </p:spPr>
        <p:txBody>
          <a:bodyPr wrap="square">
            <a:spAutoFit/>
          </a:bodyPr>
          <a:lstStyle/>
          <a:p>
            <a:pPr algn="ctr"/>
            <a:r>
              <a:rPr lang="fr-FR" sz="3200" b="1" i="0" kern="1200" dirty="0" smtClean="0">
                <a:solidFill>
                  <a:schemeClr val="accent1">
                    <a:lumMod val="50000"/>
                  </a:schemeClr>
                </a:solidFill>
                <a:effectLst/>
                <a:latin typeface="+mn-lt"/>
                <a:ea typeface="+mn-ea"/>
                <a:cs typeface="+mn-cs"/>
              </a:rPr>
              <a:t>Problématique</a:t>
            </a:r>
            <a:endParaRPr lang="fr-FR" sz="1800" kern="1200" dirty="0" smtClean="0">
              <a:solidFill>
                <a:schemeClr val="tx1"/>
              </a:solidFill>
              <a:effectLst/>
              <a:latin typeface="+mn-lt"/>
              <a:ea typeface="+mn-ea"/>
              <a:cs typeface="+mn-cs"/>
            </a:endParaRPr>
          </a:p>
          <a:p>
            <a:pPr marL="1548130" algn="ctr">
              <a:lnSpc>
                <a:spcPct val="115000"/>
              </a:lnSpc>
              <a:spcAft>
                <a:spcPts val="0"/>
              </a:spcAft>
              <a:tabLst>
                <a:tab pos="6057900" algn="r"/>
              </a:tabLs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p:cNvSpPr txBox="1"/>
          <p:nvPr userDrawn="1"/>
        </p:nvSpPr>
        <p:spPr>
          <a:xfrm>
            <a:off x="256855" y="0"/>
            <a:ext cx="3447591" cy="8679299"/>
          </a:xfrm>
          <a:prstGeom prst="rect">
            <a:avLst/>
          </a:prstGeom>
          <a:solidFill>
            <a:schemeClr val="bg1"/>
          </a:solidFill>
        </p:spPr>
        <p:txBody>
          <a:bodyPr wrap="square" rtlCol="0">
            <a:spAutoFit/>
          </a:bodyPr>
          <a:lstStyle/>
          <a:p>
            <a:pPr algn="ctr"/>
            <a:endParaRPr lang="fr-FR" b="1" dirty="0" smtClean="0"/>
          </a:p>
          <a:p>
            <a:pPr algn="ctr"/>
            <a:r>
              <a:rPr lang="fr-FR" b="1" dirty="0" smtClean="0"/>
              <a:t>Les PTCE français : perspectives publiques</a:t>
            </a:r>
          </a:p>
          <a:p>
            <a:pPr algn="ctr"/>
            <a:endParaRPr lang="fr-FR" b="1" dirty="0" smtClean="0"/>
          </a:p>
          <a:p>
            <a:pPr algn="l"/>
            <a:r>
              <a:rPr lang="fr-FR" b="1" dirty="0" smtClean="0"/>
              <a:t>Introduction</a:t>
            </a:r>
          </a:p>
          <a:p>
            <a:pPr marL="285750" indent="-285750" algn="l">
              <a:buFontTx/>
              <a:buChar char="-"/>
            </a:pPr>
            <a:r>
              <a:rPr lang="fr-FR" b="1" dirty="0" smtClean="0">
                <a:solidFill>
                  <a:schemeClr val="tx1"/>
                </a:solidFill>
              </a:rPr>
              <a:t>Contexte</a:t>
            </a:r>
          </a:p>
          <a:p>
            <a:pPr marL="285750" indent="-285750" algn="l">
              <a:buFontTx/>
              <a:buChar char="-"/>
            </a:pPr>
            <a:r>
              <a:rPr lang="fr-FR" b="1" dirty="0" smtClean="0">
                <a:solidFill>
                  <a:srgbClr val="0070C0"/>
                </a:solidFill>
              </a:rPr>
              <a:t>Problématique</a:t>
            </a:r>
          </a:p>
          <a:p>
            <a:pPr marL="0" indent="0" algn="l">
              <a:buFontTx/>
              <a:buNone/>
            </a:pPr>
            <a:endParaRPr lang="fr-FR" b="1" baseline="0" dirty="0" smtClean="0"/>
          </a:p>
          <a:p>
            <a:pPr marL="285750" indent="-285750" algn="l">
              <a:buFontTx/>
              <a:buChar char="-"/>
            </a:pPr>
            <a:endParaRPr lang="fr-FR" b="1" dirty="0" smtClean="0"/>
          </a:p>
          <a:p>
            <a:pPr algn="l"/>
            <a:r>
              <a:rPr lang="fr-FR" b="1" dirty="0" smtClean="0"/>
              <a:t>I/ Objectifs de</a:t>
            </a:r>
            <a:r>
              <a:rPr lang="fr-FR" b="1" baseline="0" dirty="0" smtClean="0"/>
              <a:t> Développement Durable ODD Habitat III : les interrelations avec les PTCE</a:t>
            </a:r>
          </a:p>
          <a:p>
            <a:pPr algn="l"/>
            <a:endParaRPr lang="fr-FR" b="1" baseline="0" dirty="0" smtClean="0"/>
          </a:p>
          <a:p>
            <a:pPr algn="l"/>
            <a:r>
              <a:rPr lang="fr-FR" b="1" baseline="0" dirty="0" smtClean="0"/>
              <a:t>II/ Loi de l’ESS du 31 juillet 2014 : les PTCE répondent aux nouvelles stratégies d’organisation territoriale</a:t>
            </a:r>
          </a:p>
          <a:p>
            <a:pPr marL="285750" indent="-285750" algn="l">
              <a:buFontTx/>
              <a:buChar char="-"/>
            </a:pPr>
            <a:r>
              <a:rPr lang="fr-FR" b="1" baseline="0" dirty="0" smtClean="0"/>
              <a:t>Autonomie financière</a:t>
            </a:r>
          </a:p>
          <a:p>
            <a:pPr marL="285750" indent="-285750" algn="l">
              <a:buFontTx/>
              <a:buChar char="-"/>
            </a:pPr>
            <a:r>
              <a:rPr lang="fr-FR" b="1" baseline="0" dirty="0" smtClean="0"/>
              <a:t>Résilience des territoires</a:t>
            </a:r>
          </a:p>
          <a:p>
            <a:pPr marL="285750" indent="-285750" algn="l">
              <a:buFontTx/>
              <a:buChar char="-"/>
            </a:pPr>
            <a:r>
              <a:rPr lang="fr-FR" b="1" baseline="0" dirty="0" smtClean="0"/>
              <a:t>Dynamique d’appropriation citoyenne</a:t>
            </a:r>
          </a:p>
          <a:p>
            <a:pPr marL="285750" indent="-285750" algn="l">
              <a:buFontTx/>
              <a:buChar char="-"/>
            </a:pPr>
            <a:endParaRPr lang="fr-FR" b="1" baseline="0" dirty="0" smtClean="0"/>
          </a:p>
          <a:p>
            <a:pPr marL="0" indent="0" algn="l">
              <a:buFontTx/>
              <a:buNone/>
            </a:pPr>
            <a:r>
              <a:rPr lang="fr-FR" b="1" baseline="0" dirty="0" smtClean="0"/>
              <a:t>Conclusion</a:t>
            </a:r>
            <a:endParaRPr lang="fr-FR" sz="2400" b="1" i="1" kern="1200" dirty="0" smtClean="0">
              <a:solidFill>
                <a:schemeClr val="tx1"/>
              </a:solidFill>
              <a:effectLst/>
              <a:latin typeface="+mn-lt"/>
              <a:ea typeface="+mn-ea"/>
              <a:cs typeface="+mn-cs"/>
            </a:endParaRPr>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dirty="0"/>
          </a:p>
        </p:txBody>
      </p:sp>
      <p:pic>
        <p:nvPicPr>
          <p:cNvPr id="11" name="Picture 4" descr="Résultats de recherche d'images pour « habitat 3 quito »"/>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91799"/>
          <a:stretch/>
        </p:blipFill>
        <p:spPr bwMode="auto">
          <a:xfrm rot="5400000">
            <a:off x="-5970684" y="1433262"/>
            <a:ext cx="12192000" cy="26307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Résultats de recherche d'images pour « habitat 3 quito »"/>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91799"/>
          <a:stretch/>
        </p:blipFill>
        <p:spPr bwMode="auto">
          <a:xfrm rot="5400000" flipV="1">
            <a:off x="-2366744" y="1447758"/>
            <a:ext cx="12192000" cy="45719"/>
          </a:xfrm>
          <a:prstGeom prst="rect">
            <a:avLst/>
          </a:prstGeom>
          <a:noFill/>
          <a:extLst>
            <a:ext uri="{909E8E84-426E-40DD-AFC4-6F175D3DCCD1}">
              <a14:hiddenFill xmlns:a14="http://schemas.microsoft.com/office/drawing/2010/main">
                <a:solidFill>
                  <a:srgbClr val="FFFFFF"/>
                </a:solidFill>
              </a14:hiddenFill>
            </a:ext>
          </a:extLst>
        </p:spPr>
      </p:pic>
      <p:sp>
        <p:nvSpPr>
          <p:cNvPr id="9" name="Espace réservé du contenu 2"/>
          <p:cNvSpPr>
            <a:spLocks noGrp="1"/>
          </p:cNvSpPr>
          <p:nvPr>
            <p:ph idx="1"/>
          </p:nvPr>
        </p:nvSpPr>
        <p:spPr>
          <a:xfrm>
            <a:off x="3828231" y="1760761"/>
            <a:ext cx="8124365" cy="4351338"/>
          </a:xfrm>
        </p:spPr>
        <p:txBody>
          <a:bodyPr/>
          <a:lstStyle>
            <a:lvl1pPr>
              <a:buClr>
                <a:srgbClr val="4C22E6"/>
              </a:buClr>
              <a:defRPr/>
            </a:lvl1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315565719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Diapositive de tit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849C2B96-0EFB-431F-9846-D3DEAFB281FA}" type="datetimeFigureOut">
              <a:rPr lang="fr-FR" smtClean="0"/>
              <a:t>09/03/2017</a:t>
            </a:fld>
            <a:endParaRPr lang="fr-FR"/>
          </a:p>
        </p:txBody>
      </p:sp>
      <p:sp>
        <p:nvSpPr>
          <p:cNvPr id="5" name="Espace réservé du pied de page 4"/>
          <p:cNvSpPr>
            <a:spLocks noGrp="1"/>
          </p:cNvSpPr>
          <p:nvPr>
            <p:ph type="ftr" sz="quarter" idx="11"/>
          </p:nvPr>
        </p:nvSpPr>
        <p:spPr>
          <a:xfrm>
            <a:off x="3581400" y="6356349"/>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
        <p:nvSpPr>
          <p:cNvPr id="6" name="Espace réservé du numéro de diapositive 5"/>
          <p:cNvSpPr>
            <a:spLocks noGrp="1"/>
          </p:cNvSpPr>
          <p:nvPr>
            <p:ph type="sldNum" sz="quarter" idx="12"/>
          </p:nvPr>
        </p:nvSpPr>
        <p:spPr/>
        <p:txBody>
          <a:bodyPr/>
          <a:lstStyle/>
          <a:p>
            <a:fld id="{ACB7D174-3AF3-4768-9590-0BAC630066F4}" type="slidenum">
              <a:rPr lang="fr-FR" smtClean="0"/>
              <a:t>‹N°›</a:t>
            </a:fld>
            <a:endParaRPr lang="fr-FR"/>
          </a:p>
        </p:txBody>
      </p:sp>
      <p:sp>
        <p:nvSpPr>
          <p:cNvPr id="17" name="Rectangle 16"/>
          <p:cNvSpPr/>
          <p:nvPr userDrawn="1"/>
        </p:nvSpPr>
        <p:spPr>
          <a:xfrm>
            <a:off x="3828231" y="291656"/>
            <a:ext cx="7911362" cy="797141"/>
          </a:xfrm>
          <a:prstGeom prst="rect">
            <a:avLst/>
          </a:prstGeom>
        </p:spPr>
        <p:txBody>
          <a:bodyPr wrap="square">
            <a:spAutoFit/>
          </a:bodyPr>
          <a:lstStyle/>
          <a:p>
            <a:pPr algn="ctr"/>
            <a:r>
              <a:rPr lang="fr-FR" sz="3200" b="1" i="0" kern="1200" dirty="0" smtClean="0">
                <a:solidFill>
                  <a:schemeClr val="accent1">
                    <a:lumMod val="50000"/>
                  </a:schemeClr>
                </a:solidFill>
                <a:effectLst/>
                <a:latin typeface="+mn-lt"/>
                <a:ea typeface="+mn-ea"/>
                <a:cs typeface="+mn-cs"/>
              </a:rPr>
              <a:t>Fondement théorique</a:t>
            </a:r>
            <a:endParaRPr lang="fr-FR" sz="1800" kern="1200" dirty="0" smtClean="0">
              <a:solidFill>
                <a:schemeClr val="tx1"/>
              </a:solidFill>
              <a:effectLst/>
              <a:latin typeface="+mn-lt"/>
              <a:ea typeface="+mn-ea"/>
              <a:cs typeface="+mn-cs"/>
            </a:endParaRPr>
          </a:p>
          <a:p>
            <a:pPr marL="1548130" algn="ctr">
              <a:lnSpc>
                <a:spcPct val="115000"/>
              </a:lnSpc>
              <a:spcAft>
                <a:spcPts val="0"/>
              </a:spcAft>
              <a:tabLst>
                <a:tab pos="6057900" algn="r"/>
              </a:tabLs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p:cNvSpPr txBox="1"/>
          <p:nvPr userDrawn="1"/>
        </p:nvSpPr>
        <p:spPr>
          <a:xfrm>
            <a:off x="256855" y="0"/>
            <a:ext cx="3447591" cy="8679299"/>
          </a:xfrm>
          <a:prstGeom prst="rect">
            <a:avLst/>
          </a:prstGeom>
          <a:solidFill>
            <a:schemeClr val="bg1"/>
          </a:solidFill>
        </p:spPr>
        <p:txBody>
          <a:bodyPr wrap="square" rtlCol="0">
            <a:spAutoFit/>
          </a:bodyPr>
          <a:lstStyle/>
          <a:p>
            <a:pPr algn="ctr"/>
            <a:endParaRPr lang="fr-FR" b="1" dirty="0" smtClean="0"/>
          </a:p>
          <a:p>
            <a:pPr algn="ctr"/>
            <a:r>
              <a:rPr lang="fr-FR" b="1" dirty="0" smtClean="0"/>
              <a:t>Les PTCE français : perspectives publiques</a:t>
            </a:r>
          </a:p>
          <a:p>
            <a:pPr algn="ctr"/>
            <a:endParaRPr lang="fr-FR" b="1" dirty="0" smtClean="0"/>
          </a:p>
          <a:p>
            <a:pPr algn="l"/>
            <a:r>
              <a:rPr lang="fr-FR" b="1" dirty="0" smtClean="0"/>
              <a:t>Introduction</a:t>
            </a:r>
          </a:p>
          <a:p>
            <a:pPr marL="285750" indent="-285750" algn="l">
              <a:buFontTx/>
              <a:buChar char="-"/>
            </a:pPr>
            <a:r>
              <a:rPr lang="fr-FR" b="1" dirty="0" smtClean="0">
                <a:solidFill>
                  <a:schemeClr val="tx1"/>
                </a:solidFill>
              </a:rPr>
              <a:t>Contexte</a:t>
            </a:r>
          </a:p>
          <a:p>
            <a:pPr marL="285750" indent="-285750" algn="l">
              <a:buFontTx/>
              <a:buChar char="-"/>
            </a:pPr>
            <a:r>
              <a:rPr lang="fr-FR" b="1" dirty="0" smtClean="0"/>
              <a:t>Problématique</a:t>
            </a:r>
            <a:endParaRPr lang="fr-FR" b="1" baseline="0" dirty="0" smtClean="0">
              <a:solidFill>
                <a:srgbClr val="0070C0"/>
              </a:solidFill>
            </a:endParaRPr>
          </a:p>
          <a:p>
            <a:pPr marL="285750" indent="-285750" algn="l">
              <a:buFontTx/>
              <a:buChar char="-"/>
            </a:pPr>
            <a:endParaRPr lang="fr-FR" b="1" dirty="0" smtClean="0"/>
          </a:p>
          <a:p>
            <a:pPr algn="l"/>
            <a:r>
              <a:rPr lang="fr-FR" b="1" dirty="0" smtClean="0"/>
              <a:t>I/ Objectifs de</a:t>
            </a:r>
            <a:r>
              <a:rPr lang="fr-FR" b="1" baseline="0" dirty="0" smtClean="0"/>
              <a:t> Développement Durable ODD Habitat III : les interrelations avec les PTCE</a:t>
            </a:r>
          </a:p>
          <a:p>
            <a:pPr algn="l"/>
            <a:endParaRPr lang="fr-FR" b="1" baseline="0" dirty="0" smtClean="0"/>
          </a:p>
          <a:p>
            <a:pPr algn="l"/>
            <a:r>
              <a:rPr lang="fr-FR" b="1" baseline="0" dirty="0" smtClean="0"/>
              <a:t>II/ Loi de l’ESS du 31 juillet 2014 : les PTCE répondent aux nouvelles stratégies d’organisation territoriale</a:t>
            </a:r>
          </a:p>
          <a:p>
            <a:pPr marL="285750" indent="-285750" algn="l">
              <a:buFontTx/>
              <a:buChar char="-"/>
            </a:pPr>
            <a:r>
              <a:rPr lang="fr-FR" b="1" baseline="0" dirty="0" smtClean="0"/>
              <a:t>Autonomie financière</a:t>
            </a:r>
          </a:p>
          <a:p>
            <a:pPr marL="285750" indent="-285750" algn="l">
              <a:buFontTx/>
              <a:buChar char="-"/>
            </a:pPr>
            <a:r>
              <a:rPr lang="fr-FR" b="1" baseline="0" dirty="0" smtClean="0"/>
              <a:t>Résilience des territoires</a:t>
            </a:r>
          </a:p>
          <a:p>
            <a:pPr marL="285750" indent="-285750" algn="l">
              <a:buFontTx/>
              <a:buChar char="-"/>
            </a:pPr>
            <a:r>
              <a:rPr lang="fr-FR" b="1" baseline="0" dirty="0" smtClean="0"/>
              <a:t>Dynamique d’appropriation citoyenne</a:t>
            </a:r>
          </a:p>
          <a:p>
            <a:pPr marL="285750" indent="-285750" algn="l">
              <a:buFontTx/>
              <a:buChar char="-"/>
            </a:pPr>
            <a:endParaRPr lang="fr-FR" b="1" baseline="0" dirty="0" smtClean="0"/>
          </a:p>
          <a:p>
            <a:pPr marL="0" indent="0" algn="l">
              <a:buFontTx/>
              <a:buNone/>
            </a:pPr>
            <a:r>
              <a:rPr lang="fr-FR" b="1" baseline="0" dirty="0" smtClean="0"/>
              <a:t>Conclusion</a:t>
            </a:r>
            <a:endParaRPr lang="fr-FR" sz="2400" b="1" i="1" kern="1200" dirty="0" smtClean="0">
              <a:solidFill>
                <a:schemeClr val="tx1"/>
              </a:solidFill>
              <a:effectLst/>
              <a:latin typeface="+mn-lt"/>
              <a:ea typeface="+mn-ea"/>
              <a:cs typeface="+mn-cs"/>
            </a:endParaRPr>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dirty="0"/>
          </a:p>
        </p:txBody>
      </p:sp>
      <p:pic>
        <p:nvPicPr>
          <p:cNvPr id="11" name="Picture 4" descr="Résultats de recherche d'images pour « habitat 3 quito »"/>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91799"/>
          <a:stretch/>
        </p:blipFill>
        <p:spPr bwMode="auto">
          <a:xfrm rot="5400000">
            <a:off x="-5970684" y="1433262"/>
            <a:ext cx="12192000" cy="26307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Résultats de recherche d'images pour « habitat 3 quito »"/>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91799"/>
          <a:stretch/>
        </p:blipFill>
        <p:spPr bwMode="auto">
          <a:xfrm rot="5400000" flipV="1">
            <a:off x="-2366744" y="1447758"/>
            <a:ext cx="12192000" cy="45719"/>
          </a:xfrm>
          <a:prstGeom prst="rect">
            <a:avLst/>
          </a:prstGeom>
          <a:noFill/>
          <a:extLst>
            <a:ext uri="{909E8E84-426E-40DD-AFC4-6F175D3DCCD1}">
              <a14:hiddenFill xmlns:a14="http://schemas.microsoft.com/office/drawing/2010/main">
                <a:solidFill>
                  <a:srgbClr val="FFFFFF"/>
                </a:solidFill>
              </a14:hiddenFill>
            </a:ext>
          </a:extLst>
        </p:spPr>
      </p:pic>
      <p:sp>
        <p:nvSpPr>
          <p:cNvPr id="9" name="Espace réservé du contenu 2"/>
          <p:cNvSpPr>
            <a:spLocks noGrp="1"/>
          </p:cNvSpPr>
          <p:nvPr>
            <p:ph idx="1"/>
          </p:nvPr>
        </p:nvSpPr>
        <p:spPr>
          <a:xfrm>
            <a:off x="3828231" y="1760761"/>
            <a:ext cx="8124365" cy="4351338"/>
          </a:xfrm>
        </p:spPr>
        <p:txBody>
          <a:bodyPr/>
          <a:lstStyle>
            <a:lvl1pPr>
              <a:buClr>
                <a:srgbClr val="4C22E6"/>
              </a:buClr>
              <a:defRPr/>
            </a:lvl1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224261440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5_Diapositive de titre">
    <p:spTree>
      <p:nvGrpSpPr>
        <p:cNvPr id="1" name=""/>
        <p:cNvGrpSpPr/>
        <p:nvPr/>
      </p:nvGrpSpPr>
      <p:grpSpPr>
        <a:xfrm>
          <a:off x="0" y="0"/>
          <a:ext cx="0" cy="0"/>
          <a:chOff x="0" y="0"/>
          <a:chExt cx="0" cy="0"/>
        </a:xfrm>
      </p:grpSpPr>
      <p:sp>
        <p:nvSpPr>
          <p:cNvPr id="17" name="Rectangle 16"/>
          <p:cNvSpPr/>
          <p:nvPr userDrawn="1"/>
        </p:nvSpPr>
        <p:spPr>
          <a:xfrm>
            <a:off x="3828231" y="291656"/>
            <a:ext cx="7911362" cy="581698"/>
          </a:xfrm>
          <a:prstGeom prst="rect">
            <a:avLst/>
          </a:prstGeom>
        </p:spPr>
        <p:txBody>
          <a:bodyPr wrap="square">
            <a:spAutoFit/>
          </a:bodyPr>
          <a:lstStyle/>
          <a:p>
            <a:pPr algn="ctr"/>
            <a:endParaRPr lang="fr-FR" sz="1800" kern="1200" dirty="0" smtClean="0">
              <a:solidFill>
                <a:schemeClr val="tx1"/>
              </a:solidFill>
              <a:effectLst/>
              <a:latin typeface="+mn-lt"/>
              <a:ea typeface="+mn-ea"/>
              <a:cs typeface="+mn-cs"/>
            </a:endParaRPr>
          </a:p>
          <a:p>
            <a:pPr marL="1548130" algn="ctr">
              <a:lnSpc>
                <a:spcPct val="115000"/>
              </a:lnSpc>
              <a:spcAft>
                <a:spcPts val="0"/>
              </a:spcAft>
              <a:tabLst>
                <a:tab pos="6057900" algn="r"/>
              </a:tabLst>
            </a:pP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p:cNvSpPr txBox="1"/>
          <p:nvPr userDrawn="1"/>
        </p:nvSpPr>
        <p:spPr>
          <a:xfrm>
            <a:off x="256855" y="0"/>
            <a:ext cx="3447591" cy="8679299"/>
          </a:xfrm>
          <a:prstGeom prst="rect">
            <a:avLst/>
          </a:prstGeom>
          <a:solidFill>
            <a:schemeClr val="bg1"/>
          </a:solidFill>
        </p:spPr>
        <p:txBody>
          <a:bodyPr wrap="square" rtlCol="0">
            <a:spAutoFit/>
          </a:bodyPr>
          <a:lstStyle/>
          <a:p>
            <a:pPr algn="ctr"/>
            <a:endParaRPr lang="fr-FR" b="1" dirty="0" smtClean="0"/>
          </a:p>
          <a:p>
            <a:pPr algn="ctr"/>
            <a:r>
              <a:rPr lang="fr-FR" b="1" dirty="0" smtClean="0"/>
              <a:t>Les PTCE français : perspectives publiques</a:t>
            </a:r>
          </a:p>
          <a:p>
            <a:pPr algn="ctr"/>
            <a:endParaRPr lang="fr-FR" b="1" dirty="0" smtClean="0"/>
          </a:p>
          <a:p>
            <a:pPr algn="l"/>
            <a:r>
              <a:rPr lang="fr-FR" b="1" dirty="0" smtClean="0"/>
              <a:t>Introduction</a:t>
            </a:r>
          </a:p>
          <a:p>
            <a:pPr marL="285750" indent="-285750" algn="l">
              <a:buFontTx/>
              <a:buChar char="-"/>
            </a:pPr>
            <a:r>
              <a:rPr lang="fr-FR" b="1" dirty="0" smtClean="0">
                <a:solidFill>
                  <a:schemeClr val="tx1"/>
                </a:solidFill>
              </a:rPr>
              <a:t>Contexte</a:t>
            </a:r>
          </a:p>
          <a:p>
            <a:pPr marL="285750" indent="-285750" algn="l">
              <a:buFontTx/>
              <a:buChar char="-"/>
            </a:pPr>
            <a:r>
              <a:rPr lang="fr-FR" b="1" dirty="0" smtClean="0"/>
              <a:t>Problématique</a:t>
            </a:r>
          </a:p>
          <a:p>
            <a:pPr marL="0" indent="0" algn="l">
              <a:buFontTx/>
              <a:buNone/>
            </a:pPr>
            <a:endParaRPr lang="fr-FR" b="1" baseline="0" dirty="0" smtClean="0">
              <a:solidFill>
                <a:schemeClr val="tx1"/>
              </a:solidFill>
            </a:endParaRPr>
          </a:p>
          <a:p>
            <a:pPr marL="285750" indent="-285750" algn="l">
              <a:buFontTx/>
              <a:buChar char="-"/>
            </a:pPr>
            <a:endParaRPr lang="fr-FR" b="1" dirty="0" smtClean="0"/>
          </a:p>
          <a:p>
            <a:pPr algn="l"/>
            <a:r>
              <a:rPr lang="fr-FR" b="1" dirty="0" smtClean="0">
                <a:solidFill>
                  <a:srgbClr val="0070C0"/>
                </a:solidFill>
              </a:rPr>
              <a:t>I/ Objectifs de</a:t>
            </a:r>
            <a:r>
              <a:rPr lang="fr-FR" b="1" baseline="0" dirty="0" smtClean="0">
                <a:solidFill>
                  <a:srgbClr val="0070C0"/>
                </a:solidFill>
              </a:rPr>
              <a:t> Développement Durable ODD Habitat III : les interrelations avec les PTCE</a:t>
            </a:r>
          </a:p>
          <a:p>
            <a:pPr algn="l"/>
            <a:endParaRPr lang="fr-FR" b="1" baseline="0" dirty="0" smtClean="0"/>
          </a:p>
          <a:p>
            <a:pPr algn="l"/>
            <a:r>
              <a:rPr lang="fr-FR" b="1" baseline="0" dirty="0" smtClean="0"/>
              <a:t>II/ Loi de l’ESS du 31 juillet 2014 : les PTCE répondent aux nouvelles stratégies d’organisation territoriale</a:t>
            </a:r>
          </a:p>
          <a:p>
            <a:pPr marL="285750" indent="-285750" algn="l">
              <a:buFontTx/>
              <a:buChar char="-"/>
            </a:pPr>
            <a:r>
              <a:rPr lang="fr-FR" b="1" baseline="0" dirty="0" smtClean="0"/>
              <a:t>Autonomie financière</a:t>
            </a:r>
          </a:p>
          <a:p>
            <a:pPr marL="285750" indent="-285750" algn="l">
              <a:buFontTx/>
              <a:buChar char="-"/>
            </a:pPr>
            <a:r>
              <a:rPr lang="fr-FR" b="1" baseline="0" dirty="0" smtClean="0"/>
              <a:t>Résilience des territoires</a:t>
            </a:r>
          </a:p>
          <a:p>
            <a:pPr marL="285750" indent="-285750" algn="l">
              <a:buFontTx/>
              <a:buChar char="-"/>
            </a:pPr>
            <a:r>
              <a:rPr lang="fr-FR" b="1" baseline="0" dirty="0" smtClean="0"/>
              <a:t>Dynamique d’appropriation citoyenne</a:t>
            </a:r>
          </a:p>
          <a:p>
            <a:pPr marL="285750" indent="-285750" algn="l">
              <a:buFontTx/>
              <a:buChar char="-"/>
            </a:pPr>
            <a:endParaRPr lang="fr-FR" b="1" baseline="0" dirty="0" smtClean="0"/>
          </a:p>
          <a:p>
            <a:pPr marL="0" indent="0" algn="l">
              <a:buFontTx/>
              <a:buNone/>
            </a:pPr>
            <a:r>
              <a:rPr lang="fr-FR" b="1" baseline="0" dirty="0" smtClean="0"/>
              <a:t>Conclusion</a:t>
            </a:r>
            <a:endParaRPr lang="fr-FR" sz="2400" b="1" i="1" kern="1200" dirty="0" smtClean="0">
              <a:solidFill>
                <a:schemeClr val="tx1"/>
              </a:solidFill>
              <a:effectLst/>
              <a:latin typeface="+mn-lt"/>
              <a:ea typeface="+mn-ea"/>
              <a:cs typeface="+mn-cs"/>
            </a:endParaRPr>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dirty="0"/>
          </a:p>
        </p:txBody>
      </p:sp>
      <p:pic>
        <p:nvPicPr>
          <p:cNvPr id="11" name="Picture 4" descr="Résultats de recherche d'images pour « habitat 3 quito »"/>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91799"/>
          <a:stretch/>
        </p:blipFill>
        <p:spPr bwMode="auto">
          <a:xfrm rot="5400000">
            <a:off x="-5970684" y="1433262"/>
            <a:ext cx="12192000" cy="26307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Résultats de recherche d'images pour « habitat 3 quito »"/>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91799"/>
          <a:stretch/>
        </p:blipFill>
        <p:spPr bwMode="auto">
          <a:xfrm rot="5400000" flipV="1">
            <a:off x="-2366744" y="1447758"/>
            <a:ext cx="12192000" cy="45719"/>
          </a:xfrm>
          <a:prstGeom prst="rect">
            <a:avLst/>
          </a:prstGeom>
          <a:noFill/>
          <a:extLst>
            <a:ext uri="{909E8E84-426E-40DD-AFC4-6F175D3DCCD1}">
              <a14:hiddenFill xmlns:a14="http://schemas.microsoft.com/office/drawing/2010/main">
                <a:solidFill>
                  <a:srgbClr val="FFFFFF"/>
                </a:solidFill>
              </a14:hiddenFill>
            </a:ext>
          </a:extLst>
        </p:spPr>
      </p:pic>
      <p:sp>
        <p:nvSpPr>
          <p:cNvPr id="9" name="Espace réservé du contenu 2"/>
          <p:cNvSpPr>
            <a:spLocks noGrp="1"/>
          </p:cNvSpPr>
          <p:nvPr>
            <p:ph idx="1"/>
          </p:nvPr>
        </p:nvSpPr>
        <p:spPr>
          <a:xfrm>
            <a:off x="3828231" y="1760761"/>
            <a:ext cx="8124365" cy="4351338"/>
          </a:xfrm>
        </p:spPr>
        <p:txBody>
          <a:bodyPr/>
          <a:lstStyle>
            <a:lvl1pPr>
              <a:buClr>
                <a:srgbClr val="4C22E6"/>
              </a:buClr>
              <a:defRPr/>
            </a:lvl1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
        <p:nvSpPr>
          <p:cNvPr id="3" name="Espace réservé de la date 2"/>
          <p:cNvSpPr>
            <a:spLocks noGrp="1"/>
          </p:cNvSpPr>
          <p:nvPr>
            <p:ph type="dt" sz="half" idx="10"/>
          </p:nvPr>
        </p:nvSpPr>
        <p:spPr/>
        <p:txBody>
          <a:bodyPr/>
          <a:lstStyle/>
          <a:p>
            <a:fld id="{849C2B96-0EFB-431F-9846-D3DEAFB281FA}" type="datetimeFigureOut">
              <a:rPr lang="fr-FR" smtClean="0"/>
              <a:t>09/03/2017</a:t>
            </a:fld>
            <a:endParaRPr lang="fr-FR"/>
          </a:p>
        </p:txBody>
      </p:sp>
      <p:sp>
        <p:nvSpPr>
          <p:cNvPr id="7" name="Espace réservé du pied de page 6"/>
          <p:cNvSpPr>
            <a:spLocks noGrp="1"/>
          </p:cNvSpPr>
          <p:nvPr>
            <p:ph type="ftr" sz="quarter" idx="11"/>
          </p:nvPr>
        </p:nvSpPr>
        <p:spPr>
          <a:xfrm>
            <a:off x="4038600" y="6356350"/>
            <a:ext cx="4304016" cy="365125"/>
          </a:xfrm>
        </p:spPr>
        <p:txBody>
          <a:bodyPr/>
          <a:lstStyle/>
          <a:p>
            <a:r>
              <a:rPr lang="fr-FR" dirty="0" smtClean="0"/>
              <a:t>Myriam MATRAY, CNRS – UMR 5600 Environnement Ville Société</a:t>
            </a:r>
            <a:endParaRPr lang="fr-FR" dirty="0"/>
          </a:p>
        </p:txBody>
      </p:sp>
      <p:sp>
        <p:nvSpPr>
          <p:cNvPr id="8" name="Espace réservé du numéro de diapositive 7"/>
          <p:cNvSpPr>
            <a:spLocks noGrp="1"/>
          </p:cNvSpPr>
          <p:nvPr>
            <p:ph type="sldNum" sz="quarter" idx="12"/>
          </p:nvPr>
        </p:nvSpPr>
        <p:spPr/>
        <p:txBody>
          <a:bodyPr/>
          <a:lstStyle/>
          <a:p>
            <a:fld id="{ACB7D174-3AF3-4768-9590-0BAC630066F4}" type="slidenum">
              <a:rPr lang="fr-FR" smtClean="0"/>
              <a:t>‹N°›</a:t>
            </a:fld>
            <a:endParaRPr lang="fr-FR"/>
          </a:p>
        </p:txBody>
      </p:sp>
    </p:spTree>
    <p:extLst>
      <p:ext uri="{BB962C8B-B14F-4D97-AF65-F5344CB8AC3E}">
        <p14:creationId xmlns:p14="http://schemas.microsoft.com/office/powerpoint/2010/main" val="8516694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6_Diapositive de tit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849C2B96-0EFB-431F-9846-D3DEAFB281FA}" type="datetimeFigureOut">
              <a:rPr lang="fr-FR" smtClean="0"/>
              <a:t>09/03/2017</a:t>
            </a:fld>
            <a:endParaRPr lang="fr-FR"/>
          </a:p>
        </p:txBody>
      </p:sp>
      <p:sp>
        <p:nvSpPr>
          <p:cNvPr id="5" name="Espace réservé du pied de page 4"/>
          <p:cNvSpPr>
            <a:spLocks noGrp="1"/>
          </p:cNvSpPr>
          <p:nvPr>
            <p:ph type="ftr" sz="quarter" idx="11"/>
          </p:nvPr>
        </p:nvSpPr>
        <p:spPr>
          <a:xfrm>
            <a:off x="3581400" y="6356349"/>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
        <p:nvSpPr>
          <p:cNvPr id="6" name="Espace réservé du numéro de diapositive 5"/>
          <p:cNvSpPr>
            <a:spLocks noGrp="1"/>
          </p:cNvSpPr>
          <p:nvPr>
            <p:ph type="sldNum" sz="quarter" idx="12"/>
          </p:nvPr>
        </p:nvSpPr>
        <p:spPr/>
        <p:txBody>
          <a:bodyPr/>
          <a:lstStyle/>
          <a:p>
            <a:fld id="{ACB7D174-3AF3-4768-9590-0BAC630066F4}" type="slidenum">
              <a:rPr lang="fr-FR" smtClean="0"/>
              <a:t>‹N°›</a:t>
            </a:fld>
            <a:endParaRPr lang="fr-FR"/>
          </a:p>
        </p:txBody>
      </p:sp>
      <p:sp>
        <p:nvSpPr>
          <p:cNvPr id="17" name="Rectangle 16"/>
          <p:cNvSpPr/>
          <p:nvPr userDrawn="1"/>
        </p:nvSpPr>
        <p:spPr>
          <a:xfrm>
            <a:off x="3828231" y="291656"/>
            <a:ext cx="8285000" cy="1077218"/>
          </a:xfrm>
          <a:prstGeom prst="rect">
            <a:avLst/>
          </a:prstGeom>
        </p:spPr>
        <p:txBody>
          <a:bodyPr wrap="square">
            <a:spAutoFit/>
          </a:bodyPr>
          <a:lstStyle/>
          <a:p>
            <a:pPr algn="ctr"/>
            <a:r>
              <a:rPr lang="fr-FR" sz="3200" b="1" i="0" kern="1200" dirty="0" smtClean="0">
                <a:solidFill>
                  <a:schemeClr val="accent1">
                    <a:lumMod val="50000"/>
                  </a:schemeClr>
                </a:solidFill>
                <a:effectLst/>
                <a:latin typeface="+mn-lt"/>
                <a:ea typeface="+mn-ea"/>
                <a:cs typeface="+mn-cs"/>
              </a:rPr>
              <a:t>II/ Les PTCE répondent</a:t>
            </a:r>
            <a:r>
              <a:rPr lang="fr-FR" sz="3200" b="1" i="0" kern="1200" baseline="0" dirty="0" smtClean="0">
                <a:solidFill>
                  <a:schemeClr val="accent1">
                    <a:lumMod val="50000"/>
                  </a:schemeClr>
                </a:solidFill>
                <a:effectLst/>
                <a:latin typeface="+mn-lt"/>
                <a:ea typeface="+mn-ea"/>
                <a:cs typeface="+mn-cs"/>
              </a:rPr>
              <a:t> aux nouvelles stratégies d’organisation territoriale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p:cNvSpPr txBox="1"/>
          <p:nvPr userDrawn="1"/>
        </p:nvSpPr>
        <p:spPr>
          <a:xfrm>
            <a:off x="256855" y="0"/>
            <a:ext cx="3447591" cy="8679299"/>
          </a:xfrm>
          <a:prstGeom prst="rect">
            <a:avLst/>
          </a:prstGeom>
          <a:solidFill>
            <a:schemeClr val="bg1"/>
          </a:solidFill>
        </p:spPr>
        <p:txBody>
          <a:bodyPr wrap="square" rtlCol="0">
            <a:spAutoFit/>
          </a:bodyPr>
          <a:lstStyle/>
          <a:p>
            <a:pPr algn="ctr"/>
            <a:endParaRPr lang="fr-FR" b="1" dirty="0" smtClean="0"/>
          </a:p>
          <a:p>
            <a:pPr algn="ctr"/>
            <a:r>
              <a:rPr lang="fr-FR" b="1" dirty="0" smtClean="0"/>
              <a:t>Les PTCE français : perspectives publiques</a:t>
            </a:r>
          </a:p>
          <a:p>
            <a:pPr algn="ctr"/>
            <a:endParaRPr lang="fr-FR" b="1" dirty="0" smtClean="0"/>
          </a:p>
          <a:p>
            <a:pPr algn="l"/>
            <a:r>
              <a:rPr lang="fr-FR" b="1" dirty="0" smtClean="0"/>
              <a:t>Introduction</a:t>
            </a:r>
          </a:p>
          <a:p>
            <a:pPr marL="285750" indent="-285750" algn="l">
              <a:buFontTx/>
              <a:buChar char="-"/>
            </a:pPr>
            <a:r>
              <a:rPr lang="fr-FR" b="1" dirty="0" smtClean="0">
                <a:solidFill>
                  <a:schemeClr val="tx1"/>
                </a:solidFill>
              </a:rPr>
              <a:t>Contexte</a:t>
            </a:r>
          </a:p>
          <a:p>
            <a:pPr marL="285750" indent="-285750" algn="l">
              <a:buFontTx/>
              <a:buChar char="-"/>
            </a:pPr>
            <a:r>
              <a:rPr lang="fr-FR" b="1" dirty="0" smtClean="0"/>
              <a:t>Problématique</a:t>
            </a:r>
          </a:p>
          <a:p>
            <a:pPr marL="0" indent="0" algn="l">
              <a:buFontTx/>
              <a:buNone/>
            </a:pPr>
            <a:endParaRPr lang="fr-FR" b="1" baseline="0" dirty="0" smtClean="0">
              <a:solidFill>
                <a:schemeClr val="tx1"/>
              </a:solidFill>
            </a:endParaRPr>
          </a:p>
          <a:p>
            <a:pPr marL="285750" indent="-285750" algn="l">
              <a:buFontTx/>
              <a:buChar char="-"/>
            </a:pPr>
            <a:endParaRPr lang="fr-FR" b="1" dirty="0" smtClean="0"/>
          </a:p>
          <a:p>
            <a:pPr algn="l"/>
            <a:r>
              <a:rPr lang="fr-FR" b="1" dirty="0" smtClean="0"/>
              <a:t>I/ Objectifs de</a:t>
            </a:r>
            <a:r>
              <a:rPr lang="fr-FR" b="1" baseline="0" dirty="0" smtClean="0"/>
              <a:t> Développement Durable ODD Habitat III : les interrelations avec les PTCE</a:t>
            </a:r>
          </a:p>
          <a:p>
            <a:pPr algn="l"/>
            <a:endParaRPr lang="fr-FR" b="1" baseline="0" dirty="0" smtClean="0"/>
          </a:p>
          <a:p>
            <a:pPr algn="l"/>
            <a:r>
              <a:rPr lang="fr-FR" b="1" baseline="0" dirty="0" smtClean="0">
                <a:solidFill>
                  <a:srgbClr val="0070C0"/>
                </a:solidFill>
              </a:rPr>
              <a:t>II/ Loi de l’ESS du 31 juillet 2014 : les PTCE répondent aux nouvelles stratégies d’organisation territoriale</a:t>
            </a:r>
          </a:p>
          <a:p>
            <a:pPr marL="285750" indent="-285750" algn="l">
              <a:buFontTx/>
              <a:buChar char="-"/>
            </a:pPr>
            <a:r>
              <a:rPr lang="fr-FR" b="1" baseline="0" dirty="0" smtClean="0"/>
              <a:t>Autonomie financière</a:t>
            </a:r>
          </a:p>
          <a:p>
            <a:pPr marL="285750" indent="-285750" algn="l">
              <a:buFontTx/>
              <a:buChar char="-"/>
            </a:pPr>
            <a:r>
              <a:rPr lang="fr-FR" b="1" baseline="0" dirty="0" smtClean="0"/>
              <a:t>Résilience des territoires</a:t>
            </a:r>
          </a:p>
          <a:p>
            <a:pPr marL="285750" indent="-285750" algn="l">
              <a:buFontTx/>
              <a:buChar char="-"/>
            </a:pPr>
            <a:r>
              <a:rPr lang="fr-FR" b="1" baseline="0" dirty="0" smtClean="0"/>
              <a:t>Dynamique d’appropriation citoyenne</a:t>
            </a:r>
          </a:p>
          <a:p>
            <a:pPr marL="285750" indent="-285750" algn="l">
              <a:buFontTx/>
              <a:buChar char="-"/>
            </a:pPr>
            <a:endParaRPr lang="fr-FR" b="1" baseline="0" dirty="0" smtClean="0"/>
          </a:p>
          <a:p>
            <a:pPr marL="0" indent="0" algn="l">
              <a:buFontTx/>
              <a:buNone/>
            </a:pPr>
            <a:r>
              <a:rPr lang="fr-FR" b="1" baseline="0" dirty="0" smtClean="0"/>
              <a:t>Conclusion</a:t>
            </a:r>
            <a:endParaRPr lang="fr-FR" sz="2400" b="1" i="1" kern="1200" dirty="0" smtClean="0">
              <a:solidFill>
                <a:schemeClr val="tx1"/>
              </a:solidFill>
              <a:effectLst/>
              <a:latin typeface="+mn-lt"/>
              <a:ea typeface="+mn-ea"/>
              <a:cs typeface="+mn-cs"/>
            </a:endParaRPr>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dirty="0"/>
          </a:p>
        </p:txBody>
      </p:sp>
      <p:pic>
        <p:nvPicPr>
          <p:cNvPr id="11" name="Picture 4" descr="Résultats de recherche d'images pour « habitat 3 quito »"/>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91799"/>
          <a:stretch/>
        </p:blipFill>
        <p:spPr bwMode="auto">
          <a:xfrm rot="5400000">
            <a:off x="-5970684" y="1433262"/>
            <a:ext cx="12192000" cy="26307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Résultats de recherche d'images pour « habitat 3 quito »"/>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91799"/>
          <a:stretch/>
        </p:blipFill>
        <p:spPr bwMode="auto">
          <a:xfrm rot="5400000" flipV="1">
            <a:off x="-2366744" y="1447758"/>
            <a:ext cx="12192000" cy="45719"/>
          </a:xfrm>
          <a:prstGeom prst="rect">
            <a:avLst/>
          </a:prstGeom>
          <a:noFill/>
          <a:extLst>
            <a:ext uri="{909E8E84-426E-40DD-AFC4-6F175D3DCCD1}">
              <a14:hiddenFill xmlns:a14="http://schemas.microsoft.com/office/drawing/2010/main">
                <a:solidFill>
                  <a:srgbClr val="FFFFFF"/>
                </a:solidFill>
              </a14:hiddenFill>
            </a:ext>
          </a:extLst>
        </p:spPr>
      </p:pic>
      <p:sp>
        <p:nvSpPr>
          <p:cNvPr id="9" name="Espace réservé du contenu 2"/>
          <p:cNvSpPr>
            <a:spLocks noGrp="1"/>
          </p:cNvSpPr>
          <p:nvPr>
            <p:ph idx="1"/>
          </p:nvPr>
        </p:nvSpPr>
        <p:spPr>
          <a:xfrm>
            <a:off x="3828231" y="1760761"/>
            <a:ext cx="8124365" cy="4351338"/>
          </a:xfrm>
        </p:spPr>
        <p:txBody>
          <a:bodyPr/>
          <a:lstStyle>
            <a:lvl1pPr>
              <a:buClr>
                <a:srgbClr val="4C22E6"/>
              </a:buClr>
              <a:defRPr/>
            </a:lvl1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800444404"/>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7_Diapositive de tit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849C2B96-0EFB-431F-9846-D3DEAFB281FA}" type="datetimeFigureOut">
              <a:rPr lang="fr-FR" smtClean="0"/>
              <a:t>09/03/2017</a:t>
            </a:fld>
            <a:endParaRPr lang="fr-FR"/>
          </a:p>
        </p:txBody>
      </p:sp>
      <p:sp>
        <p:nvSpPr>
          <p:cNvPr id="5" name="Espace réservé du pied de page 4"/>
          <p:cNvSpPr>
            <a:spLocks noGrp="1"/>
          </p:cNvSpPr>
          <p:nvPr>
            <p:ph type="ftr" sz="quarter" idx="11"/>
          </p:nvPr>
        </p:nvSpPr>
        <p:spPr>
          <a:xfrm>
            <a:off x="3581400" y="6356349"/>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
        <p:nvSpPr>
          <p:cNvPr id="6" name="Espace réservé du numéro de diapositive 5"/>
          <p:cNvSpPr>
            <a:spLocks noGrp="1"/>
          </p:cNvSpPr>
          <p:nvPr>
            <p:ph type="sldNum" sz="quarter" idx="12"/>
          </p:nvPr>
        </p:nvSpPr>
        <p:spPr/>
        <p:txBody>
          <a:bodyPr/>
          <a:lstStyle/>
          <a:p>
            <a:fld id="{ACB7D174-3AF3-4768-9590-0BAC630066F4}" type="slidenum">
              <a:rPr lang="fr-FR" smtClean="0"/>
              <a:t>‹N°›</a:t>
            </a:fld>
            <a:endParaRPr lang="fr-FR"/>
          </a:p>
        </p:txBody>
      </p:sp>
      <p:sp>
        <p:nvSpPr>
          <p:cNvPr id="17" name="Rectangle 16"/>
          <p:cNvSpPr/>
          <p:nvPr userDrawn="1"/>
        </p:nvSpPr>
        <p:spPr>
          <a:xfrm>
            <a:off x="3828231" y="291656"/>
            <a:ext cx="8285000" cy="1077218"/>
          </a:xfrm>
          <a:prstGeom prst="rect">
            <a:avLst/>
          </a:prstGeom>
        </p:spPr>
        <p:txBody>
          <a:bodyPr wrap="square">
            <a:spAutoFit/>
          </a:bodyPr>
          <a:lstStyle/>
          <a:p>
            <a:pPr algn="ctr"/>
            <a:r>
              <a:rPr lang="fr-FR" sz="3200" b="1" i="0" kern="1200" dirty="0" smtClean="0">
                <a:solidFill>
                  <a:schemeClr val="accent1">
                    <a:lumMod val="50000"/>
                  </a:schemeClr>
                </a:solidFill>
                <a:effectLst/>
                <a:latin typeface="+mn-lt"/>
                <a:ea typeface="+mn-ea"/>
                <a:cs typeface="+mn-cs"/>
              </a:rPr>
              <a:t>II/ Les PTCE répondent</a:t>
            </a:r>
            <a:r>
              <a:rPr lang="fr-FR" sz="3200" b="1" i="0" kern="1200" baseline="0" dirty="0" smtClean="0">
                <a:solidFill>
                  <a:schemeClr val="accent1">
                    <a:lumMod val="50000"/>
                  </a:schemeClr>
                </a:solidFill>
                <a:effectLst/>
                <a:latin typeface="+mn-lt"/>
                <a:ea typeface="+mn-ea"/>
                <a:cs typeface="+mn-cs"/>
              </a:rPr>
              <a:t> aux nouvelles stratégies d’organisation territoriale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p:cNvSpPr txBox="1"/>
          <p:nvPr userDrawn="1"/>
        </p:nvSpPr>
        <p:spPr>
          <a:xfrm>
            <a:off x="256855" y="0"/>
            <a:ext cx="3447591" cy="8679299"/>
          </a:xfrm>
          <a:prstGeom prst="rect">
            <a:avLst/>
          </a:prstGeom>
          <a:solidFill>
            <a:schemeClr val="bg1"/>
          </a:solidFill>
        </p:spPr>
        <p:txBody>
          <a:bodyPr wrap="square" rtlCol="0">
            <a:spAutoFit/>
          </a:bodyPr>
          <a:lstStyle/>
          <a:p>
            <a:pPr algn="ctr"/>
            <a:endParaRPr lang="fr-FR" b="1" dirty="0" smtClean="0"/>
          </a:p>
          <a:p>
            <a:pPr algn="ctr"/>
            <a:r>
              <a:rPr lang="fr-FR" b="1" dirty="0" smtClean="0"/>
              <a:t>Les PTCE français : perspectives publiques</a:t>
            </a:r>
          </a:p>
          <a:p>
            <a:pPr algn="ctr"/>
            <a:endParaRPr lang="fr-FR" b="1" dirty="0" smtClean="0"/>
          </a:p>
          <a:p>
            <a:pPr algn="l"/>
            <a:r>
              <a:rPr lang="fr-FR" b="1" dirty="0" smtClean="0"/>
              <a:t>Introduction</a:t>
            </a:r>
          </a:p>
          <a:p>
            <a:pPr marL="285750" indent="-285750" algn="l">
              <a:buFontTx/>
              <a:buChar char="-"/>
            </a:pPr>
            <a:r>
              <a:rPr lang="fr-FR" b="1" dirty="0" smtClean="0">
                <a:solidFill>
                  <a:schemeClr val="tx1"/>
                </a:solidFill>
              </a:rPr>
              <a:t>Contexte</a:t>
            </a:r>
          </a:p>
          <a:p>
            <a:pPr marL="285750" indent="-285750" algn="l">
              <a:buFontTx/>
              <a:buChar char="-"/>
            </a:pPr>
            <a:r>
              <a:rPr lang="fr-FR" b="1" dirty="0" smtClean="0"/>
              <a:t>Problématique</a:t>
            </a:r>
          </a:p>
          <a:p>
            <a:pPr marL="0" indent="0" algn="l">
              <a:buFontTx/>
              <a:buNone/>
            </a:pPr>
            <a:endParaRPr lang="fr-FR" b="1" baseline="0" dirty="0" smtClean="0">
              <a:solidFill>
                <a:schemeClr val="tx1"/>
              </a:solidFill>
            </a:endParaRPr>
          </a:p>
          <a:p>
            <a:pPr marL="285750" indent="-285750" algn="l">
              <a:buFontTx/>
              <a:buChar char="-"/>
            </a:pPr>
            <a:endParaRPr lang="fr-FR" b="1" dirty="0" smtClean="0"/>
          </a:p>
          <a:p>
            <a:pPr algn="l"/>
            <a:r>
              <a:rPr lang="fr-FR" b="1" dirty="0" smtClean="0"/>
              <a:t>I/ Objectifs de</a:t>
            </a:r>
            <a:r>
              <a:rPr lang="fr-FR" b="1" baseline="0" dirty="0" smtClean="0"/>
              <a:t> Développement Durable ODD Habitat III : les interrelations avec les PTCE</a:t>
            </a:r>
          </a:p>
          <a:p>
            <a:pPr algn="l"/>
            <a:endParaRPr lang="fr-FR" b="1" baseline="0" dirty="0" smtClean="0"/>
          </a:p>
          <a:p>
            <a:pPr algn="l"/>
            <a:r>
              <a:rPr lang="fr-FR" b="1" baseline="0" dirty="0" smtClean="0">
                <a:solidFill>
                  <a:schemeClr val="tx1"/>
                </a:solidFill>
              </a:rPr>
              <a:t>II/ Loi de l’ESS du 31 juillet 2014 : les PTCE répondent aux nouvelles stratégies d’organisation territoriale</a:t>
            </a:r>
          </a:p>
          <a:p>
            <a:pPr marL="285750" indent="-285750" algn="l">
              <a:buFontTx/>
              <a:buChar char="-"/>
            </a:pPr>
            <a:r>
              <a:rPr lang="fr-FR" b="1" baseline="0" dirty="0" smtClean="0">
                <a:solidFill>
                  <a:srgbClr val="0070C0"/>
                </a:solidFill>
              </a:rPr>
              <a:t>Autonomie financière</a:t>
            </a:r>
          </a:p>
          <a:p>
            <a:pPr marL="285750" indent="-285750" algn="l">
              <a:buFontTx/>
              <a:buChar char="-"/>
            </a:pPr>
            <a:r>
              <a:rPr lang="fr-FR" b="1" baseline="0" dirty="0" smtClean="0"/>
              <a:t>Résilience des territoires</a:t>
            </a:r>
          </a:p>
          <a:p>
            <a:pPr marL="285750" indent="-285750" algn="l">
              <a:buFontTx/>
              <a:buChar char="-"/>
            </a:pPr>
            <a:r>
              <a:rPr lang="fr-FR" b="1" baseline="0" dirty="0" smtClean="0"/>
              <a:t>Dynamique d’appropriation citoyenne</a:t>
            </a:r>
          </a:p>
          <a:p>
            <a:pPr marL="285750" indent="-285750" algn="l">
              <a:buFontTx/>
              <a:buChar char="-"/>
            </a:pPr>
            <a:endParaRPr lang="fr-FR" b="1" baseline="0" dirty="0" smtClean="0"/>
          </a:p>
          <a:p>
            <a:pPr marL="0" indent="0" algn="l">
              <a:buFontTx/>
              <a:buNone/>
            </a:pPr>
            <a:r>
              <a:rPr lang="fr-FR" b="1" baseline="0" dirty="0" smtClean="0"/>
              <a:t>Conclusion</a:t>
            </a:r>
            <a:endParaRPr lang="fr-FR" sz="2400" b="1" i="1" kern="1200" dirty="0" smtClean="0">
              <a:solidFill>
                <a:schemeClr val="tx1"/>
              </a:solidFill>
              <a:effectLst/>
              <a:latin typeface="+mn-lt"/>
              <a:ea typeface="+mn-ea"/>
              <a:cs typeface="+mn-cs"/>
            </a:endParaRPr>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dirty="0"/>
          </a:p>
        </p:txBody>
      </p:sp>
      <p:pic>
        <p:nvPicPr>
          <p:cNvPr id="11" name="Picture 4" descr="Résultats de recherche d'images pour « habitat 3 quito »"/>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91799"/>
          <a:stretch/>
        </p:blipFill>
        <p:spPr bwMode="auto">
          <a:xfrm rot="5400000">
            <a:off x="-5970684" y="1433262"/>
            <a:ext cx="12192000" cy="26307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Résultats de recherche d'images pour « habitat 3 quito »"/>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91799"/>
          <a:stretch/>
        </p:blipFill>
        <p:spPr bwMode="auto">
          <a:xfrm rot="5400000" flipV="1">
            <a:off x="-2366744" y="1447758"/>
            <a:ext cx="12192000" cy="45719"/>
          </a:xfrm>
          <a:prstGeom prst="rect">
            <a:avLst/>
          </a:prstGeom>
          <a:noFill/>
          <a:extLst>
            <a:ext uri="{909E8E84-426E-40DD-AFC4-6F175D3DCCD1}">
              <a14:hiddenFill xmlns:a14="http://schemas.microsoft.com/office/drawing/2010/main">
                <a:solidFill>
                  <a:srgbClr val="FFFFFF"/>
                </a:solidFill>
              </a14:hiddenFill>
            </a:ext>
          </a:extLst>
        </p:spPr>
      </p:pic>
      <p:sp>
        <p:nvSpPr>
          <p:cNvPr id="9" name="Espace réservé du contenu 2"/>
          <p:cNvSpPr>
            <a:spLocks noGrp="1"/>
          </p:cNvSpPr>
          <p:nvPr>
            <p:ph idx="1"/>
          </p:nvPr>
        </p:nvSpPr>
        <p:spPr>
          <a:xfrm>
            <a:off x="3828231" y="1760761"/>
            <a:ext cx="8124365" cy="4351338"/>
          </a:xfrm>
        </p:spPr>
        <p:txBody>
          <a:bodyPr/>
          <a:lstStyle>
            <a:lvl1pPr>
              <a:buClr>
                <a:srgbClr val="4C22E6"/>
              </a:buClr>
              <a:defRPr/>
            </a:lvl1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156432720"/>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Diapositive de titre">
    <p:spTree>
      <p:nvGrpSpPr>
        <p:cNvPr id="1" name=""/>
        <p:cNvGrpSpPr/>
        <p:nvPr/>
      </p:nvGrpSpPr>
      <p:grpSpPr>
        <a:xfrm>
          <a:off x="0" y="0"/>
          <a:ext cx="0" cy="0"/>
          <a:chOff x="0" y="0"/>
          <a:chExt cx="0" cy="0"/>
        </a:xfrm>
      </p:grpSpPr>
      <p:sp>
        <p:nvSpPr>
          <p:cNvPr id="4" name="Espace réservé de la date 3"/>
          <p:cNvSpPr>
            <a:spLocks noGrp="1"/>
          </p:cNvSpPr>
          <p:nvPr>
            <p:ph type="dt" sz="half" idx="10"/>
          </p:nvPr>
        </p:nvSpPr>
        <p:spPr/>
        <p:txBody>
          <a:bodyPr/>
          <a:lstStyle/>
          <a:p>
            <a:fld id="{849C2B96-0EFB-431F-9846-D3DEAFB281FA}" type="datetimeFigureOut">
              <a:rPr lang="fr-FR" smtClean="0"/>
              <a:t>09/03/2017</a:t>
            </a:fld>
            <a:endParaRPr lang="fr-FR"/>
          </a:p>
        </p:txBody>
      </p:sp>
      <p:sp>
        <p:nvSpPr>
          <p:cNvPr id="5" name="Espace réservé du pied de page 4"/>
          <p:cNvSpPr>
            <a:spLocks noGrp="1"/>
          </p:cNvSpPr>
          <p:nvPr>
            <p:ph type="ftr" sz="quarter" idx="11"/>
          </p:nvPr>
        </p:nvSpPr>
        <p:spPr>
          <a:xfrm>
            <a:off x="3581400" y="6356349"/>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
        <p:nvSpPr>
          <p:cNvPr id="6" name="Espace réservé du numéro de diapositive 5"/>
          <p:cNvSpPr>
            <a:spLocks noGrp="1"/>
          </p:cNvSpPr>
          <p:nvPr>
            <p:ph type="sldNum" sz="quarter" idx="12"/>
          </p:nvPr>
        </p:nvSpPr>
        <p:spPr/>
        <p:txBody>
          <a:bodyPr/>
          <a:lstStyle/>
          <a:p>
            <a:fld id="{ACB7D174-3AF3-4768-9590-0BAC630066F4}" type="slidenum">
              <a:rPr lang="fr-FR" smtClean="0"/>
              <a:t>‹N°›</a:t>
            </a:fld>
            <a:endParaRPr lang="fr-FR"/>
          </a:p>
        </p:txBody>
      </p:sp>
      <p:sp>
        <p:nvSpPr>
          <p:cNvPr id="17" name="Rectangle 16"/>
          <p:cNvSpPr/>
          <p:nvPr userDrawn="1"/>
        </p:nvSpPr>
        <p:spPr>
          <a:xfrm>
            <a:off x="3828231" y="291656"/>
            <a:ext cx="8285000" cy="1077218"/>
          </a:xfrm>
          <a:prstGeom prst="rect">
            <a:avLst/>
          </a:prstGeom>
        </p:spPr>
        <p:txBody>
          <a:bodyPr wrap="square">
            <a:spAutoFit/>
          </a:bodyPr>
          <a:lstStyle/>
          <a:p>
            <a:pPr algn="ctr"/>
            <a:r>
              <a:rPr lang="fr-FR" sz="3200" b="1" i="0" kern="1200" dirty="0" smtClean="0">
                <a:solidFill>
                  <a:schemeClr val="accent1">
                    <a:lumMod val="50000"/>
                  </a:schemeClr>
                </a:solidFill>
                <a:effectLst/>
                <a:latin typeface="+mn-lt"/>
                <a:ea typeface="+mn-ea"/>
                <a:cs typeface="+mn-cs"/>
              </a:rPr>
              <a:t>II/ Les PTCE répondent</a:t>
            </a:r>
            <a:r>
              <a:rPr lang="fr-FR" sz="3200" b="1" i="0" kern="1200" baseline="0" dirty="0" smtClean="0">
                <a:solidFill>
                  <a:schemeClr val="accent1">
                    <a:lumMod val="50000"/>
                  </a:schemeClr>
                </a:solidFill>
                <a:effectLst/>
                <a:latin typeface="+mn-lt"/>
                <a:ea typeface="+mn-ea"/>
                <a:cs typeface="+mn-cs"/>
              </a:rPr>
              <a:t> aux nouvelles stratégies d’organisation territoriale</a:t>
            </a:r>
            <a:endParaRPr lang="fr-FR"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2" name="ZoneTexte 1"/>
          <p:cNvSpPr txBox="1"/>
          <p:nvPr userDrawn="1"/>
        </p:nvSpPr>
        <p:spPr>
          <a:xfrm>
            <a:off x="256855" y="0"/>
            <a:ext cx="3447591" cy="8679299"/>
          </a:xfrm>
          <a:prstGeom prst="rect">
            <a:avLst/>
          </a:prstGeom>
          <a:solidFill>
            <a:schemeClr val="bg1"/>
          </a:solidFill>
        </p:spPr>
        <p:txBody>
          <a:bodyPr wrap="square" rtlCol="0">
            <a:spAutoFit/>
          </a:bodyPr>
          <a:lstStyle/>
          <a:p>
            <a:pPr algn="ctr"/>
            <a:endParaRPr lang="fr-FR" b="1" dirty="0" smtClean="0"/>
          </a:p>
          <a:p>
            <a:pPr algn="ctr"/>
            <a:r>
              <a:rPr lang="fr-FR" b="1" dirty="0" smtClean="0"/>
              <a:t>Les PTCE français : perspectives publiques</a:t>
            </a:r>
          </a:p>
          <a:p>
            <a:pPr algn="ctr"/>
            <a:endParaRPr lang="fr-FR" b="1" dirty="0" smtClean="0"/>
          </a:p>
          <a:p>
            <a:pPr algn="l"/>
            <a:r>
              <a:rPr lang="fr-FR" b="1" dirty="0" smtClean="0"/>
              <a:t>Introduction</a:t>
            </a:r>
          </a:p>
          <a:p>
            <a:pPr marL="285750" indent="-285750" algn="l">
              <a:buFontTx/>
              <a:buChar char="-"/>
            </a:pPr>
            <a:r>
              <a:rPr lang="fr-FR" b="1" dirty="0" smtClean="0">
                <a:solidFill>
                  <a:schemeClr val="tx1"/>
                </a:solidFill>
              </a:rPr>
              <a:t>Contexte</a:t>
            </a:r>
          </a:p>
          <a:p>
            <a:pPr marL="285750" indent="-285750" algn="l">
              <a:buFontTx/>
              <a:buChar char="-"/>
            </a:pPr>
            <a:r>
              <a:rPr lang="fr-FR" b="1" dirty="0" smtClean="0"/>
              <a:t>Problématique</a:t>
            </a:r>
          </a:p>
          <a:p>
            <a:pPr marL="0" indent="0" algn="l">
              <a:buFontTx/>
              <a:buNone/>
            </a:pPr>
            <a:endParaRPr lang="fr-FR" b="1" baseline="0" dirty="0" smtClean="0">
              <a:solidFill>
                <a:schemeClr val="tx1"/>
              </a:solidFill>
            </a:endParaRPr>
          </a:p>
          <a:p>
            <a:pPr marL="285750" indent="-285750" algn="l">
              <a:buFontTx/>
              <a:buChar char="-"/>
            </a:pPr>
            <a:endParaRPr lang="fr-FR" b="1" dirty="0" smtClean="0"/>
          </a:p>
          <a:p>
            <a:pPr algn="l"/>
            <a:r>
              <a:rPr lang="fr-FR" b="1" dirty="0" smtClean="0"/>
              <a:t>I/ Objectifs de</a:t>
            </a:r>
            <a:r>
              <a:rPr lang="fr-FR" b="1" baseline="0" dirty="0" smtClean="0"/>
              <a:t> Développement Durable ODD Habitat III : les interrelations avec les PTCE</a:t>
            </a:r>
          </a:p>
          <a:p>
            <a:pPr algn="l"/>
            <a:endParaRPr lang="fr-FR" b="1" baseline="0" dirty="0" smtClean="0"/>
          </a:p>
          <a:p>
            <a:pPr algn="l"/>
            <a:r>
              <a:rPr lang="fr-FR" b="1" baseline="0" dirty="0" smtClean="0">
                <a:solidFill>
                  <a:schemeClr val="tx1"/>
                </a:solidFill>
              </a:rPr>
              <a:t>II/ Loi de l’ESS du 31 juillet 2014 : les PTCE répondent aux nouvelles stratégies d’organisation territoriale</a:t>
            </a:r>
          </a:p>
          <a:p>
            <a:pPr marL="285750" indent="-285750" algn="l">
              <a:buFontTx/>
              <a:buChar char="-"/>
            </a:pPr>
            <a:r>
              <a:rPr lang="fr-FR" b="1" baseline="0" dirty="0" smtClean="0"/>
              <a:t>Autonomie financière</a:t>
            </a:r>
          </a:p>
          <a:p>
            <a:pPr marL="285750" indent="-285750" algn="l">
              <a:buFontTx/>
              <a:buChar char="-"/>
            </a:pPr>
            <a:r>
              <a:rPr lang="fr-FR" b="1" baseline="0" dirty="0" smtClean="0">
                <a:solidFill>
                  <a:srgbClr val="0070C0"/>
                </a:solidFill>
              </a:rPr>
              <a:t>Résilience des territoires</a:t>
            </a:r>
          </a:p>
          <a:p>
            <a:pPr marL="285750" indent="-285750" algn="l">
              <a:buFontTx/>
              <a:buChar char="-"/>
            </a:pPr>
            <a:r>
              <a:rPr lang="fr-FR" b="1" baseline="0" dirty="0" smtClean="0"/>
              <a:t>Dynamique d’appropriation citoyenne</a:t>
            </a:r>
          </a:p>
          <a:p>
            <a:pPr marL="285750" indent="-285750" algn="l">
              <a:buFontTx/>
              <a:buChar char="-"/>
            </a:pPr>
            <a:endParaRPr lang="fr-FR" b="1" baseline="0" dirty="0" smtClean="0"/>
          </a:p>
          <a:p>
            <a:pPr marL="0" indent="0" algn="l">
              <a:buFontTx/>
              <a:buNone/>
            </a:pPr>
            <a:r>
              <a:rPr lang="fr-FR" b="1" baseline="0" dirty="0" smtClean="0"/>
              <a:t>Conclusion</a:t>
            </a:r>
            <a:endParaRPr lang="fr-FR" sz="2400" b="1" i="1" kern="1200" dirty="0" smtClean="0">
              <a:solidFill>
                <a:schemeClr val="tx1"/>
              </a:solidFill>
              <a:effectLst/>
              <a:latin typeface="+mn-lt"/>
              <a:ea typeface="+mn-ea"/>
              <a:cs typeface="+mn-cs"/>
            </a:endParaRPr>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baseline="0" dirty="0" smtClean="0"/>
          </a:p>
          <a:p>
            <a:pPr algn="ctr"/>
            <a:endParaRPr lang="fr-FR" b="1" dirty="0"/>
          </a:p>
        </p:txBody>
      </p:sp>
      <p:pic>
        <p:nvPicPr>
          <p:cNvPr id="11" name="Picture 4" descr="Résultats de recherche d'images pour « habitat 3 quito »"/>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91799"/>
          <a:stretch/>
        </p:blipFill>
        <p:spPr bwMode="auto">
          <a:xfrm rot="5400000">
            <a:off x="-5970684" y="1433262"/>
            <a:ext cx="12192000" cy="263076"/>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4" descr="Résultats de recherche d'images pour « habitat 3 quito »"/>
          <p:cNvPicPr>
            <a:picLocks noChangeAspect="1" noChangeArrowheads="1"/>
          </p:cNvPicPr>
          <p:nvPr userDrawn="1"/>
        </p:nvPicPr>
        <p:blipFill rotWithShape="1">
          <a:blip r:embed="rId2">
            <a:extLst>
              <a:ext uri="{28A0092B-C50C-407E-A947-70E740481C1C}">
                <a14:useLocalDpi xmlns:a14="http://schemas.microsoft.com/office/drawing/2010/main" val="0"/>
              </a:ext>
            </a:extLst>
          </a:blip>
          <a:srcRect b="91799"/>
          <a:stretch/>
        </p:blipFill>
        <p:spPr bwMode="auto">
          <a:xfrm rot="5400000" flipV="1">
            <a:off x="-2366744" y="1447758"/>
            <a:ext cx="12192000" cy="45719"/>
          </a:xfrm>
          <a:prstGeom prst="rect">
            <a:avLst/>
          </a:prstGeom>
          <a:noFill/>
          <a:extLst>
            <a:ext uri="{909E8E84-426E-40DD-AFC4-6F175D3DCCD1}">
              <a14:hiddenFill xmlns:a14="http://schemas.microsoft.com/office/drawing/2010/main">
                <a:solidFill>
                  <a:srgbClr val="FFFFFF"/>
                </a:solidFill>
              </a14:hiddenFill>
            </a:ext>
          </a:extLst>
        </p:spPr>
      </p:pic>
      <p:sp>
        <p:nvSpPr>
          <p:cNvPr id="9" name="Espace réservé du contenu 2"/>
          <p:cNvSpPr>
            <a:spLocks noGrp="1"/>
          </p:cNvSpPr>
          <p:nvPr>
            <p:ph idx="1"/>
          </p:nvPr>
        </p:nvSpPr>
        <p:spPr>
          <a:xfrm>
            <a:off x="3828231" y="1760761"/>
            <a:ext cx="8124365" cy="4351338"/>
          </a:xfrm>
        </p:spPr>
        <p:txBody>
          <a:bodyPr/>
          <a:lstStyle>
            <a:lvl1pPr>
              <a:buClr>
                <a:srgbClr val="4C22E6"/>
              </a:buClr>
              <a:defRPr/>
            </a:lvl1pPr>
          </a:lstStyle>
          <a:p>
            <a:pPr lvl="0"/>
            <a:r>
              <a:rPr lang="fr-FR" dirty="0" smtClean="0"/>
              <a:t>Modifiez les styles du texte du masque</a:t>
            </a:r>
          </a:p>
          <a:p>
            <a:pPr lvl="1"/>
            <a:r>
              <a:rPr lang="fr-FR" dirty="0" smtClean="0"/>
              <a:t>Deuxième niveau</a:t>
            </a:r>
          </a:p>
          <a:p>
            <a:pPr lvl="2"/>
            <a:r>
              <a:rPr lang="fr-FR" dirty="0" smtClean="0"/>
              <a:t>Troisième niveau</a:t>
            </a:r>
          </a:p>
          <a:p>
            <a:pPr lvl="3"/>
            <a:r>
              <a:rPr lang="fr-FR" dirty="0" smtClean="0"/>
              <a:t>Quatrième niveau</a:t>
            </a:r>
          </a:p>
          <a:p>
            <a:pPr lvl="4"/>
            <a:r>
              <a:rPr lang="fr-FR" dirty="0" smtClean="0"/>
              <a:t>Cinquième niveau</a:t>
            </a:r>
            <a:endParaRPr lang="fr-FR" dirty="0"/>
          </a:p>
        </p:txBody>
      </p:sp>
    </p:spTree>
    <p:extLst>
      <p:ext uri="{BB962C8B-B14F-4D97-AF65-F5344CB8AC3E}">
        <p14:creationId xmlns:p14="http://schemas.microsoft.com/office/powerpoint/2010/main" val="65823628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79000">
              <a:schemeClr val="accent1">
                <a:lumMod val="5000"/>
                <a:lumOff val="95000"/>
              </a:schemeClr>
            </a:gs>
            <a:gs pos="100000">
              <a:schemeClr val="accent1">
                <a:lumMod val="45000"/>
                <a:lumOff val="55000"/>
              </a:schemeClr>
            </a:gs>
            <a:gs pos="100000">
              <a:schemeClr val="accent1">
                <a:lumMod val="45000"/>
                <a:lumOff val="55000"/>
              </a:schemeClr>
            </a:gs>
            <a:gs pos="100000">
              <a:schemeClr val="accent1">
                <a:lumMod val="30000"/>
                <a:lumOff val="70000"/>
              </a:schemeClr>
            </a:gs>
          </a:gsLst>
          <a:lin ang="10800000" scaled="1"/>
          <a:tileRect/>
        </a:gradFill>
        <a:effectLst/>
      </p:bgPr>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9C2B96-0EFB-431F-9846-D3DEAFB281FA}" type="datetimeFigureOut">
              <a:rPr lang="fr-FR" smtClean="0"/>
              <a:t>09/03/2017</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B7D174-3AF3-4768-9590-0BAC630066F4}" type="slidenum">
              <a:rPr lang="fr-FR" smtClean="0"/>
              <a:t>‹N°›</a:t>
            </a:fld>
            <a:endParaRPr lang="fr-FR"/>
          </a:p>
        </p:txBody>
      </p:sp>
    </p:spTree>
    <p:extLst>
      <p:ext uri="{BB962C8B-B14F-4D97-AF65-F5344CB8AC3E}">
        <p14:creationId xmlns:p14="http://schemas.microsoft.com/office/powerpoint/2010/main" val="3586294409"/>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 id="2147483650" r:id="rId12"/>
    <p:sldLayoutId id="2147483651" r:id="rId13"/>
    <p:sldLayoutId id="2147483652" r:id="rId14"/>
    <p:sldLayoutId id="2147483653" r:id="rId15"/>
    <p:sldLayoutId id="2147483654" r:id="rId16"/>
    <p:sldLayoutId id="2147483655" r:id="rId17"/>
    <p:sldLayoutId id="2147483656" r:id="rId18"/>
    <p:sldLayoutId id="2147483657" r:id="rId19"/>
    <p:sldLayoutId id="2147483658" r:id="rId20"/>
    <p:sldLayoutId id="2147483659" r:id="rId21"/>
  </p:sldLayoutIdLst>
  <p:timing>
    <p:tnLst>
      <p:par>
        <p:cTn id="1" dur="indefinite" restart="never" nodeType="tmRoot"/>
      </p:par>
    </p:tnLst>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17.xml"/><Relationship Id="rId1" Type="http://schemas.openxmlformats.org/officeDocument/2006/relationships/vmlDrawing" Target="../drawings/vmlDrawing1.v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e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3" Type="http://schemas.openxmlformats.org/officeDocument/2006/relationships/hyperlink" Target="mailto:Myriam.matray@gmail.com" TargetMode="External"/><Relationship Id="rId2" Type="http://schemas.openxmlformats.org/officeDocument/2006/relationships/hyperlink" Target="https://twitter.com/MyriamMatray" TargetMode="External"/><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Layout" Target="../diagrams/layout1.xml"/><Relationship Id="rId7" Type="http://schemas.openxmlformats.org/officeDocument/2006/relationships/image" Target="../media/image6.jpeg"/><Relationship Id="rId2" Type="http://schemas.openxmlformats.org/officeDocument/2006/relationships/diagramData" Target="../diagrams/data1.xml"/><Relationship Id="rId1" Type="http://schemas.openxmlformats.org/officeDocument/2006/relationships/slideLayout" Target="../slideLayouts/slideLayout1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s://www.univ-st-etienne.fr/_contents-images/ametys-internal%253Asites/ujm/ametys-internal%253Acontents/evs-isthme-article/_metadata/content/_data/Logo_UMR_source_2016-2.jpg_330x216"/>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t="2525" b="35370"/>
          <a:stretch/>
        </p:blipFill>
        <p:spPr bwMode="auto">
          <a:xfrm>
            <a:off x="4073176" y="5227863"/>
            <a:ext cx="1021337" cy="9690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5137646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828231" y="1045029"/>
            <a:ext cx="8222255" cy="5388428"/>
          </a:xfrm>
        </p:spPr>
        <p:txBody>
          <a:bodyPr>
            <a:normAutofit lnSpcReduction="10000"/>
          </a:bodyPr>
          <a:lstStyle/>
          <a:p>
            <a:pPr marL="0" indent="0" algn="ctr">
              <a:buNone/>
            </a:pPr>
            <a:r>
              <a:rPr lang="fr-FR" sz="2400" b="1" dirty="0" smtClean="0"/>
              <a:t>« Quel </a:t>
            </a:r>
            <a:r>
              <a:rPr lang="fr-FR" sz="2400" b="1" dirty="0"/>
              <a:t>est le rôle des </a:t>
            </a:r>
            <a:r>
              <a:rPr lang="fr-FR" sz="2400" b="1" dirty="0" smtClean="0"/>
              <a:t>PTCE </a:t>
            </a:r>
            <a:r>
              <a:rPr lang="fr-FR" sz="2400" b="1" dirty="0"/>
              <a:t>pour relever le défi </a:t>
            </a:r>
            <a:r>
              <a:rPr lang="fr-FR" sz="2400" b="1" dirty="0" smtClean="0"/>
              <a:t>des </a:t>
            </a:r>
            <a:r>
              <a:rPr lang="fr-FR" sz="2400" b="1" dirty="0"/>
              <a:t>politiques et stratégies d’aménagement des </a:t>
            </a:r>
            <a:r>
              <a:rPr lang="fr-FR" sz="2400" b="1" dirty="0" smtClean="0"/>
              <a:t>territoires en France? »</a:t>
            </a:r>
          </a:p>
          <a:p>
            <a:endParaRPr lang="fr-FR" sz="2400" dirty="0"/>
          </a:p>
          <a:p>
            <a:pPr>
              <a:buFont typeface="Wingdings" panose="05000000000000000000" pitchFamily="2" charset="2"/>
              <a:buChar char="Ø"/>
            </a:pPr>
            <a:r>
              <a:rPr lang="fr-FR" sz="2400" dirty="0"/>
              <a:t>Afin d’expliciter les enjeux des </a:t>
            </a:r>
            <a:r>
              <a:rPr lang="fr-FR" sz="2400" dirty="0" smtClean="0"/>
              <a:t>PTCE, </a:t>
            </a:r>
            <a:r>
              <a:rPr lang="fr-FR" sz="2400" dirty="0"/>
              <a:t>en réponse aux orientations formulées pour la Conférence </a:t>
            </a:r>
            <a:r>
              <a:rPr lang="fr-FR" sz="2400" dirty="0" smtClean="0"/>
              <a:t>des Nations Unies Habitat </a:t>
            </a:r>
            <a:r>
              <a:rPr lang="fr-FR" sz="2400" dirty="0"/>
              <a:t>III, il sera démontré le rôle majeur des PTCE, dans l’application des politiques publiques </a:t>
            </a:r>
            <a:r>
              <a:rPr lang="fr-FR" sz="2400" dirty="0" smtClean="0"/>
              <a:t>territoriales… </a:t>
            </a:r>
          </a:p>
          <a:p>
            <a:pPr>
              <a:buFont typeface="Wingdings" panose="05000000000000000000" pitchFamily="2" charset="2"/>
              <a:buChar char="Ø"/>
            </a:pPr>
            <a:endParaRPr lang="fr-FR" sz="2400" dirty="0" smtClean="0"/>
          </a:p>
          <a:p>
            <a:pPr marL="0" indent="0">
              <a:buNone/>
            </a:pPr>
            <a:r>
              <a:rPr lang="fr-FR" sz="2400" b="1" dirty="0" smtClean="0"/>
              <a:t> I/ …</a:t>
            </a:r>
            <a:r>
              <a:rPr lang="fr-FR" sz="2400" dirty="0" smtClean="0"/>
              <a:t>via </a:t>
            </a:r>
            <a:r>
              <a:rPr lang="fr-FR" sz="2400" dirty="0"/>
              <a:t>leurs perspectives </a:t>
            </a:r>
            <a:r>
              <a:rPr lang="fr-FR" sz="2400" dirty="0" smtClean="0"/>
              <a:t>similaires avec les Objectifs de Développement Durable d’ Habitat III </a:t>
            </a:r>
          </a:p>
          <a:p>
            <a:pPr marL="0" indent="0">
              <a:buNone/>
            </a:pPr>
            <a:endParaRPr lang="fr-FR" sz="2400" dirty="0" smtClean="0"/>
          </a:p>
          <a:p>
            <a:pPr marL="0" indent="0">
              <a:buNone/>
            </a:pPr>
            <a:r>
              <a:rPr lang="fr-FR" sz="2400" b="1" dirty="0" smtClean="0"/>
              <a:t> II/ </a:t>
            </a:r>
            <a:r>
              <a:rPr lang="fr-FR" sz="2400" dirty="0" smtClean="0"/>
              <a:t>et les souhaits réciproques, des Etats et institutions supranationales, </a:t>
            </a:r>
            <a:r>
              <a:rPr lang="fr-FR" sz="2400" dirty="0"/>
              <a:t>de renforcer les capacités institutionnelles et techniques des autorités </a:t>
            </a:r>
            <a:r>
              <a:rPr lang="fr-FR" sz="2400" dirty="0" smtClean="0"/>
              <a:t>locales.</a:t>
            </a:r>
            <a:endParaRPr lang="fr-FR" sz="2400" dirty="0"/>
          </a:p>
          <a:p>
            <a:endParaRPr lang="fr-FR" dirty="0"/>
          </a:p>
        </p:txBody>
      </p:sp>
      <p:sp>
        <p:nvSpPr>
          <p:cNvPr id="3" name="Espace réservé du pied de page 4"/>
          <p:cNvSpPr>
            <a:spLocks noGrp="1"/>
          </p:cNvSpPr>
          <p:nvPr>
            <p:ph type="ftr" sz="quarter" idx="11"/>
          </p:nvPr>
        </p:nvSpPr>
        <p:spPr>
          <a:xfrm>
            <a:off x="5687437" y="6433457"/>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30555170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828231" y="1760761"/>
            <a:ext cx="8124365" cy="4814210"/>
          </a:xfrm>
        </p:spPr>
        <p:txBody>
          <a:bodyPr>
            <a:normAutofit fontScale="85000" lnSpcReduction="10000"/>
          </a:bodyPr>
          <a:lstStyle/>
          <a:p>
            <a:r>
              <a:rPr lang="fr-FR" dirty="0" smtClean="0"/>
              <a:t>ODD Habitat III, octobre 2016, Quito : dont renforcer </a:t>
            </a:r>
            <a:r>
              <a:rPr lang="fr-FR" dirty="0"/>
              <a:t>les capacités institutionnelles et techniques des autorités locales. </a:t>
            </a:r>
            <a:endParaRPr lang="fr-FR" dirty="0" smtClean="0"/>
          </a:p>
          <a:p>
            <a:endParaRPr lang="fr-FR" dirty="0"/>
          </a:p>
          <a:p>
            <a:pPr marL="0" indent="0" algn="ctr">
              <a:buNone/>
            </a:pPr>
            <a:r>
              <a:rPr lang="fr-FR" dirty="0" smtClean="0"/>
              <a:t>«</a:t>
            </a:r>
            <a:r>
              <a:rPr lang="fr-FR" dirty="0"/>
              <a:t> </a:t>
            </a:r>
            <a:r>
              <a:rPr lang="fr-FR" i="1" dirty="0"/>
              <a:t>La stratégie en matière de </a:t>
            </a:r>
            <a:r>
              <a:rPr lang="fr-FR" b="1" i="1" dirty="0"/>
              <a:t>gouvernance locale démocratique</a:t>
            </a:r>
            <a:r>
              <a:rPr lang="fr-FR" i="1" dirty="0"/>
              <a:t>…soutien au processus de décentralisation et déconcentration, une </a:t>
            </a:r>
            <a:r>
              <a:rPr lang="fr-FR" b="1" i="1" dirty="0"/>
              <a:t>nouvelle stratégie d’accompagnement de la gouvernance territoriale</a:t>
            </a:r>
            <a:r>
              <a:rPr lang="fr-FR" i="1" dirty="0"/>
              <a:t> par une vision spécifique centrée sur le rôle stratégique des autorités locales, acteurs légitimes et pertinents pour construire des réponses innovantes au plus </a:t>
            </a:r>
            <a:r>
              <a:rPr lang="fr-FR" b="1" i="1" dirty="0"/>
              <a:t>proche des besoins des populations</a:t>
            </a:r>
            <a:r>
              <a:rPr lang="fr-FR" i="1" dirty="0"/>
              <a:t>, cette gouvernance territoriale a pour objectif d’accompagner les acteurs concernés pour les aider à relever les défis de l’urbanisation, à concevoir et à mettre en œuvre des politiques et stratégies d’aménagement et de </a:t>
            </a:r>
            <a:r>
              <a:rPr lang="fr-FR" b="1" i="1" dirty="0"/>
              <a:t>développement urbain durable et de lutte contre la pauvreté</a:t>
            </a:r>
            <a:r>
              <a:rPr lang="fr-FR" dirty="0"/>
              <a:t> »</a:t>
            </a:r>
          </a:p>
        </p:txBody>
      </p:sp>
      <p:sp>
        <p:nvSpPr>
          <p:cNvPr id="3" name="Titre 1"/>
          <p:cNvSpPr txBox="1">
            <a:spLocks/>
          </p:cNvSpPr>
          <p:nvPr/>
        </p:nvSpPr>
        <p:spPr>
          <a:xfrm>
            <a:off x="3828231" y="103867"/>
            <a:ext cx="8124365"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smtClean="0">
                <a:solidFill>
                  <a:schemeClr val="accent1">
                    <a:lumMod val="50000"/>
                  </a:schemeClr>
                </a:solidFill>
              </a:rPr>
              <a:t>I/ Les </a:t>
            </a:r>
            <a:r>
              <a:rPr lang="fr-FR" sz="3600" b="1" dirty="0">
                <a:solidFill>
                  <a:schemeClr val="accent1">
                    <a:lumMod val="50000"/>
                  </a:schemeClr>
                </a:solidFill>
              </a:rPr>
              <a:t>objectifs de la Conférence Habitat III </a:t>
            </a:r>
            <a:endParaRPr lang="fr-FR" sz="3600" b="1" dirty="0" smtClean="0">
              <a:solidFill>
                <a:schemeClr val="accent1">
                  <a:lumMod val="50000"/>
                </a:schemeClr>
              </a:solidFill>
            </a:endParaRPr>
          </a:p>
          <a:p>
            <a:r>
              <a:rPr lang="fr-FR" sz="3600" b="1" dirty="0" smtClean="0">
                <a:solidFill>
                  <a:schemeClr val="accent1">
                    <a:lumMod val="50000"/>
                  </a:schemeClr>
                </a:solidFill>
              </a:rPr>
              <a:t>pour </a:t>
            </a:r>
            <a:r>
              <a:rPr lang="fr-FR" sz="3600" b="1" dirty="0">
                <a:solidFill>
                  <a:schemeClr val="accent1">
                    <a:lumMod val="50000"/>
                  </a:schemeClr>
                </a:solidFill>
              </a:rPr>
              <a:t>la France </a:t>
            </a:r>
            <a:r>
              <a:rPr lang="fr-FR" sz="3600" b="1" dirty="0" smtClean="0">
                <a:solidFill>
                  <a:schemeClr val="accent1">
                    <a:lumMod val="50000"/>
                  </a:schemeClr>
                </a:solidFill>
              </a:rPr>
              <a:t>: </a:t>
            </a:r>
            <a:r>
              <a:rPr lang="fr-FR" sz="3600" b="1" dirty="0">
                <a:solidFill>
                  <a:schemeClr val="accent1">
                    <a:lumMod val="50000"/>
                  </a:schemeClr>
                </a:solidFill>
              </a:rPr>
              <a:t>interrelations avec les PTCE</a:t>
            </a:r>
          </a:p>
        </p:txBody>
      </p:sp>
      <p:sp>
        <p:nvSpPr>
          <p:cNvPr id="4" name="Espace réservé du pied de page 4"/>
          <p:cNvSpPr>
            <a:spLocks noGrp="1"/>
          </p:cNvSpPr>
          <p:nvPr>
            <p:ph type="ftr" sz="quarter" idx="11"/>
          </p:nvPr>
        </p:nvSpPr>
        <p:spPr>
          <a:xfrm>
            <a:off x="5638492" y="6492875"/>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8109496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fontScale="77500" lnSpcReduction="20000"/>
          </a:bodyPr>
          <a:lstStyle/>
          <a:p>
            <a:r>
              <a:rPr lang="fr-FR" b="1" dirty="0" smtClean="0"/>
              <a:t>19 septembre 2014, Charte PTCE :</a:t>
            </a:r>
          </a:p>
          <a:p>
            <a:pPr marL="0" indent="0">
              <a:buNone/>
            </a:pPr>
            <a:r>
              <a:rPr lang="fr-FR" dirty="0"/>
              <a:t>S</a:t>
            </a:r>
            <a:r>
              <a:rPr lang="fr-FR" dirty="0" smtClean="0"/>
              <a:t>ignature de la Charte de la démarche collective PTCE par le Ministère de l’Economie et des Finances, les réseaux fondateurs des PTCE (Labo ESS, CNCRESS, COORACE, RTES, MES…) et 39 PTCE et clusters sociaux</a:t>
            </a:r>
          </a:p>
          <a:p>
            <a:endParaRPr lang="fr-FR" dirty="0" smtClean="0"/>
          </a:p>
          <a:p>
            <a:r>
              <a:rPr lang="fr-FR" b="1" dirty="0" smtClean="0"/>
              <a:t>Rapport </a:t>
            </a:r>
            <a:r>
              <a:rPr lang="fr-FR" b="1" dirty="0" err="1" smtClean="0"/>
              <a:t>Magnen</a:t>
            </a:r>
            <a:r>
              <a:rPr lang="fr-FR" b="1" dirty="0" smtClean="0"/>
              <a:t> et </a:t>
            </a:r>
            <a:r>
              <a:rPr lang="fr-FR" b="1" dirty="0" err="1" smtClean="0"/>
              <a:t>Fourel</a:t>
            </a:r>
            <a:r>
              <a:rPr lang="fr-FR" b="1" dirty="0" smtClean="0"/>
              <a:t> de 2015 : </a:t>
            </a:r>
          </a:p>
          <a:p>
            <a:pPr marL="0" indent="0">
              <a:buNone/>
            </a:pPr>
            <a:r>
              <a:rPr lang="fr-FR" dirty="0" smtClean="0"/>
              <a:t>Valorisation des outils d’innovation sociale</a:t>
            </a:r>
          </a:p>
          <a:p>
            <a:endParaRPr lang="fr-FR" dirty="0" smtClean="0"/>
          </a:p>
          <a:p>
            <a:r>
              <a:rPr lang="fr-FR" b="1" dirty="0" smtClean="0"/>
              <a:t>7 août 2015, Loi le </a:t>
            </a:r>
            <a:r>
              <a:rPr lang="fr-FR" b="1" dirty="0" err="1" smtClean="0"/>
              <a:t>NOTRe</a:t>
            </a:r>
            <a:r>
              <a:rPr lang="fr-FR" b="1" dirty="0" smtClean="0"/>
              <a:t> Nouvelle Organisation </a:t>
            </a:r>
            <a:r>
              <a:rPr lang="fr-FR" b="1" dirty="0"/>
              <a:t>T</a:t>
            </a:r>
            <a:r>
              <a:rPr lang="fr-FR" b="1" dirty="0" smtClean="0"/>
              <a:t>erritoriale de la République : </a:t>
            </a:r>
          </a:p>
          <a:p>
            <a:pPr marL="0" indent="0">
              <a:buNone/>
            </a:pPr>
            <a:r>
              <a:rPr lang="fr-FR" dirty="0"/>
              <a:t>N</a:t>
            </a:r>
            <a:r>
              <a:rPr lang="fr-FR" dirty="0" smtClean="0"/>
              <a:t>ouvelles compétences aux régions, concentration régionale. Les PTCE peuvent être un enjeux dans cette reconfiguration du territoire</a:t>
            </a:r>
          </a:p>
          <a:p>
            <a:endParaRPr lang="fr-FR" dirty="0"/>
          </a:p>
        </p:txBody>
      </p:sp>
      <p:sp>
        <p:nvSpPr>
          <p:cNvPr id="3" name="Titre 1"/>
          <p:cNvSpPr txBox="1">
            <a:spLocks/>
          </p:cNvSpPr>
          <p:nvPr/>
        </p:nvSpPr>
        <p:spPr>
          <a:xfrm>
            <a:off x="3828231" y="103867"/>
            <a:ext cx="8124365"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fr-FR" sz="3600" b="1" dirty="0" smtClean="0">
                <a:solidFill>
                  <a:schemeClr val="accent1">
                    <a:lumMod val="50000"/>
                  </a:schemeClr>
                </a:solidFill>
              </a:rPr>
              <a:t>I/ Les </a:t>
            </a:r>
            <a:r>
              <a:rPr lang="fr-FR" sz="3600" b="1" dirty="0">
                <a:solidFill>
                  <a:schemeClr val="accent1">
                    <a:lumMod val="50000"/>
                  </a:schemeClr>
                </a:solidFill>
              </a:rPr>
              <a:t>objectifs de la Conférence Habitat III </a:t>
            </a:r>
            <a:endParaRPr lang="fr-FR" sz="3600" b="1" dirty="0" smtClean="0">
              <a:solidFill>
                <a:schemeClr val="accent1">
                  <a:lumMod val="50000"/>
                </a:schemeClr>
              </a:solidFill>
            </a:endParaRPr>
          </a:p>
          <a:p>
            <a:r>
              <a:rPr lang="fr-FR" sz="3600" b="1" dirty="0" smtClean="0">
                <a:solidFill>
                  <a:schemeClr val="accent1">
                    <a:lumMod val="50000"/>
                  </a:schemeClr>
                </a:solidFill>
              </a:rPr>
              <a:t>pour </a:t>
            </a:r>
            <a:r>
              <a:rPr lang="fr-FR" sz="3600" b="1" dirty="0">
                <a:solidFill>
                  <a:schemeClr val="accent1">
                    <a:lumMod val="50000"/>
                  </a:schemeClr>
                </a:solidFill>
              </a:rPr>
              <a:t>la France </a:t>
            </a:r>
            <a:r>
              <a:rPr lang="fr-FR" sz="3600" b="1" dirty="0" smtClean="0">
                <a:solidFill>
                  <a:schemeClr val="accent1">
                    <a:lumMod val="50000"/>
                  </a:schemeClr>
                </a:solidFill>
              </a:rPr>
              <a:t>: </a:t>
            </a:r>
            <a:r>
              <a:rPr lang="fr-FR" sz="3600" b="1" dirty="0">
                <a:solidFill>
                  <a:schemeClr val="accent1">
                    <a:lumMod val="50000"/>
                  </a:schemeClr>
                </a:solidFill>
              </a:rPr>
              <a:t>interrelations avec les PTCE</a:t>
            </a:r>
          </a:p>
        </p:txBody>
      </p:sp>
      <p:sp>
        <p:nvSpPr>
          <p:cNvPr id="4" name="Espace réservé du pied de page 4"/>
          <p:cNvSpPr>
            <a:spLocks noGrp="1"/>
          </p:cNvSpPr>
          <p:nvPr>
            <p:ph type="ftr" sz="quarter" idx="11"/>
          </p:nvPr>
        </p:nvSpPr>
        <p:spPr>
          <a:xfrm>
            <a:off x="5638492" y="6443430"/>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15267399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 Les objectifs de la Conférence Habitat III </a:t>
            </a:r>
            <a:br>
              <a:rPr lang="fr-FR" dirty="0"/>
            </a:br>
            <a:r>
              <a:rPr lang="fr-FR" dirty="0"/>
              <a:t>pour la France : interrelations avec les PTCE</a:t>
            </a:r>
          </a:p>
        </p:txBody>
      </p:sp>
      <p:sp>
        <p:nvSpPr>
          <p:cNvPr id="3" name="Espace réservé du contenu 2"/>
          <p:cNvSpPr>
            <a:spLocks noGrp="1"/>
          </p:cNvSpPr>
          <p:nvPr>
            <p:ph idx="1"/>
          </p:nvPr>
        </p:nvSpPr>
        <p:spPr/>
        <p:txBody>
          <a:bodyPr>
            <a:normAutofit fontScale="85000" lnSpcReduction="20000"/>
          </a:bodyPr>
          <a:lstStyle/>
          <a:p>
            <a:pPr marL="0" indent="0">
              <a:buNone/>
            </a:pPr>
            <a:r>
              <a:rPr lang="fr-FR" dirty="0" smtClean="0"/>
              <a:t>Deux lignes directrices des politiques publiques pour le développement économique durable en France</a:t>
            </a:r>
          </a:p>
          <a:p>
            <a:pPr marL="0" indent="0">
              <a:buNone/>
            </a:pPr>
            <a:endParaRPr lang="fr-FR" dirty="0" smtClean="0"/>
          </a:p>
          <a:p>
            <a:pPr lvl="0"/>
            <a:r>
              <a:rPr lang="fr-FR" b="1" dirty="0"/>
              <a:t>Le développement économique durable par l’innovation technologique / le high </a:t>
            </a:r>
            <a:r>
              <a:rPr lang="fr-FR" b="1" dirty="0" smtClean="0"/>
              <a:t>Tech. </a:t>
            </a:r>
          </a:p>
          <a:p>
            <a:pPr marL="0" lvl="0" indent="0">
              <a:buNone/>
            </a:pPr>
            <a:r>
              <a:rPr lang="fr-FR" dirty="0" smtClean="0"/>
              <a:t>Exemple : politique </a:t>
            </a:r>
            <a:r>
              <a:rPr lang="fr-FR" dirty="0"/>
              <a:t>industrielle des pôles de compétitivité lancée lors du Comité Interministériel d’Aménagement et de Compétitivité des Territoires CIACT </a:t>
            </a:r>
            <a:r>
              <a:rPr lang="fr-FR" dirty="0" smtClean="0"/>
              <a:t>du 14 septembre 2004. </a:t>
            </a:r>
          </a:p>
          <a:p>
            <a:pPr marL="0" lvl="0" indent="0">
              <a:buNone/>
            </a:pPr>
            <a:endParaRPr lang="fr-FR" dirty="0"/>
          </a:p>
          <a:p>
            <a:pPr lvl="0"/>
            <a:r>
              <a:rPr lang="fr-FR" b="1" dirty="0"/>
              <a:t>Le développement socio-économique solidaire par l’innovation sociale </a:t>
            </a:r>
            <a:r>
              <a:rPr lang="fr-FR" b="1" dirty="0" smtClean="0"/>
              <a:t>(ESS</a:t>
            </a:r>
            <a:r>
              <a:rPr lang="fr-FR" b="1" dirty="0"/>
              <a:t>). </a:t>
            </a:r>
            <a:endParaRPr lang="fr-FR" b="1" dirty="0" smtClean="0"/>
          </a:p>
          <a:p>
            <a:pPr marL="0" lvl="0" indent="0">
              <a:buNone/>
            </a:pPr>
            <a:r>
              <a:rPr lang="fr-FR" dirty="0" smtClean="0"/>
              <a:t>Exemple des PTCE (1</a:t>
            </a:r>
            <a:r>
              <a:rPr lang="fr-FR" baseline="30000" dirty="0" smtClean="0"/>
              <a:t>er</a:t>
            </a:r>
            <a:r>
              <a:rPr lang="fr-FR" dirty="0" smtClean="0"/>
              <a:t> AAP en 2013), organisations </a:t>
            </a:r>
            <a:r>
              <a:rPr lang="fr-FR" dirty="0"/>
              <a:t>de proximité qui développent </a:t>
            </a:r>
            <a:r>
              <a:rPr lang="fr-FR" dirty="0" smtClean="0"/>
              <a:t>des projets </a:t>
            </a:r>
            <a:r>
              <a:rPr lang="fr-FR" dirty="0"/>
              <a:t>transversaux de territoire en fonction des ressources territoriales et pour les besoins </a:t>
            </a:r>
            <a:r>
              <a:rPr lang="fr-FR" dirty="0" smtClean="0"/>
              <a:t>locaux.</a:t>
            </a:r>
            <a:endParaRPr lang="fr-FR" dirty="0"/>
          </a:p>
          <a:p>
            <a:endParaRPr lang="fr-FR" dirty="0"/>
          </a:p>
        </p:txBody>
      </p:sp>
      <p:sp>
        <p:nvSpPr>
          <p:cNvPr id="4" name="Espace réservé du pied de page 4"/>
          <p:cNvSpPr>
            <a:spLocks noGrp="1"/>
          </p:cNvSpPr>
          <p:nvPr>
            <p:ph type="ftr" sz="quarter" idx="11"/>
          </p:nvPr>
        </p:nvSpPr>
        <p:spPr>
          <a:xfrm>
            <a:off x="3581400" y="6356349"/>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225879526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t>I/ Les objectifs de la Conférence Habitat III </a:t>
            </a:r>
            <a:br>
              <a:rPr lang="fr-FR" dirty="0"/>
            </a:br>
            <a:r>
              <a:rPr lang="fr-FR" dirty="0"/>
              <a:t>pour la France : interrelations avec les PTCE</a:t>
            </a:r>
          </a:p>
        </p:txBody>
      </p:sp>
      <p:sp>
        <p:nvSpPr>
          <p:cNvPr id="3" name="Espace réservé du contenu 2"/>
          <p:cNvSpPr>
            <a:spLocks noGrp="1"/>
          </p:cNvSpPr>
          <p:nvPr>
            <p:ph idx="1"/>
          </p:nvPr>
        </p:nvSpPr>
        <p:spPr>
          <a:xfrm>
            <a:off x="838200" y="1825625"/>
            <a:ext cx="9688286" cy="4351338"/>
          </a:xfrm>
        </p:spPr>
        <p:txBody>
          <a:bodyPr>
            <a:normAutofit lnSpcReduction="10000"/>
          </a:bodyPr>
          <a:lstStyle/>
          <a:p>
            <a:r>
              <a:rPr lang="fr-FR" sz="2400" dirty="0" smtClean="0"/>
              <a:t>Depuis la</a:t>
            </a:r>
            <a:r>
              <a:rPr lang="fr-FR" sz="2400" b="1" dirty="0" smtClean="0"/>
              <a:t> </a:t>
            </a:r>
            <a:r>
              <a:rPr lang="fr-FR" sz="2400" dirty="0"/>
              <a:t>Loi le </a:t>
            </a:r>
            <a:r>
              <a:rPr lang="fr-FR" sz="2400" dirty="0" err="1"/>
              <a:t>NOTRe</a:t>
            </a:r>
            <a:r>
              <a:rPr lang="fr-FR" sz="2400" dirty="0"/>
              <a:t> </a:t>
            </a:r>
            <a:r>
              <a:rPr lang="fr-FR" sz="2400" dirty="0" smtClean="0"/>
              <a:t>(2015) </a:t>
            </a:r>
            <a:r>
              <a:rPr lang="fr-FR" sz="2400" dirty="0"/>
              <a:t>les départements sont dépossédés du volet développement économique, qui transfert de nouvelles compétences aux Régions. </a:t>
            </a:r>
            <a:endParaRPr lang="fr-FR" sz="2400" dirty="0" smtClean="0"/>
          </a:p>
          <a:p>
            <a:endParaRPr lang="fr-FR" sz="1800" dirty="0" smtClean="0"/>
          </a:p>
          <a:p>
            <a:r>
              <a:rPr lang="fr-FR" sz="2400" dirty="0" smtClean="0"/>
              <a:t>Via les </a:t>
            </a:r>
            <a:r>
              <a:rPr lang="fr-FR" sz="2400" dirty="0"/>
              <a:t>PTCE, les départements seront en mesure de poursuivre une partie de leur mission pour le développement économique local et plus précisément des intercommunalités. </a:t>
            </a:r>
            <a:endParaRPr lang="fr-FR" sz="2400" dirty="0" smtClean="0"/>
          </a:p>
          <a:p>
            <a:endParaRPr lang="fr-FR" sz="1800" dirty="0" smtClean="0"/>
          </a:p>
          <a:p>
            <a:r>
              <a:rPr lang="fr-FR" sz="2400" b="1" dirty="0" smtClean="0"/>
              <a:t>Les </a:t>
            </a:r>
            <a:r>
              <a:rPr lang="fr-FR" sz="2400" b="1" dirty="0"/>
              <a:t>PTCE </a:t>
            </a:r>
            <a:r>
              <a:rPr lang="fr-FR" sz="2400" dirty="0" smtClean="0"/>
              <a:t>et plus généralement les clusters </a:t>
            </a:r>
            <a:r>
              <a:rPr lang="fr-FR" sz="2400" b="1" dirty="0" smtClean="0"/>
              <a:t>deviennent </a:t>
            </a:r>
            <a:r>
              <a:rPr lang="fr-FR" sz="2400" b="1" dirty="0"/>
              <a:t>progressivement une véritable stratégie territoriale de décentralisation </a:t>
            </a:r>
            <a:r>
              <a:rPr lang="fr-FR" sz="2400" dirty="0" smtClean="0"/>
              <a:t>par </a:t>
            </a:r>
            <a:r>
              <a:rPr lang="fr-FR" sz="2400" dirty="0"/>
              <a:t>leur fonction de coordinateur, leur objectif d’autofinancement, leurs réseaux qu’ils fédèrent avec une thématique transversale au territoire.</a:t>
            </a:r>
          </a:p>
          <a:p>
            <a:endParaRPr lang="fr-FR" dirty="0"/>
          </a:p>
        </p:txBody>
      </p:sp>
      <p:sp>
        <p:nvSpPr>
          <p:cNvPr id="4" name="Espace réservé du pied de page 4"/>
          <p:cNvSpPr>
            <a:spLocks noGrp="1"/>
          </p:cNvSpPr>
          <p:nvPr>
            <p:ph type="ftr" sz="quarter" idx="11"/>
          </p:nvPr>
        </p:nvSpPr>
        <p:spPr>
          <a:xfrm>
            <a:off x="3581400" y="6356349"/>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28329919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lstStyle/>
          <a:p>
            <a:r>
              <a:rPr lang="fr-FR" dirty="0"/>
              <a:t>Les PTCE jouent un rôle prépondérant dans les nouvelles stratégies d’organisation territoriale de la République </a:t>
            </a:r>
            <a:r>
              <a:rPr lang="fr-FR" dirty="0" smtClean="0"/>
              <a:t>Française par…</a:t>
            </a:r>
            <a:endParaRPr lang="fr-FR" dirty="0"/>
          </a:p>
          <a:p>
            <a:endParaRPr lang="fr-FR" dirty="0"/>
          </a:p>
        </p:txBody>
      </p:sp>
      <p:sp>
        <p:nvSpPr>
          <p:cNvPr id="3" name="Espace réservé du pied de page 4"/>
          <p:cNvSpPr>
            <a:spLocks noGrp="1"/>
          </p:cNvSpPr>
          <p:nvPr>
            <p:ph type="ftr" sz="quarter" idx="11"/>
          </p:nvPr>
        </p:nvSpPr>
        <p:spPr>
          <a:xfrm>
            <a:off x="5638492" y="6492875"/>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298748635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828231" y="1760760"/>
            <a:ext cx="8124365" cy="4868639"/>
          </a:xfrm>
        </p:spPr>
        <p:txBody>
          <a:bodyPr>
            <a:normAutofit/>
          </a:bodyPr>
          <a:lstStyle/>
          <a:p>
            <a:r>
              <a:rPr lang="fr-FR" sz="2400" dirty="0"/>
              <a:t>les PTCE participent à l’autonomie financière de la République en ciblant les allocations budgétaires localement sur des thématiques horizontales à leur territoire d’implantation. </a:t>
            </a:r>
            <a:endParaRPr lang="fr-FR" sz="2400" dirty="0" smtClean="0"/>
          </a:p>
          <a:p>
            <a:r>
              <a:rPr lang="fr-FR" sz="2400" dirty="0" smtClean="0"/>
              <a:t>Livre </a:t>
            </a:r>
            <a:r>
              <a:rPr lang="fr-FR" sz="2400" dirty="0"/>
              <a:t>blanc </a:t>
            </a:r>
            <a:r>
              <a:rPr lang="fr-FR" sz="2400" dirty="0" smtClean="0"/>
              <a:t>de l’ESS (Social </a:t>
            </a:r>
            <a:r>
              <a:rPr lang="fr-FR" sz="2400" dirty="0" err="1"/>
              <a:t>Economy</a:t>
            </a:r>
            <a:r>
              <a:rPr lang="fr-FR" sz="2400" dirty="0"/>
              <a:t> Europe, 2015</a:t>
            </a:r>
            <a:r>
              <a:rPr lang="fr-FR" sz="2400" dirty="0" smtClean="0"/>
              <a:t>) : l’économie </a:t>
            </a:r>
            <a:r>
              <a:rPr lang="fr-FR" sz="2400" dirty="0"/>
              <a:t>sociale, n’est pas une économie subventionnée contrairement aux idées reçues. L’enjeu de la plupart des structures ESS étant l’</a:t>
            </a:r>
            <a:r>
              <a:rPr lang="fr-FR" sz="2400" dirty="0" err="1"/>
              <a:t>auto-financement</a:t>
            </a:r>
            <a:r>
              <a:rPr lang="fr-FR" sz="2400" dirty="0"/>
              <a:t> et la redistribution du pouvoir d’achat aux et par les citoyens.  </a:t>
            </a:r>
            <a:endParaRPr lang="fr-FR" sz="2400" dirty="0" smtClean="0"/>
          </a:p>
          <a:p>
            <a:pPr marL="0" indent="0">
              <a:buNone/>
            </a:pPr>
            <a:r>
              <a:rPr lang="fr-FR" sz="2400" b="1" dirty="0" smtClean="0"/>
              <a:t>Ex : </a:t>
            </a:r>
            <a:r>
              <a:rPr lang="fr-FR" sz="2400" dirty="0" smtClean="0"/>
              <a:t>La SCIC, statut juridique de près de la moitié des PTCE pour valoriser </a:t>
            </a:r>
            <a:r>
              <a:rPr lang="fr-FR" sz="2400" dirty="0"/>
              <a:t>leurs projets à la fois économiques et culturels. </a:t>
            </a:r>
            <a:endParaRPr lang="fr-FR" sz="2400" dirty="0" smtClean="0"/>
          </a:p>
          <a:p>
            <a:pPr marL="0" indent="0">
              <a:buNone/>
            </a:pPr>
            <a:r>
              <a:rPr lang="fr-FR" sz="2400" b="1" dirty="0" smtClean="0"/>
              <a:t>Ex : </a:t>
            </a:r>
            <a:r>
              <a:rPr lang="fr-FR" sz="2400" dirty="0" smtClean="0"/>
              <a:t>La </a:t>
            </a:r>
            <a:r>
              <a:rPr lang="fr-FR" sz="2400" dirty="0"/>
              <a:t>Loi de l’ESS stipule la nécessité d’intégrer des entreprises classiques - non issues de l’ESS, au PTCE.</a:t>
            </a:r>
          </a:p>
          <a:p>
            <a:endParaRPr lang="fr-FR" sz="2400" dirty="0"/>
          </a:p>
        </p:txBody>
      </p:sp>
      <p:sp>
        <p:nvSpPr>
          <p:cNvPr id="3" name="Espace réservé du pied de page 4"/>
          <p:cNvSpPr>
            <a:spLocks noGrp="1"/>
          </p:cNvSpPr>
          <p:nvPr>
            <p:ph type="ftr" sz="quarter" idx="11"/>
          </p:nvPr>
        </p:nvSpPr>
        <p:spPr>
          <a:xfrm>
            <a:off x="5954486" y="6446836"/>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95146672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marL="0" indent="0">
              <a:buNone/>
            </a:pPr>
            <a:r>
              <a:rPr lang="fr-FR" sz="2400" dirty="0"/>
              <a:t>R</a:t>
            </a:r>
            <a:r>
              <a:rPr lang="fr-FR" sz="2400" dirty="0" smtClean="0"/>
              <a:t>ecueil </a:t>
            </a:r>
            <a:r>
              <a:rPr lang="fr-FR" sz="2400" dirty="0"/>
              <a:t>et </a:t>
            </a:r>
            <a:r>
              <a:rPr lang="fr-FR" sz="2400" dirty="0" smtClean="0"/>
              <a:t>traitement </a:t>
            </a:r>
            <a:r>
              <a:rPr lang="fr-FR" sz="2400" dirty="0"/>
              <a:t>des données </a:t>
            </a:r>
            <a:r>
              <a:rPr lang="fr-FR" sz="2400" dirty="0" smtClean="0"/>
              <a:t> de 2013 à 2016, ont </a:t>
            </a:r>
            <a:r>
              <a:rPr lang="fr-FR" sz="2400" dirty="0"/>
              <a:t>notamment mis en évidence l’intérêt d’être un PTCE pour accompagner un changement d’échelle de leur structure</a:t>
            </a:r>
            <a:r>
              <a:rPr lang="fr-FR" sz="2400" dirty="0" smtClean="0"/>
              <a:t>.</a:t>
            </a:r>
          </a:p>
          <a:p>
            <a:pPr marL="0" indent="0">
              <a:buNone/>
            </a:pPr>
            <a:endParaRPr lang="fr-FR" sz="2400" dirty="0" smtClean="0"/>
          </a:p>
          <a:p>
            <a:r>
              <a:rPr lang="fr-FR" sz="2400" dirty="0" smtClean="0"/>
              <a:t>Projet </a:t>
            </a:r>
            <a:r>
              <a:rPr lang="fr-FR" sz="2400" dirty="0"/>
              <a:t>de la communauté de recherche académique ARC 8 de la région Rhône-Alpes de 2013 à </a:t>
            </a:r>
            <a:r>
              <a:rPr lang="fr-FR" sz="2400" dirty="0" smtClean="0"/>
              <a:t>2015, programme </a:t>
            </a:r>
            <a:r>
              <a:rPr lang="fr-FR" sz="2400" dirty="0"/>
              <a:t>« émergence PTCE </a:t>
            </a:r>
            <a:r>
              <a:rPr lang="fr-FR" sz="2400" dirty="0" smtClean="0"/>
              <a:t>», </a:t>
            </a:r>
            <a:r>
              <a:rPr lang="fr-FR" sz="2400" dirty="0" err="1" smtClean="0"/>
              <a:t>co-dirigé</a:t>
            </a:r>
            <a:r>
              <a:rPr lang="fr-FR" sz="2400" dirty="0" smtClean="0"/>
              <a:t> </a:t>
            </a:r>
            <a:r>
              <a:rPr lang="fr-FR" sz="2400" dirty="0"/>
              <a:t>par </a:t>
            </a:r>
            <a:r>
              <a:rPr lang="fr-FR" sz="2400" dirty="0" smtClean="0"/>
              <a:t>D. </a:t>
            </a:r>
            <a:r>
              <a:rPr lang="fr-FR" sz="2400" dirty="0" err="1"/>
              <a:t>Demoustier</a:t>
            </a:r>
            <a:r>
              <a:rPr lang="fr-FR" sz="2400" dirty="0"/>
              <a:t> et </a:t>
            </a:r>
            <a:r>
              <a:rPr lang="fr-FR" sz="2400" dirty="0" smtClean="0"/>
              <a:t>A. </a:t>
            </a:r>
            <a:r>
              <a:rPr lang="fr-FR" sz="2400" dirty="0" err="1" smtClean="0"/>
              <a:t>Artis</a:t>
            </a:r>
            <a:endParaRPr lang="fr-FR" sz="2400" dirty="0" smtClean="0"/>
          </a:p>
          <a:p>
            <a:endParaRPr lang="fr-FR" sz="2400" dirty="0" smtClean="0"/>
          </a:p>
          <a:p>
            <a:r>
              <a:rPr lang="fr-FR" sz="2400" dirty="0" smtClean="0"/>
              <a:t>2016, élargissement étude au niveau national sur le changement d’échelle des PTCE, M. </a:t>
            </a:r>
            <a:r>
              <a:rPr lang="fr-FR" sz="2400" dirty="0" err="1" smtClean="0"/>
              <a:t>Matray</a:t>
            </a:r>
            <a:endParaRPr lang="fr-FR" sz="2400" dirty="0"/>
          </a:p>
        </p:txBody>
      </p:sp>
      <p:sp>
        <p:nvSpPr>
          <p:cNvPr id="3" name="Espace réservé du pied de page 4"/>
          <p:cNvSpPr>
            <a:spLocks noGrp="1"/>
          </p:cNvSpPr>
          <p:nvPr>
            <p:ph type="ftr" sz="quarter" idx="11"/>
          </p:nvPr>
        </p:nvSpPr>
        <p:spPr>
          <a:xfrm>
            <a:off x="5856514" y="6378120"/>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36907872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 Les PTCE répondent aux nouvelles stratégies d’organisation territoriale</a:t>
            </a:r>
            <a:endParaRPr lang="fr-FR" dirty="0"/>
          </a:p>
        </p:txBody>
      </p:sp>
      <p:sp>
        <p:nvSpPr>
          <p:cNvPr id="3" name="Espace réservé du contenu 2"/>
          <p:cNvSpPr>
            <a:spLocks noGrp="1"/>
          </p:cNvSpPr>
          <p:nvPr>
            <p:ph idx="1"/>
          </p:nvPr>
        </p:nvSpPr>
        <p:spPr>
          <a:xfrm>
            <a:off x="838200" y="1592717"/>
            <a:ext cx="10515600" cy="5032375"/>
          </a:xfrm>
        </p:spPr>
        <p:txBody>
          <a:bodyPr>
            <a:normAutofit fontScale="77500" lnSpcReduction="20000"/>
          </a:bodyPr>
          <a:lstStyle/>
          <a:p>
            <a:pPr marL="0" indent="0">
              <a:buNone/>
            </a:pPr>
            <a:r>
              <a:rPr lang="fr-FR" dirty="0"/>
              <a:t>Trois perspectives de changement d’échelle sont apparues et sont complémentaires </a:t>
            </a:r>
            <a:r>
              <a:rPr lang="fr-FR" dirty="0" smtClean="0"/>
              <a:t>:</a:t>
            </a:r>
          </a:p>
          <a:p>
            <a:pPr marL="0" indent="0">
              <a:buNone/>
            </a:pPr>
            <a:endParaRPr lang="fr-FR" sz="1400" dirty="0"/>
          </a:p>
          <a:p>
            <a:pPr lvl="0"/>
            <a:r>
              <a:rPr lang="fr-FR" b="1" dirty="0"/>
              <a:t>Perspective de changement d’échelle pour la résilience du territoire : </a:t>
            </a:r>
            <a:r>
              <a:rPr lang="fr-FR" dirty="0"/>
              <a:t>Le PTCE Pôle Sud Archer, de 2007, dans la Drôme, </a:t>
            </a:r>
            <a:r>
              <a:rPr lang="fr-FR" dirty="0" smtClean="0"/>
              <a:t>axé </a:t>
            </a:r>
            <a:r>
              <a:rPr lang="fr-FR" dirty="0"/>
              <a:t>sur la question de la relocalisation d’activités </a:t>
            </a:r>
            <a:r>
              <a:rPr lang="fr-FR" dirty="0" smtClean="0"/>
              <a:t>industrielles, dans le cadre de projets d’insertion, notamment </a:t>
            </a:r>
            <a:r>
              <a:rPr lang="fr-FR" dirty="0"/>
              <a:t>dans le secteur de la chaussure. </a:t>
            </a:r>
            <a:endParaRPr lang="fr-FR" dirty="0" smtClean="0"/>
          </a:p>
          <a:p>
            <a:pPr lvl="0"/>
            <a:endParaRPr lang="fr-FR" dirty="0" smtClean="0"/>
          </a:p>
          <a:p>
            <a:pPr lvl="0"/>
            <a:r>
              <a:rPr lang="fr-FR" b="1" dirty="0" smtClean="0"/>
              <a:t>Perspective </a:t>
            </a:r>
            <a:r>
              <a:rPr lang="fr-FR" b="1" dirty="0"/>
              <a:t>de changement d’échelle pour dépasser les frontières du territoire d’implantation :</a:t>
            </a:r>
            <a:r>
              <a:rPr lang="fr-FR" dirty="0"/>
              <a:t> </a:t>
            </a:r>
            <a:r>
              <a:rPr lang="fr-FR" dirty="0" smtClean="0"/>
              <a:t>Le </a:t>
            </a:r>
            <a:r>
              <a:rPr lang="fr-FR" dirty="0"/>
              <a:t>PTCE Matières et Couleurs, dans le Vaucluse, </a:t>
            </a:r>
            <a:r>
              <a:rPr lang="fr-FR" dirty="0" smtClean="0"/>
              <a:t>de 2015, </a:t>
            </a:r>
            <a:r>
              <a:rPr lang="fr-FR" dirty="0"/>
              <a:t>porte sur la problématique de la sauvegarde du patrimoine, </a:t>
            </a:r>
            <a:r>
              <a:rPr lang="fr-FR" dirty="0" smtClean="0"/>
              <a:t>du </a:t>
            </a:r>
            <a:r>
              <a:rPr lang="fr-FR" dirty="0"/>
              <a:t>savoir-faire du massif </a:t>
            </a:r>
            <a:r>
              <a:rPr lang="fr-FR" dirty="0" err="1"/>
              <a:t>ocrier</a:t>
            </a:r>
            <a:r>
              <a:rPr lang="fr-FR" dirty="0"/>
              <a:t> du Roussillon (le plus grand d’Europe</a:t>
            </a:r>
            <a:r>
              <a:rPr lang="fr-FR" dirty="0" smtClean="0"/>
              <a:t>). Exemple de l’articulation de la filière entre la SCIC OKHRA, structure mère exerçant depuis 20 ans, et le PTCE.</a:t>
            </a:r>
          </a:p>
          <a:p>
            <a:pPr lvl="0"/>
            <a:endParaRPr lang="fr-FR" dirty="0"/>
          </a:p>
          <a:p>
            <a:pPr lvl="0"/>
            <a:r>
              <a:rPr lang="fr-FR" b="1" dirty="0"/>
              <a:t>Perspective de changement d’échelle pour répondre à une augmentation de l’activité :</a:t>
            </a:r>
            <a:r>
              <a:rPr lang="fr-FR" dirty="0"/>
              <a:t> Le PTCE </a:t>
            </a:r>
            <a:r>
              <a:rPr lang="fr-FR" dirty="0" err="1"/>
              <a:t>Solivers</a:t>
            </a:r>
            <a:r>
              <a:rPr lang="fr-FR" dirty="0"/>
              <a:t>, dans le Bas-Rhin, </a:t>
            </a:r>
            <a:r>
              <a:rPr lang="fr-FR" dirty="0" smtClean="0"/>
              <a:t>2015, </a:t>
            </a:r>
            <a:r>
              <a:rPr lang="fr-FR" dirty="0"/>
              <a:t>travaille sur la valorisation de la filière </a:t>
            </a:r>
            <a:r>
              <a:rPr lang="fr-FR" dirty="0" err="1"/>
              <a:t>locavore</a:t>
            </a:r>
            <a:r>
              <a:rPr lang="fr-FR" dirty="0"/>
              <a:t>. </a:t>
            </a:r>
            <a:r>
              <a:rPr lang="fr-FR" dirty="0" smtClean="0"/>
              <a:t>Exemple de l’articulation entre la </a:t>
            </a:r>
            <a:r>
              <a:rPr lang="fr-FR" dirty="0"/>
              <a:t>SCIC </a:t>
            </a:r>
            <a:r>
              <a:rPr lang="fr-FR" dirty="0" err="1"/>
              <a:t>Solivers</a:t>
            </a:r>
            <a:r>
              <a:rPr lang="fr-FR" dirty="0"/>
              <a:t>, créée en 2012, </a:t>
            </a:r>
            <a:r>
              <a:rPr lang="fr-FR" dirty="0" smtClean="0"/>
              <a:t>et le PTCE pour l’intégration </a:t>
            </a:r>
            <a:r>
              <a:rPr lang="fr-FR" dirty="0"/>
              <a:t>horizontale territoriale permettant </a:t>
            </a:r>
            <a:r>
              <a:rPr lang="fr-FR" dirty="0" smtClean="0"/>
              <a:t>l’adhésion </a:t>
            </a:r>
            <a:r>
              <a:rPr lang="fr-FR" dirty="0"/>
              <a:t>de nouveaux membres à valeur / éthique similaires afin de changer d’échelle quantitative.</a:t>
            </a:r>
          </a:p>
          <a:p>
            <a:endParaRPr lang="fr-FR" dirty="0"/>
          </a:p>
        </p:txBody>
      </p:sp>
      <p:sp>
        <p:nvSpPr>
          <p:cNvPr id="4" name="Espace réservé du pied de page 4"/>
          <p:cNvSpPr>
            <a:spLocks noGrp="1"/>
          </p:cNvSpPr>
          <p:nvPr>
            <p:ph type="ftr" sz="quarter" idx="11"/>
          </p:nvPr>
        </p:nvSpPr>
        <p:spPr>
          <a:xfrm>
            <a:off x="3844079" y="6492875"/>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33532327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sz="2400" dirty="0"/>
              <a:t>Les projets d’infrastructures collaboratives sont soutenus par les collectivités qui inscrivent les PTCE dans les politiques d’aménagement des territoires avec notamment des appuis en termes de financement et de soutien à l’investissement. </a:t>
            </a:r>
          </a:p>
        </p:txBody>
      </p:sp>
      <p:sp>
        <p:nvSpPr>
          <p:cNvPr id="3" name="Espace réservé du pied de page 4"/>
          <p:cNvSpPr>
            <a:spLocks noGrp="1"/>
          </p:cNvSpPr>
          <p:nvPr>
            <p:ph type="ftr" sz="quarter" idx="11"/>
          </p:nvPr>
        </p:nvSpPr>
        <p:spPr>
          <a:xfrm>
            <a:off x="5638492" y="6492875"/>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34899063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r>
              <a:rPr lang="fr-FR" dirty="0" smtClean="0"/>
              <a:t>Le Rapport France Habitat III insiste sur le renforcement des capacités institutionnelles pour accompagner le processus de décentralisation.</a:t>
            </a:r>
          </a:p>
          <a:p>
            <a:endParaRPr lang="fr-FR" dirty="0"/>
          </a:p>
          <a:p>
            <a:r>
              <a:rPr lang="fr-FR" dirty="0" smtClean="0"/>
              <a:t>L’enjeu est de démontrer le rôle des pôles territoriaux de coopération économique PTCE pour relever ce défi.</a:t>
            </a:r>
          </a:p>
          <a:p>
            <a:endParaRPr lang="fr-FR" dirty="0"/>
          </a:p>
          <a:p>
            <a:r>
              <a:rPr lang="fr-FR" dirty="0" smtClean="0"/>
              <a:t>Les PTCE s’inscrivent dans le champ de l’Economie sociale et solidaire</a:t>
            </a:r>
            <a:endParaRPr lang="fr-FR" dirty="0"/>
          </a:p>
        </p:txBody>
      </p:sp>
      <p:sp>
        <p:nvSpPr>
          <p:cNvPr id="3" name="Espace réservé du pied de page 4"/>
          <p:cNvSpPr>
            <a:spLocks noGrp="1"/>
          </p:cNvSpPr>
          <p:nvPr>
            <p:ph type="ftr" sz="quarter" idx="11"/>
          </p:nvPr>
        </p:nvSpPr>
        <p:spPr>
          <a:xfrm>
            <a:off x="5842088" y="6356349"/>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320115678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II/ Les PTCE répondent aux nouvelles stratégies d’organisation territoriale</a:t>
            </a:r>
            <a:endParaRPr lang="fr-FR" dirty="0"/>
          </a:p>
        </p:txBody>
      </p:sp>
      <p:sp>
        <p:nvSpPr>
          <p:cNvPr id="3" name="Espace réservé du contenu 2"/>
          <p:cNvSpPr>
            <a:spLocks noGrp="1"/>
          </p:cNvSpPr>
          <p:nvPr>
            <p:ph idx="1"/>
          </p:nvPr>
        </p:nvSpPr>
        <p:spPr>
          <a:xfrm>
            <a:off x="838200" y="1774371"/>
            <a:ext cx="10515600" cy="4850721"/>
          </a:xfrm>
        </p:spPr>
        <p:txBody>
          <a:bodyPr>
            <a:normAutofit fontScale="92500" lnSpcReduction="20000"/>
          </a:bodyPr>
          <a:lstStyle/>
          <a:p>
            <a:pPr marL="0" indent="0">
              <a:buNone/>
            </a:pPr>
            <a:r>
              <a:rPr lang="fr-FR" dirty="0"/>
              <a:t>Les PTCE, selon leurs différentes </a:t>
            </a:r>
            <a:r>
              <a:rPr lang="fr-FR" dirty="0" smtClean="0"/>
              <a:t>trajectoires, </a:t>
            </a:r>
            <a:r>
              <a:rPr lang="fr-FR" dirty="0"/>
              <a:t>créent des tiers lieux, propices à la vie sociale de la communauté, qui prennent diverses formes plus ou moins alternatives comme : </a:t>
            </a:r>
          </a:p>
          <a:p>
            <a:endParaRPr lang="fr-FR" sz="2400" dirty="0"/>
          </a:p>
          <a:p>
            <a:pPr lvl="0"/>
            <a:r>
              <a:rPr lang="fr-FR" b="1" dirty="0"/>
              <a:t>Un espace lieu commun pour les adhérents</a:t>
            </a:r>
            <a:r>
              <a:rPr lang="fr-FR" dirty="0"/>
              <a:t> (en tant que personne morale</a:t>
            </a:r>
            <a:r>
              <a:rPr lang="fr-FR" dirty="0" smtClean="0"/>
              <a:t>)</a:t>
            </a:r>
            <a:endParaRPr lang="fr-FR" dirty="0"/>
          </a:p>
          <a:p>
            <a:pPr marL="0" indent="0">
              <a:buNone/>
            </a:pPr>
            <a:r>
              <a:rPr lang="fr-FR" dirty="0"/>
              <a:t> </a:t>
            </a:r>
          </a:p>
          <a:p>
            <a:pPr lvl="0"/>
            <a:r>
              <a:rPr lang="fr-FR" b="1" dirty="0"/>
              <a:t>Un espace lieu en commun aux adhérents </a:t>
            </a:r>
            <a:r>
              <a:rPr lang="fr-FR" dirty="0"/>
              <a:t>(en tant que personne physique) à des fins innovatrices ou pour des projets de </a:t>
            </a:r>
            <a:r>
              <a:rPr lang="fr-FR" dirty="0" err="1"/>
              <a:t>co-working</a:t>
            </a:r>
            <a:r>
              <a:rPr lang="fr-FR" dirty="0"/>
              <a:t> comme les </a:t>
            </a:r>
            <a:r>
              <a:rPr lang="fr-FR" dirty="0" err="1"/>
              <a:t>FabLab</a:t>
            </a:r>
            <a:r>
              <a:rPr lang="fr-FR" dirty="0"/>
              <a:t>.</a:t>
            </a:r>
          </a:p>
          <a:p>
            <a:endParaRPr lang="fr-FR" sz="2400" dirty="0"/>
          </a:p>
          <a:p>
            <a:pPr lvl="0"/>
            <a:r>
              <a:rPr lang="fr-FR" b="1" dirty="0"/>
              <a:t>Un espace lieu en commun aux adhérents et aux </a:t>
            </a:r>
            <a:r>
              <a:rPr lang="fr-FR" b="1" dirty="0" smtClean="0"/>
              <a:t>citoyens</a:t>
            </a:r>
            <a:r>
              <a:rPr lang="fr-FR" dirty="0" smtClean="0"/>
              <a:t> (professionnels</a:t>
            </a:r>
            <a:r>
              <a:rPr lang="fr-FR" dirty="0"/>
              <a:t>, </a:t>
            </a:r>
            <a:r>
              <a:rPr lang="fr-FR" dirty="0" smtClean="0"/>
              <a:t>étudiants, grand public) </a:t>
            </a:r>
            <a:r>
              <a:rPr lang="fr-FR" dirty="0"/>
              <a:t>afin de valoriser/générer l’échange, l’émulation citoyenne, la recherche et le développement interdisciplinaire par des processus coopératifs, libre d’accès et de </a:t>
            </a:r>
            <a:r>
              <a:rPr lang="fr-FR" dirty="0" smtClean="0"/>
              <a:t>droit. </a:t>
            </a:r>
            <a:endParaRPr lang="fr-FR" dirty="0"/>
          </a:p>
          <a:p>
            <a:endParaRPr lang="fr-FR" dirty="0"/>
          </a:p>
        </p:txBody>
      </p:sp>
      <p:sp>
        <p:nvSpPr>
          <p:cNvPr id="4" name="Espace réservé du pied de page 4"/>
          <p:cNvSpPr>
            <a:spLocks noGrp="1"/>
          </p:cNvSpPr>
          <p:nvPr>
            <p:ph type="ftr" sz="quarter" idx="11"/>
          </p:nvPr>
        </p:nvSpPr>
        <p:spPr>
          <a:xfrm>
            <a:off x="3581400" y="6356349"/>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209150355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lvl="0"/>
            <a:r>
              <a:rPr lang="fr-FR" sz="2400" b="1" dirty="0"/>
              <a:t>Les PTCE renforcent les capacités institutionnelles et techniques des autorités locales par l’intégration systématique des partenariats publics-privés </a:t>
            </a:r>
            <a:endParaRPr lang="fr-FR" sz="2400" b="1" dirty="0" smtClean="0"/>
          </a:p>
          <a:p>
            <a:pPr lvl="0"/>
            <a:endParaRPr lang="fr-FR" sz="2400" dirty="0"/>
          </a:p>
          <a:p>
            <a:r>
              <a:rPr lang="fr-FR" sz="2400" dirty="0"/>
              <a:t>Depuis les années 80, le corps institutionnel français, s’est mobilisé autour des questions de l’ESS afin de formaliser les initiatives sociales et solidaires. </a:t>
            </a:r>
            <a:endParaRPr lang="fr-FR" sz="2400" dirty="0" smtClean="0"/>
          </a:p>
          <a:p>
            <a:r>
              <a:rPr lang="fr-FR" sz="2400" dirty="0" smtClean="0"/>
              <a:t>Les </a:t>
            </a:r>
            <a:r>
              <a:rPr lang="fr-FR" sz="2400" dirty="0"/>
              <a:t>PTCE participent à la coordination / hiérarchisation des acteurs locaux de l’ESS déjà existants et des nouvelles structures afin de créer une cohérence des actions ESS sur le territoire.</a:t>
            </a:r>
          </a:p>
          <a:p>
            <a:endParaRPr lang="fr-FR" dirty="0"/>
          </a:p>
        </p:txBody>
      </p:sp>
      <p:sp>
        <p:nvSpPr>
          <p:cNvPr id="3" name="Espace réservé du pied de page 4"/>
          <p:cNvSpPr>
            <a:spLocks noGrp="1"/>
          </p:cNvSpPr>
          <p:nvPr>
            <p:ph type="ftr" sz="quarter" idx="11"/>
          </p:nvPr>
        </p:nvSpPr>
        <p:spPr>
          <a:xfrm>
            <a:off x="5638492" y="6492875"/>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319013988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Conclusion</a:t>
            </a:r>
            <a:endParaRPr lang="fr-FR" dirty="0"/>
          </a:p>
        </p:txBody>
      </p:sp>
      <p:sp>
        <p:nvSpPr>
          <p:cNvPr id="3" name="Espace réservé du contenu 2"/>
          <p:cNvSpPr>
            <a:spLocks noGrp="1"/>
          </p:cNvSpPr>
          <p:nvPr>
            <p:ph idx="1"/>
          </p:nvPr>
        </p:nvSpPr>
        <p:spPr>
          <a:xfrm>
            <a:off x="838200" y="1406751"/>
            <a:ext cx="10134600" cy="5132160"/>
          </a:xfrm>
        </p:spPr>
        <p:txBody>
          <a:bodyPr>
            <a:normAutofit fontScale="77500" lnSpcReduction="20000"/>
          </a:bodyPr>
          <a:lstStyle/>
          <a:p>
            <a:pPr marL="0" indent="0">
              <a:buNone/>
            </a:pPr>
            <a:r>
              <a:rPr lang="fr-FR" dirty="0" smtClean="0"/>
              <a:t>Dans la lignée de la science régionale, les </a:t>
            </a:r>
            <a:r>
              <a:rPr lang="fr-FR" dirty="0"/>
              <a:t>collectivités positionnent leurs interventions suivant </a:t>
            </a:r>
            <a:r>
              <a:rPr lang="fr-FR" dirty="0" smtClean="0"/>
              <a:t>trois axes </a:t>
            </a:r>
            <a:r>
              <a:rPr lang="fr-FR" dirty="0"/>
              <a:t>majeurs : </a:t>
            </a:r>
            <a:endParaRPr lang="fr-FR" dirty="0" smtClean="0"/>
          </a:p>
          <a:p>
            <a:pPr marL="0" indent="0">
              <a:buNone/>
            </a:pPr>
            <a:endParaRPr lang="fr-FR" sz="1600" dirty="0" smtClean="0"/>
          </a:p>
          <a:p>
            <a:r>
              <a:rPr lang="fr-FR" dirty="0" smtClean="0"/>
              <a:t>Rendre le territoire durable pour qu’il devienne plus attractif, notamment en réponse aux ODD d’Habitat III et plus largement des institutions supranationales (prise en compte de l’ESS)</a:t>
            </a:r>
          </a:p>
          <a:p>
            <a:endParaRPr lang="fr-FR" sz="1000" dirty="0" smtClean="0"/>
          </a:p>
          <a:p>
            <a:r>
              <a:rPr lang="fr-FR" dirty="0" smtClean="0"/>
              <a:t>Favoriser l’émergence de clusters pour attirer et maintenir les entreprises sur le territoire. </a:t>
            </a:r>
          </a:p>
          <a:p>
            <a:endParaRPr lang="fr-FR" sz="1100" dirty="0" smtClean="0"/>
          </a:p>
          <a:p>
            <a:r>
              <a:rPr lang="fr-FR" dirty="0" smtClean="0"/>
              <a:t>Favoriser une puissance publique locale socialement responsable (participation citoyenne, gouvernance participative, coopération…)</a:t>
            </a:r>
          </a:p>
          <a:p>
            <a:endParaRPr lang="fr-FR" dirty="0" smtClean="0"/>
          </a:p>
          <a:p>
            <a:pPr marL="0" indent="0" algn="ctr">
              <a:buNone/>
            </a:pPr>
            <a:r>
              <a:rPr lang="fr-FR" dirty="0" smtClean="0"/>
              <a:t>D’où l’enjeu des PTCE qui concilient ces aspects et qui sont propices à l’attractivité des territoires. </a:t>
            </a:r>
          </a:p>
          <a:p>
            <a:pPr marL="0" indent="0" algn="ctr">
              <a:buNone/>
            </a:pPr>
            <a:r>
              <a:rPr lang="fr-FR" dirty="0" smtClean="0"/>
              <a:t>D’autant plus que les PTCE facilitent la </a:t>
            </a:r>
            <a:r>
              <a:rPr lang="fr-FR" dirty="0"/>
              <a:t>coordination et la mise en place d’une cohérence des politiques territoriales. </a:t>
            </a:r>
          </a:p>
          <a:p>
            <a:pPr marL="0" indent="0">
              <a:buNone/>
            </a:pPr>
            <a:endParaRPr lang="fr-FR" dirty="0"/>
          </a:p>
        </p:txBody>
      </p:sp>
      <p:sp>
        <p:nvSpPr>
          <p:cNvPr id="4" name="Espace réservé du pied de page 4"/>
          <p:cNvSpPr>
            <a:spLocks noGrp="1"/>
          </p:cNvSpPr>
          <p:nvPr>
            <p:ph type="ftr" sz="quarter" idx="11"/>
          </p:nvPr>
        </p:nvSpPr>
        <p:spPr>
          <a:xfrm>
            <a:off x="3581400" y="6356349"/>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16476658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3"/>
          <p:cNvGraphicFramePr>
            <a:graphicFrameLocks noChangeAspect="1"/>
          </p:cNvGraphicFramePr>
          <p:nvPr>
            <p:extLst/>
          </p:nvPr>
        </p:nvGraphicFramePr>
        <p:xfrm>
          <a:off x="1908175" y="264284"/>
          <a:ext cx="8494713" cy="5989637"/>
        </p:xfrm>
        <a:graphic>
          <a:graphicData uri="http://schemas.openxmlformats.org/presentationml/2006/ole">
            <mc:AlternateContent xmlns:mc="http://schemas.openxmlformats.org/markup-compatibility/2006">
              <mc:Choice xmlns:v="urn:schemas-microsoft-com:vml" Requires="v">
                <p:oleObj spid="_x0000_s1036" name="Document" r:id="rId3" imgW="6946758" imgH="4892139" progId="Word.Document.8">
                  <p:embed/>
                </p:oleObj>
              </mc:Choice>
              <mc:Fallback>
                <p:oleObj name="Document" r:id="rId3" imgW="6946758" imgH="4892139" progId="Word.Document.8">
                  <p:embed/>
                  <p:pic>
                    <p:nvPicPr>
                      <p:cNvPr id="0" name=""/>
                      <p:cNvPicPr>
                        <a:picLocks noChangeAspect="1" noChangeArrowheads="1"/>
                      </p:cNvPicPr>
                      <p:nvPr/>
                    </p:nvPicPr>
                    <p:blipFill>
                      <a:blip r:embed="rId4"/>
                      <a:srcRect/>
                      <a:stretch>
                        <a:fillRect/>
                      </a:stretch>
                    </p:blipFill>
                    <p:spPr bwMode="auto">
                      <a:xfrm>
                        <a:off x="1908175" y="264284"/>
                        <a:ext cx="8494713" cy="5989637"/>
                      </a:xfrm>
                      <a:prstGeom prst="rect">
                        <a:avLst/>
                      </a:prstGeom>
                      <a:solidFill>
                        <a:schemeClr val="bg1"/>
                      </a:solidFill>
                    </p:spPr>
                  </p:pic>
                </p:oleObj>
              </mc:Fallback>
            </mc:AlternateContent>
          </a:graphicData>
        </a:graphic>
      </p:graphicFrame>
      <p:cxnSp>
        <p:nvCxnSpPr>
          <p:cNvPr id="14" name="Connecteur droit avec flèche 13"/>
          <p:cNvCxnSpPr/>
          <p:nvPr/>
        </p:nvCxnSpPr>
        <p:spPr>
          <a:xfrm>
            <a:off x="2979078" y="1760220"/>
            <a:ext cx="1161329" cy="2068715"/>
          </a:xfrm>
          <a:prstGeom prst="straightConnector1">
            <a:avLst/>
          </a:prstGeom>
          <a:ln w="25400">
            <a:solidFill>
              <a:srgbClr val="A2A2A2"/>
            </a:solidFill>
            <a:tailEnd type="triangle"/>
          </a:ln>
        </p:spPr>
        <p:style>
          <a:lnRef idx="1">
            <a:schemeClr val="accent1"/>
          </a:lnRef>
          <a:fillRef idx="0">
            <a:schemeClr val="accent1"/>
          </a:fillRef>
          <a:effectRef idx="0">
            <a:schemeClr val="accent1"/>
          </a:effectRef>
          <a:fontRef idx="minor">
            <a:schemeClr val="tx1"/>
          </a:fontRef>
        </p:style>
      </p:cxnSp>
      <p:cxnSp>
        <p:nvCxnSpPr>
          <p:cNvPr id="12" name="Connecteur droit avec flèche 11"/>
          <p:cNvCxnSpPr/>
          <p:nvPr/>
        </p:nvCxnSpPr>
        <p:spPr>
          <a:xfrm>
            <a:off x="2979078" y="1741499"/>
            <a:ext cx="635928" cy="168299"/>
          </a:xfrm>
          <a:prstGeom prst="straightConnector1">
            <a:avLst/>
          </a:prstGeom>
          <a:ln w="25400">
            <a:solidFill>
              <a:srgbClr val="A2A2A2"/>
            </a:solidFill>
            <a:tailEnd type="triangle"/>
          </a:ln>
        </p:spPr>
        <p:style>
          <a:lnRef idx="1">
            <a:schemeClr val="accent1"/>
          </a:lnRef>
          <a:fillRef idx="0">
            <a:schemeClr val="accent1"/>
          </a:fillRef>
          <a:effectRef idx="0">
            <a:schemeClr val="accent1"/>
          </a:effectRef>
          <a:fontRef idx="minor">
            <a:schemeClr val="tx1"/>
          </a:fontRef>
        </p:style>
      </p:cxnSp>
      <p:sp>
        <p:nvSpPr>
          <p:cNvPr id="4" name="Rectangle à coins arrondis 3"/>
          <p:cNvSpPr/>
          <p:nvPr/>
        </p:nvSpPr>
        <p:spPr>
          <a:xfrm>
            <a:off x="0" y="4524499"/>
            <a:ext cx="3399919" cy="1555416"/>
          </a:xfrm>
          <a:prstGeom prst="roundRect">
            <a:avLst/>
          </a:prstGeom>
          <a:solidFill>
            <a:schemeClr val="bg1"/>
          </a:solidFill>
          <a:ln w="25400">
            <a:solidFill>
              <a:srgbClr val="0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b="1" dirty="0" smtClean="0">
                <a:solidFill>
                  <a:srgbClr val="000000"/>
                </a:solidFill>
              </a:rPr>
              <a:t>OBJECTIVE : To </a:t>
            </a:r>
            <a:r>
              <a:rPr lang="fr-FR" b="1" dirty="0" err="1" smtClean="0">
                <a:solidFill>
                  <a:srgbClr val="000000"/>
                </a:solidFill>
              </a:rPr>
              <a:t>identify</a:t>
            </a:r>
            <a:r>
              <a:rPr lang="fr-FR" b="1" dirty="0" smtClean="0">
                <a:solidFill>
                  <a:srgbClr val="000000"/>
                </a:solidFill>
              </a:rPr>
              <a:t> </a:t>
            </a:r>
            <a:r>
              <a:rPr lang="en-US" dirty="0" smtClean="0">
                <a:solidFill>
                  <a:srgbClr val="000000"/>
                </a:solidFill>
              </a:rPr>
              <a:t>the positioning of each PTCE in the organization </a:t>
            </a:r>
            <a:r>
              <a:rPr lang="en-US" b="1" dirty="0" smtClean="0">
                <a:solidFill>
                  <a:srgbClr val="000000"/>
                </a:solidFill>
              </a:rPr>
              <a:t>of citizen deliberation</a:t>
            </a:r>
            <a:r>
              <a:rPr lang="en-US" dirty="0" smtClean="0">
                <a:solidFill>
                  <a:srgbClr val="000000"/>
                </a:solidFill>
              </a:rPr>
              <a:t>,</a:t>
            </a:r>
            <a:r>
              <a:rPr lang="fr-FR" dirty="0" smtClean="0">
                <a:solidFill>
                  <a:srgbClr val="000000"/>
                </a:solidFill>
              </a:rPr>
              <a:t> </a:t>
            </a:r>
            <a:r>
              <a:rPr lang="en-US" dirty="0" smtClean="0">
                <a:solidFill>
                  <a:srgbClr val="000000"/>
                </a:solidFill>
              </a:rPr>
              <a:t>very present in the SSE… BUT </a:t>
            </a:r>
            <a:r>
              <a:rPr lang="en-US" b="1" dirty="0" smtClean="0">
                <a:solidFill>
                  <a:srgbClr val="000000"/>
                </a:solidFill>
              </a:rPr>
              <a:t>to varying degrees in the PTCE</a:t>
            </a:r>
            <a:r>
              <a:rPr lang="fr-FR" b="1" dirty="0" smtClean="0">
                <a:solidFill>
                  <a:srgbClr val="000000"/>
                </a:solidFill>
              </a:rPr>
              <a:t>. </a:t>
            </a:r>
            <a:endParaRPr lang="fr-FR" b="1" dirty="0">
              <a:solidFill>
                <a:srgbClr val="000000"/>
              </a:solidFill>
            </a:endParaRPr>
          </a:p>
        </p:txBody>
      </p:sp>
      <p:sp>
        <p:nvSpPr>
          <p:cNvPr id="8" name="ZoneTexte 7"/>
          <p:cNvSpPr txBox="1"/>
          <p:nvPr/>
        </p:nvSpPr>
        <p:spPr>
          <a:xfrm>
            <a:off x="6536099" y="3731995"/>
            <a:ext cx="1360388" cy="646331"/>
          </a:xfrm>
          <a:prstGeom prst="rect">
            <a:avLst/>
          </a:prstGeom>
          <a:noFill/>
          <a:ln>
            <a:noFill/>
          </a:ln>
        </p:spPr>
        <p:txBody>
          <a:bodyPr wrap="square" rtlCol="0">
            <a:spAutoFit/>
          </a:bodyPr>
          <a:lstStyle/>
          <a:p>
            <a:r>
              <a:rPr lang="fr-FR" sz="3600" b="1" dirty="0">
                <a:solidFill>
                  <a:schemeClr val="tx1">
                    <a:lumMod val="75000"/>
                  </a:schemeClr>
                </a:solidFill>
              </a:rPr>
              <a:t>.</a:t>
            </a:r>
            <a:r>
              <a:rPr lang="fr-FR" sz="3600" b="1" dirty="0" smtClean="0">
                <a:solidFill>
                  <a:schemeClr val="tx1">
                    <a:lumMod val="75000"/>
                  </a:schemeClr>
                </a:solidFill>
              </a:rPr>
              <a:t> </a:t>
            </a:r>
            <a:r>
              <a:rPr lang="fr-FR" sz="1050" b="1" dirty="0" smtClean="0">
                <a:solidFill>
                  <a:schemeClr val="tx1">
                    <a:lumMod val="75000"/>
                  </a:schemeClr>
                </a:solidFill>
              </a:rPr>
              <a:t>POLLENS</a:t>
            </a:r>
            <a:r>
              <a:rPr lang="fr-FR" b="1" dirty="0" smtClean="0">
                <a:solidFill>
                  <a:schemeClr val="tx1">
                    <a:lumMod val="75000"/>
                  </a:schemeClr>
                </a:solidFill>
              </a:rPr>
              <a:t> </a:t>
            </a:r>
            <a:endParaRPr lang="fr-FR" b="1" dirty="0">
              <a:solidFill>
                <a:schemeClr val="tx1">
                  <a:lumMod val="75000"/>
                </a:schemeClr>
              </a:solidFill>
            </a:endParaRPr>
          </a:p>
        </p:txBody>
      </p:sp>
      <p:sp>
        <p:nvSpPr>
          <p:cNvPr id="11" name="ZoneTexte 10"/>
          <p:cNvSpPr txBox="1"/>
          <p:nvPr/>
        </p:nvSpPr>
        <p:spPr>
          <a:xfrm>
            <a:off x="6155531" y="2612993"/>
            <a:ext cx="1360388" cy="646331"/>
          </a:xfrm>
          <a:prstGeom prst="rect">
            <a:avLst/>
          </a:prstGeom>
          <a:noFill/>
          <a:ln>
            <a:noFill/>
          </a:ln>
        </p:spPr>
        <p:txBody>
          <a:bodyPr wrap="square" rtlCol="0">
            <a:spAutoFit/>
          </a:bodyPr>
          <a:lstStyle/>
          <a:p>
            <a:r>
              <a:rPr lang="fr-FR" sz="3600" b="1" dirty="0">
                <a:solidFill>
                  <a:srgbClr val="C00000"/>
                </a:solidFill>
              </a:rPr>
              <a:t>.</a:t>
            </a:r>
            <a:r>
              <a:rPr lang="fr-FR" sz="3600" b="1" dirty="0" smtClean="0">
                <a:solidFill>
                  <a:schemeClr val="tx1">
                    <a:lumMod val="75000"/>
                  </a:schemeClr>
                </a:solidFill>
              </a:rPr>
              <a:t> </a:t>
            </a:r>
            <a:r>
              <a:rPr lang="fr-FR" sz="1050" b="1" dirty="0" smtClean="0">
                <a:solidFill>
                  <a:srgbClr val="C00000"/>
                </a:solidFill>
              </a:rPr>
              <a:t>DOMB’INNOV </a:t>
            </a:r>
            <a:endParaRPr lang="fr-FR" sz="1050" b="1" dirty="0">
              <a:solidFill>
                <a:srgbClr val="C00000"/>
              </a:solidFill>
            </a:endParaRPr>
          </a:p>
        </p:txBody>
      </p:sp>
      <p:sp>
        <p:nvSpPr>
          <p:cNvPr id="13" name="ZoneTexte 12"/>
          <p:cNvSpPr txBox="1"/>
          <p:nvPr/>
        </p:nvSpPr>
        <p:spPr>
          <a:xfrm>
            <a:off x="10272156" y="0"/>
            <a:ext cx="1919844" cy="646331"/>
          </a:xfrm>
          <a:prstGeom prst="rect">
            <a:avLst/>
          </a:prstGeom>
          <a:noFill/>
          <a:ln>
            <a:noFill/>
          </a:ln>
        </p:spPr>
        <p:txBody>
          <a:bodyPr wrap="square" rtlCol="0">
            <a:spAutoFit/>
          </a:bodyPr>
          <a:lstStyle/>
          <a:p>
            <a:r>
              <a:rPr lang="fr-FR" sz="3600" b="1" dirty="0">
                <a:solidFill>
                  <a:srgbClr val="C00000"/>
                </a:solidFill>
              </a:rPr>
              <a:t>.</a:t>
            </a:r>
            <a:r>
              <a:rPr lang="fr-FR" sz="3600" b="1" dirty="0" smtClean="0">
                <a:solidFill>
                  <a:schemeClr val="tx1">
                    <a:lumMod val="75000"/>
                  </a:schemeClr>
                </a:solidFill>
              </a:rPr>
              <a:t> </a:t>
            </a:r>
            <a:r>
              <a:rPr lang="fr-FR" sz="1050" b="1" dirty="0" smtClean="0">
                <a:solidFill>
                  <a:srgbClr val="C00000"/>
                </a:solidFill>
              </a:rPr>
              <a:t>Service of the </a:t>
            </a:r>
            <a:r>
              <a:rPr lang="fr-FR" sz="1050" b="1" dirty="0" err="1" smtClean="0">
                <a:solidFill>
                  <a:srgbClr val="C00000"/>
                </a:solidFill>
              </a:rPr>
              <a:t>person</a:t>
            </a:r>
            <a:r>
              <a:rPr lang="fr-FR" sz="1050" b="1" dirty="0" smtClean="0">
                <a:solidFill>
                  <a:srgbClr val="C00000"/>
                </a:solidFill>
              </a:rPr>
              <a:t> </a:t>
            </a:r>
            <a:endParaRPr lang="fr-FR" sz="1050" b="1" dirty="0">
              <a:solidFill>
                <a:srgbClr val="C00000"/>
              </a:solidFill>
            </a:endParaRPr>
          </a:p>
        </p:txBody>
      </p:sp>
      <p:sp>
        <p:nvSpPr>
          <p:cNvPr id="15" name="ZoneTexte 14"/>
          <p:cNvSpPr txBox="1"/>
          <p:nvPr/>
        </p:nvSpPr>
        <p:spPr>
          <a:xfrm>
            <a:off x="10272156" y="323165"/>
            <a:ext cx="1919844" cy="646331"/>
          </a:xfrm>
          <a:prstGeom prst="rect">
            <a:avLst/>
          </a:prstGeom>
          <a:noFill/>
          <a:ln>
            <a:noFill/>
          </a:ln>
        </p:spPr>
        <p:txBody>
          <a:bodyPr wrap="square" rtlCol="0">
            <a:spAutoFit/>
          </a:bodyPr>
          <a:lstStyle/>
          <a:p>
            <a:r>
              <a:rPr lang="fr-FR" sz="3600" b="1" dirty="0">
                <a:solidFill>
                  <a:schemeClr val="tx1">
                    <a:lumMod val="75000"/>
                  </a:schemeClr>
                </a:solidFill>
              </a:rPr>
              <a:t>.</a:t>
            </a:r>
            <a:r>
              <a:rPr lang="fr-FR" sz="3600" b="1" dirty="0" smtClean="0">
                <a:solidFill>
                  <a:schemeClr val="tx1">
                    <a:lumMod val="75000"/>
                  </a:schemeClr>
                </a:solidFill>
              </a:rPr>
              <a:t> </a:t>
            </a:r>
            <a:r>
              <a:rPr lang="fr-FR" sz="1050" b="1" dirty="0" smtClean="0">
                <a:solidFill>
                  <a:schemeClr val="tx1">
                    <a:lumMod val="75000"/>
                  </a:schemeClr>
                </a:solidFill>
              </a:rPr>
              <a:t>Support new social </a:t>
            </a:r>
            <a:r>
              <a:rPr lang="fr-FR" sz="1050" b="1" dirty="0" err="1" smtClean="0">
                <a:solidFill>
                  <a:schemeClr val="tx1">
                    <a:lumMod val="75000"/>
                  </a:schemeClr>
                </a:solidFill>
              </a:rPr>
              <a:t>project</a:t>
            </a:r>
            <a:endParaRPr lang="fr-FR" b="1" dirty="0">
              <a:solidFill>
                <a:schemeClr val="tx1">
                  <a:lumMod val="75000"/>
                </a:schemeClr>
              </a:solidFill>
            </a:endParaRPr>
          </a:p>
        </p:txBody>
      </p:sp>
      <p:sp>
        <p:nvSpPr>
          <p:cNvPr id="16" name="ZoneTexte 15"/>
          <p:cNvSpPr txBox="1"/>
          <p:nvPr/>
        </p:nvSpPr>
        <p:spPr>
          <a:xfrm>
            <a:off x="6155531" y="3558144"/>
            <a:ext cx="1360388" cy="646331"/>
          </a:xfrm>
          <a:prstGeom prst="rect">
            <a:avLst/>
          </a:prstGeom>
          <a:noFill/>
          <a:ln>
            <a:noFill/>
          </a:ln>
        </p:spPr>
        <p:txBody>
          <a:bodyPr wrap="square" rtlCol="0">
            <a:spAutoFit/>
          </a:bodyPr>
          <a:lstStyle/>
          <a:p>
            <a:r>
              <a:rPr lang="fr-FR" sz="3600" b="1" dirty="0">
                <a:solidFill>
                  <a:schemeClr val="tx2">
                    <a:lumMod val="50000"/>
                  </a:schemeClr>
                </a:solidFill>
              </a:rPr>
              <a:t>.</a:t>
            </a:r>
            <a:r>
              <a:rPr lang="fr-FR" sz="3600" b="1" dirty="0" smtClean="0">
                <a:solidFill>
                  <a:schemeClr val="tx2">
                    <a:lumMod val="50000"/>
                  </a:schemeClr>
                </a:solidFill>
              </a:rPr>
              <a:t> </a:t>
            </a:r>
            <a:r>
              <a:rPr lang="fr-FR" sz="1050" b="1" dirty="0" smtClean="0">
                <a:solidFill>
                  <a:schemeClr val="tx2">
                    <a:lumMod val="50000"/>
                  </a:schemeClr>
                </a:solidFill>
              </a:rPr>
              <a:t>SMAC 07 </a:t>
            </a:r>
            <a:endParaRPr lang="fr-FR" sz="1050" b="1" dirty="0">
              <a:solidFill>
                <a:schemeClr val="tx2">
                  <a:lumMod val="50000"/>
                </a:schemeClr>
              </a:solidFill>
            </a:endParaRPr>
          </a:p>
        </p:txBody>
      </p:sp>
      <p:sp>
        <p:nvSpPr>
          <p:cNvPr id="17" name="ZoneTexte 16"/>
          <p:cNvSpPr txBox="1"/>
          <p:nvPr/>
        </p:nvSpPr>
        <p:spPr>
          <a:xfrm>
            <a:off x="10272156" y="165339"/>
            <a:ext cx="1360388" cy="646331"/>
          </a:xfrm>
          <a:prstGeom prst="rect">
            <a:avLst/>
          </a:prstGeom>
          <a:noFill/>
          <a:ln>
            <a:noFill/>
          </a:ln>
        </p:spPr>
        <p:txBody>
          <a:bodyPr wrap="square" rtlCol="0">
            <a:spAutoFit/>
          </a:bodyPr>
          <a:lstStyle/>
          <a:p>
            <a:r>
              <a:rPr lang="fr-FR" sz="3600" b="1" dirty="0">
                <a:solidFill>
                  <a:schemeClr val="tx2">
                    <a:lumMod val="50000"/>
                  </a:schemeClr>
                </a:solidFill>
              </a:rPr>
              <a:t>.</a:t>
            </a:r>
            <a:r>
              <a:rPr lang="fr-FR" sz="3600" b="1" dirty="0" smtClean="0">
                <a:solidFill>
                  <a:schemeClr val="tx2">
                    <a:lumMod val="50000"/>
                  </a:schemeClr>
                </a:solidFill>
              </a:rPr>
              <a:t> </a:t>
            </a:r>
            <a:r>
              <a:rPr lang="fr-FR" sz="1050" b="1" dirty="0" smtClean="0">
                <a:solidFill>
                  <a:schemeClr val="tx2">
                    <a:lumMod val="50000"/>
                  </a:schemeClr>
                </a:solidFill>
              </a:rPr>
              <a:t>Cultural </a:t>
            </a:r>
            <a:endParaRPr lang="fr-FR" sz="1050" b="1" dirty="0">
              <a:solidFill>
                <a:schemeClr val="tx2">
                  <a:lumMod val="50000"/>
                </a:schemeClr>
              </a:solidFill>
            </a:endParaRPr>
          </a:p>
        </p:txBody>
      </p:sp>
      <p:sp>
        <p:nvSpPr>
          <p:cNvPr id="18" name="ZoneTexte 17"/>
          <p:cNvSpPr txBox="1"/>
          <p:nvPr/>
        </p:nvSpPr>
        <p:spPr>
          <a:xfrm>
            <a:off x="6067038" y="2392345"/>
            <a:ext cx="1360388" cy="646331"/>
          </a:xfrm>
          <a:prstGeom prst="rect">
            <a:avLst/>
          </a:prstGeom>
          <a:noFill/>
          <a:ln>
            <a:noFill/>
          </a:ln>
        </p:spPr>
        <p:txBody>
          <a:bodyPr wrap="square" rtlCol="0">
            <a:spAutoFit/>
          </a:bodyPr>
          <a:lstStyle/>
          <a:p>
            <a:r>
              <a:rPr lang="fr-FR" sz="3600" b="1" dirty="0">
                <a:solidFill>
                  <a:schemeClr val="tx2">
                    <a:lumMod val="50000"/>
                  </a:schemeClr>
                </a:solidFill>
              </a:rPr>
              <a:t>.</a:t>
            </a:r>
            <a:r>
              <a:rPr lang="fr-FR" sz="3600" b="1" dirty="0" smtClean="0">
                <a:solidFill>
                  <a:schemeClr val="tx2">
                    <a:lumMod val="50000"/>
                  </a:schemeClr>
                </a:solidFill>
              </a:rPr>
              <a:t> </a:t>
            </a:r>
            <a:r>
              <a:rPr lang="fr-FR" sz="1050" b="1" dirty="0" smtClean="0">
                <a:solidFill>
                  <a:schemeClr val="tx2">
                    <a:lumMod val="50000"/>
                  </a:schemeClr>
                </a:solidFill>
              </a:rPr>
              <a:t>LUSSAS </a:t>
            </a:r>
            <a:endParaRPr lang="fr-FR" sz="1050" b="1" dirty="0">
              <a:solidFill>
                <a:schemeClr val="tx2">
                  <a:lumMod val="50000"/>
                </a:schemeClr>
              </a:solidFill>
            </a:endParaRPr>
          </a:p>
        </p:txBody>
      </p:sp>
      <p:sp>
        <p:nvSpPr>
          <p:cNvPr id="19" name="ZoneTexte 18"/>
          <p:cNvSpPr txBox="1"/>
          <p:nvPr/>
        </p:nvSpPr>
        <p:spPr>
          <a:xfrm>
            <a:off x="5211309" y="1794703"/>
            <a:ext cx="1161709" cy="646331"/>
          </a:xfrm>
          <a:prstGeom prst="rect">
            <a:avLst/>
          </a:prstGeom>
          <a:noFill/>
          <a:ln>
            <a:noFill/>
          </a:ln>
        </p:spPr>
        <p:txBody>
          <a:bodyPr wrap="square" rtlCol="0">
            <a:spAutoFit/>
          </a:bodyPr>
          <a:lstStyle/>
          <a:p>
            <a:r>
              <a:rPr lang="fr-FR" sz="3600" b="1" dirty="0">
                <a:solidFill>
                  <a:srgbClr val="E6681A"/>
                </a:solidFill>
              </a:rPr>
              <a:t>.</a:t>
            </a:r>
            <a:r>
              <a:rPr lang="fr-FR" sz="3600" b="1" dirty="0" smtClean="0">
                <a:solidFill>
                  <a:schemeClr val="tx2">
                    <a:lumMod val="50000"/>
                  </a:schemeClr>
                </a:solidFill>
              </a:rPr>
              <a:t> </a:t>
            </a:r>
            <a:r>
              <a:rPr lang="fr-FR" sz="1050" b="1" dirty="0" smtClean="0">
                <a:solidFill>
                  <a:srgbClr val="E6681A"/>
                </a:solidFill>
              </a:rPr>
              <a:t>ARCHER</a:t>
            </a:r>
            <a:r>
              <a:rPr lang="fr-FR" sz="1050" b="1" dirty="0" smtClean="0">
                <a:solidFill>
                  <a:schemeClr val="tx2">
                    <a:lumMod val="50000"/>
                  </a:schemeClr>
                </a:solidFill>
              </a:rPr>
              <a:t> </a:t>
            </a:r>
            <a:endParaRPr lang="fr-FR" sz="1050" b="1" dirty="0">
              <a:solidFill>
                <a:schemeClr val="tx2">
                  <a:lumMod val="50000"/>
                </a:schemeClr>
              </a:solidFill>
            </a:endParaRPr>
          </a:p>
        </p:txBody>
      </p:sp>
      <p:sp>
        <p:nvSpPr>
          <p:cNvPr id="20" name="ZoneTexte 19"/>
          <p:cNvSpPr txBox="1"/>
          <p:nvPr/>
        </p:nvSpPr>
        <p:spPr>
          <a:xfrm>
            <a:off x="10272156" y="705211"/>
            <a:ext cx="1360388" cy="646331"/>
          </a:xfrm>
          <a:prstGeom prst="rect">
            <a:avLst/>
          </a:prstGeom>
          <a:noFill/>
          <a:ln>
            <a:noFill/>
          </a:ln>
        </p:spPr>
        <p:txBody>
          <a:bodyPr wrap="square" rtlCol="0">
            <a:spAutoFit/>
          </a:bodyPr>
          <a:lstStyle/>
          <a:p>
            <a:r>
              <a:rPr lang="fr-FR" sz="3600" b="1" dirty="0">
                <a:solidFill>
                  <a:srgbClr val="E6681A"/>
                </a:solidFill>
              </a:rPr>
              <a:t>.</a:t>
            </a:r>
            <a:r>
              <a:rPr lang="fr-FR" sz="3600" b="1" dirty="0" smtClean="0">
                <a:solidFill>
                  <a:schemeClr val="tx2">
                    <a:lumMod val="50000"/>
                  </a:schemeClr>
                </a:solidFill>
              </a:rPr>
              <a:t> </a:t>
            </a:r>
            <a:r>
              <a:rPr lang="fr-FR" sz="1050" b="1" dirty="0" err="1" smtClean="0">
                <a:solidFill>
                  <a:srgbClr val="E6681A"/>
                </a:solidFill>
              </a:rPr>
              <a:t>Industrial</a:t>
            </a:r>
            <a:r>
              <a:rPr lang="fr-FR" sz="1050" b="1" dirty="0" smtClean="0">
                <a:solidFill>
                  <a:schemeClr val="tx2">
                    <a:lumMod val="50000"/>
                  </a:schemeClr>
                </a:solidFill>
              </a:rPr>
              <a:t> </a:t>
            </a:r>
            <a:endParaRPr lang="fr-FR" sz="1050" b="1" dirty="0">
              <a:solidFill>
                <a:schemeClr val="tx2">
                  <a:lumMod val="50000"/>
                </a:schemeClr>
              </a:solidFill>
            </a:endParaRPr>
          </a:p>
        </p:txBody>
      </p:sp>
      <p:sp>
        <p:nvSpPr>
          <p:cNvPr id="21" name="ZoneTexte 20"/>
          <p:cNvSpPr txBox="1"/>
          <p:nvPr/>
        </p:nvSpPr>
        <p:spPr>
          <a:xfrm>
            <a:off x="5065833" y="2225099"/>
            <a:ext cx="1360388" cy="646331"/>
          </a:xfrm>
          <a:prstGeom prst="rect">
            <a:avLst/>
          </a:prstGeom>
          <a:noFill/>
          <a:ln>
            <a:noFill/>
          </a:ln>
        </p:spPr>
        <p:txBody>
          <a:bodyPr wrap="square" rtlCol="0">
            <a:spAutoFit/>
          </a:bodyPr>
          <a:lstStyle/>
          <a:p>
            <a:r>
              <a:rPr lang="fr-FR" sz="3600" b="1" dirty="0">
                <a:solidFill>
                  <a:srgbClr val="00B050"/>
                </a:solidFill>
              </a:rPr>
              <a:t>.</a:t>
            </a:r>
            <a:r>
              <a:rPr lang="fr-FR" sz="3600" b="1" dirty="0" smtClean="0">
                <a:solidFill>
                  <a:srgbClr val="00B050"/>
                </a:solidFill>
              </a:rPr>
              <a:t> </a:t>
            </a:r>
            <a:r>
              <a:rPr lang="fr-FR" sz="1050" b="1" dirty="0" smtClean="0">
                <a:solidFill>
                  <a:srgbClr val="00B050"/>
                </a:solidFill>
              </a:rPr>
              <a:t>BIO VALLEE</a:t>
            </a:r>
            <a:endParaRPr lang="fr-FR" sz="1050" b="1" dirty="0">
              <a:solidFill>
                <a:srgbClr val="00B050"/>
              </a:solidFill>
            </a:endParaRPr>
          </a:p>
        </p:txBody>
      </p:sp>
      <p:sp>
        <p:nvSpPr>
          <p:cNvPr id="22" name="ZoneTexte 21"/>
          <p:cNvSpPr txBox="1"/>
          <p:nvPr/>
        </p:nvSpPr>
        <p:spPr>
          <a:xfrm>
            <a:off x="10272156" y="488504"/>
            <a:ext cx="1919844" cy="646331"/>
          </a:xfrm>
          <a:prstGeom prst="rect">
            <a:avLst/>
          </a:prstGeom>
          <a:noFill/>
          <a:ln>
            <a:noFill/>
          </a:ln>
        </p:spPr>
        <p:txBody>
          <a:bodyPr wrap="square" rtlCol="0">
            <a:spAutoFit/>
          </a:bodyPr>
          <a:lstStyle/>
          <a:p>
            <a:r>
              <a:rPr lang="fr-FR" sz="3600" b="1" dirty="0">
                <a:solidFill>
                  <a:srgbClr val="00B050"/>
                </a:solidFill>
              </a:rPr>
              <a:t>.</a:t>
            </a:r>
            <a:r>
              <a:rPr lang="fr-FR" sz="3600" b="1" dirty="0" smtClean="0">
                <a:solidFill>
                  <a:srgbClr val="00B050"/>
                </a:solidFill>
              </a:rPr>
              <a:t> </a:t>
            </a:r>
            <a:r>
              <a:rPr lang="fr-FR" sz="1050" b="1" dirty="0" err="1" smtClean="0">
                <a:solidFill>
                  <a:srgbClr val="00B050"/>
                </a:solidFill>
              </a:rPr>
              <a:t>Sustainable</a:t>
            </a:r>
            <a:r>
              <a:rPr lang="fr-FR" sz="1050" b="1" dirty="0" smtClean="0">
                <a:solidFill>
                  <a:srgbClr val="00B050"/>
                </a:solidFill>
              </a:rPr>
              <a:t> </a:t>
            </a:r>
            <a:r>
              <a:rPr lang="fr-FR" sz="1050" b="1" dirty="0" err="1" smtClean="0">
                <a:solidFill>
                  <a:srgbClr val="00B050"/>
                </a:solidFill>
              </a:rPr>
              <a:t>developpemnt</a:t>
            </a:r>
            <a:r>
              <a:rPr lang="fr-FR" sz="1050" b="1" dirty="0" smtClean="0">
                <a:solidFill>
                  <a:srgbClr val="00B050"/>
                </a:solidFill>
              </a:rPr>
              <a:t> </a:t>
            </a:r>
            <a:endParaRPr lang="fr-FR" sz="1050" b="1" dirty="0">
              <a:solidFill>
                <a:srgbClr val="00B050"/>
              </a:solidFill>
            </a:endParaRPr>
          </a:p>
        </p:txBody>
      </p:sp>
      <p:sp>
        <p:nvSpPr>
          <p:cNvPr id="23" name="ZoneTexte 22"/>
          <p:cNvSpPr txBox="1"/>
          <p:nvPr/>
        </p:nvSpPr>
        <p:spPr>
          <a:xfrm>
            <a:off x="7180805" y="1645920"/>
            <a:ext cx="1989200" cy="646331"/>
          </a:xfrm>
          <a:prstGeom prst="rect">
            <a:avLst/>
          </a:prstGeom>
          <a:noFill/>
          <a:ln>
            <a:noFill/>
          </a:ln>
        </p:spPr>
        <p:txBody>
          <a:bodyPr wrap="square" rtlCol="0">
            <a:spAutoFit/>
          </a:bodyPr>
          <a:lstStyle/>
          <a:p>
            <a:r>
              <a:rPr lang="fr-FR" sz="3600" b="1" dirty="0">
                <a:solidFill>
                  <a:schemeClr val="tx2">
                    <a:lumMod val="50000"/>
                  </a:schemeClr>
                </a:solidFill>
              </a:rPr>
              <a:t>.</a:t>
            </a:r>
            <a:r>
              <a:rPr lang="fr-FR" sz="3600" b="1" dirty="0" smtClean="0">
                <a:solidFill>
                  <a:schemeClr val="tx2">
                    <a:lumMod val="50000"/>
                  </a:schemeClr>
                </a:solidFill>
              </a:rPr>
              <a:t> </a:t>
            </a:r>
            <a:r>
              <a:rPr lang="fr-FR" sz="1050" b="1" dirty="0" smtClean="0">
                <a:solidFill>
                  <a:schemeClr val="tx2">
                    <a:lumMod val="50000"/>
                  </a:schemeClr>
                </a:solidFill>
              </a:rPr>
              <a:t>CULTURE ET COOPERATION </a:t>
            </a:r>
            <a:endParaRPr lang="fr-FR" sz="1050" b="1" dirty="0">
              <a:solidFill>
                <a:schemeClr val="tx2">
                  <a:lumMod val="50000"/>
                </a:schemeClr>
              </a:solidFill>
            </a:endParaRPr>
          </a:p>
        </p:txBody>
      </p:sp>
      <p:sp>
        <p:nvSpPr>
          <p:cNvPr id="24" name="ZoneTexte 23"/>
          <p:cNvSpPr txBox="1"/>
          <p:nvPr/>
        </p:nvSpPr>
        <p:spPr>
          <a:xfrm>
            <a:off x="5417393" y="1586632"/>
            <a:ext cx="1360388" cy="646331"/>
          </a:xfrm>
          <a:prstGeom prst="rect">
            <a:avLst/>
          </a:prstGeom>
          <a:noFill/>
          <a:ln>
            <a:noFill/>
          </a:ln>
        </p:spPr>
        <p:txBody>
          <a:bodyPr wrap="square" rtlCol="0">
            <a:spAutoFit/>
          </a:bodyPr>
          <a:lstStyle/>
          <a:p>
            <a:r>
              <a:rPr lang="fr-FR" sz="3600" b="1" dirty="0">
                <a:solidFill>
                  <a:srgbClr val="00B050"/>
                </a:solidFill>
              </a:rPr>
              <a:t>.</a:t>
            </a:r>
            <a:r>
              <a:rPr lang="fr-FR" sz="3600" b="1" dirty="0" smtClean="0">
                <a:solidFill>
                  <a:srgbClr val="00B050"/>
                </a:solidFill>
              </a:rPr>
              <a:t> </a:t>
            </a:r>
            <a:r>
              <a:rPr lang="fr-FR" sz="1050" b="1" dirty="0" smtClean="0">
                <a:solidFill>
                  <a:srgbClr val="00B050"/>
                </a:solidFill>
              </a:rPr>
              <a:t>ULISSE </a:t>
            </a:r>
            <a:endParaRPr lang="fr-FR" sz="1050" b="1" dirty="0">
              <a:solidFill>
                <a:srgbClr val="00B050"/>
              </a:solidFill>
            </a:endParaRPr>
          </a:p>
        </p:txBody>
      </p:sp>
      <p:sp>
        <p:nvSpPr>
          <p:cNvPr id="25" name="ZoneTexte 24"/>
          <p:cNvSpPr txBox="1"/>
          <p:nvPr/>
        </p:nvSpPr>
        <p:spPr>
          <a:xfrm>
            <a:off x="6768312" y="3009415"/>
            <a:ext cx="1360388" cy="646331"/>
          </a:xfrm>
          <a:prstGeom prst="rect">
            <a:avLst/>
          </a:prstGeom>
          <a:noFill/>
          <a:ln>
            <a:noFill/>
          </a:ln>
        </p:spPr>
        <p:txBody>
          <a:bodyPr wrap="square" rtlCol="0">
            <a:spAutoFit/>
          </a:bodyPr>
          <a:lstStyle/>
          <a:p>
            <a:r>
              <a:rPr lang="fr-FR" sz="3600" b="1" dirty="0">
                <a:solidFill>
                  <a:schemeClr val="accent2">
                    <a:lumMod val="50000"/>
                  </a:schemeClr>
                </a:solidFill>
              </a:rPr>
              <a:t>.</a:t>
            </a:r>
            <a:r>
              <a:rPr lang="fr-FR" sz="3600" b="1" dirty="0" smtClean="0">
                <a:solidFill>
                  <a:schemeClr val="accent2">
                    <a:lumMod val="50000"/>
                  </a:schemeClr>
                </a:solidFill>
              </a:rPr>
              <a:t> </a:t>
            </a:r>
            <a:r>
              <a:rPr lang="fr-FR" sz="1050" b="1" dirty="0" smtClean="0">
                <a:solidFill>
                  <a:schemeClr val="accent2">
                    <a:lumMod val="50000"/>
                  </a:schemeClr>
                </a:solidFill>
              </a:rPr>
              <a:t>LE BOL</a:t>
            </a:r>
            <a:r>
              <a:rPr lang="fr-FR" b="1" dirty="0" smtClean="0">
                <a:solidFill>
                  <a:schemeClr val="accent2">
                    <a:lumMod val="50000"/>
                  </a:schemeClr>
                </a:solidFill>
              </a:rPr>
              <a:t> </a:t>
            </a:r>
            <a:endParaRPr lang="fr-FR" b="1" dirty="0">
              <a:solidFill>
                <a:schemeClr val="accent2">
                  <a:lumMod val="50000"/>
                </a:schemeClr>
              </a:solidFill>
            </a:endParaRPr>
          </a:p>
        </p:txBody>
      </p:sp>
      <p:sp>
        <p:nvSpPr>
          <p:cNvPr id="26" name="ZoneTexte 25"/>
          <p:cNvSpPr txBox="1"/>
          <p:nvPr/>
        </p:nvSpPr>
        <p:spPr>
          <a:xfrm>
            <a:off x="5176873" y="2477218"/>
            <a:ext cx="1360388" cy="646331"/>
          </a:xfrm>
          <a:prstGeom prst="rect">
            <a:avLst/>
          </a:prstGeom>
          <a:noFill/>
          <a:ln>
            <a:noFill/>
          </a:ln>
        </p:spPr>
        <p:txBody>
          <a:bodyPr wrap="square" rtlCol="0">
            <a:spAutoFit/>
          </a:bodyPr>
          <a:lstStyle/>
          <a:p>
            <a:r>
              <a:rPr lang="fr-FR" sz="3600" b="1" dirty="0">
                <a:solidFill>
                  <a:srgbClr val="00B050"/>
                </a:solidFill>
              </a:rPr>
              <a:t>.</a:t>
            </a:r>
            <a:r>
              <a:rPr lang="fr-FR" sz="3600" b="1" dirty="0" smtClean="0">
                <a:solidFill>
                  <a:srgbClr val="00B050"/>
                </a:solidFill>
              </a:rPr>
              <a:t> </a:t>
            </a:r>
            <a:r>
              <a:rPr lang="fr-FR" sz="1050" b="1" dirty="0" smtClean="0">
                <a:solidFill>
                  <a:srgbClr val="00B050"/>
                </a:solidFill>
              </a:rPr>
              <a:t>INNOVALES </a:t>
            </a:r>
            <a:endParaRPr lang="fr-FR" sz="1050" b="1" dirty="0">
              <a:solidFill>
                <a:srgbClr val="00B050"/>
              </a:solidFill>
            </a:endParaRPr>
          </a:p>
        </p:txBody>
      </p:sp>
      <p:sp>
        <p:nvSpPr>
          <p:cNvPr id="27" name="ZoneTexte 26"/>
          <p:cNvSpPr txBox="1"/>
          <p:nvPr/>
        </p:nvSpPr>
        <p:spPr>
          <a:xfrm>
            <a:off x="5390193" y="2712759"/>
            <a:ext cx="1360388" cy="646331"/>
          </a:xfrm>
          <a:prstGeom prst="rect">
            <a:avLst/>
          </a:prstGeom>
          <a:noFill/>
          <a:ln>
            <a:noFill/>
          </a:ln>
        </p:spPr>
        <p:txBody>
          <a:bodyPr wrap="square" rtlCol="0">
            <a:spAutoFit/>
          </a:bodyPr>
          <a:lstStyle/>
          <a:p>
            <a:r>
              <a:rPr lang="fr-FR" sz="3600" b="1" dirty="0" smtClean="0">
                <a:solidFill>
                  <a:srgbClr val="00B050"/>
                </a:solidFill>
              </a:rPr>
              <a:t>. </a:t>
            </a:r>
            <a:r>
              <a:rPr lang="fr-FR" sz="1050" b="1" dirty="0" smtClean="0">
                <a:solidFill>
                  <a:srgbClr val="00B050"/>
                </a:solidFill>
              </a:rPr>
              <a:t>ESCI </a:t>
            </a:r>
            <a:endParaRPr lang="fr-FR" sz="1050" b="1" dirty="0">
              <a:solidFill>
                <a:srgbClr val="00B050"/>
              </a:solidFill>
            </a:endParaRPr>
          </a:p>
        </p:txBody>
      </p:sp>
      <p:sp>
        <p:nvSpPr>
          <p:cNvPr id="28" name="ZoneTexte 27"/>
          <p:cNvSpPr txBox="1"/>
          <p:nvPr/>
        </p:nvSpPr>
        <p:spPr>
          <a:xfrm>
            <a:off x="5197953" y="3014330"/>
            <a:ext cx="1360388" cy="646331"/>
          </a:xfrm>
          <a:prstGeom prst="rect">
            <a:avLst/>
          </a:prstGeom>
          <a:noFill/>
          <a:ln>
            <a:noFill/>
          </a:ln>
        </p:spPr>
        <p:txBody>
          <a:bodyPr wrap="square" rtlCol="0">
            <a:spAutoFit/>
          </a:bodyPr>
          <a:lstStyle/>
          <a:p>
            <a:r>
              <a:rPr lang="fr-FR" sz="3600" b="1" dirty="0">
                <a:solidFill>
                  <a:schemeClr val="tx1">
                    <a:lumMod val="75000"/>
                  </a:schemeClr>
                </a:solidFill>
              </a:rPr>
              <a:t>.</a:t>
            </a:r>
            <a:r>
              <a:rPr lang="fr-FR" sz="3600" b="1" dirty="0" smtClean="0">
                <a:solidFill>
                  <a:schemeClr val="tx1">
                    <a:lumMod val="75000"/>
                  </a:schemeClr>
                </a:solidFill>
              </a:rPr>
              <a:t> </a:t>
            </a:r>
            <a:r>
              <a:rPr lang="fr-FR" sz="1050" b="1" dirty="0" smtClean="0">
                <a:solidFill>
                  <a:schemeClr val="tx1">
                    <a:lumMod val="75000"/>
                  </a:schemeClr>
                </a:solidFill>
              </a:rPr>
              <a:t>POUSADA</a:t>
            </a:r>
            <a:r>
              <a:rPr lang="fr-FR" b="1" dirty="0" smtClean="0">
                <a:solidFill>
                  <a:schemeClr val="tx1">
                    <a:lumMod val="75000"/>
                  </a:schemeClr>
                </a:solidFill>
              </a:rPr>
              <a:t> </a:t>
            </a:r>
            <a:endParaRPr lang="fr-FR" b="1" dirty="0">
              <a:solidFill>
                <a:schemeClr val="tx1">
                  <a:lumMod val="75000"/>
                </a:schemeClr>
              </a:solidFill>
            </a:endParaRPr>
          </a:p>
        </p:txBody>
      </p:sp>
      <p:sp>
        <p:nvSpPr>
          <p:cNvPr id="29" name="ZoneTexte 28"/>
          <p:cNvSpPr txBox="1"/>
          <p:nvPr/>
        </p:nvSpPr>
        <p:spPr>
          <a:xfrm>
            <a:off x="10272156" y="910614"/>
            <a:ext cx="1360388" cy="646331"/>
          </a:xfrm>
          <a:prstGeom prst="rect">
            <a:avLst/>
          </a:prstGeom>
          <a:noFill/>
          <a:ln>
            <a:noFill/>
          </a:ln>
        </p:spPr>
        <p:txBody>
          <a:bodyPr wrap="square" rtlCol="0">
            <a:spAutoFit/>
          </a:bodyPr>
          <a:lstStyle/>
          <a:p>
            <a:r>
              <a:rPr lang="fr-FR" sz="3600" b="1" dirty="0">
                <a:solidFill>
                  <a:schemeClr val="accent2">
                    <a:lumMod val="50000"/>
                  </a:schemeClr>
                </a:solidFill>
              </a:rPr>
              <a:t>.</a:t>
            </a:r>
            <a:r>
              <a:rPr lang="fr-FR" sz="3600" b="1" dirty="0" smtClean="0">
                <a:solidFill>
                  <a:schemeClr val="accent2">
                    <a:lumMod val="50000"/>
                  </a:schemeClr>
                </a:solidFill>
              </a:rPr>
              <a:t> </a:t>
            </a:r>
            <a:r>
              <a:rPr lang="fr-FR" sz="1050" b="1" dirty="0" smtClean="0">
                <a:solidFill>
                  <a:schemeClr val="accent2">
                    <a:lumMod val="50000"/>
                  </a:schemeClr>
                </a:solidFill>
              </a:rPr>
              <a:t>Food-</a:t>
            </a:r>
            <a:r>
              <a:rPr lang="fr-FR" sz="1050" b="1" dirty="0" err="1" smtClean="0">
                <a:solidFill>
                  <a:schemeClr val="accent2">
                    <a:lumMod val="50000"/>
                  </a:schemeClr>
                </a:solidFill>
              </a:rPr>
              <a:t>processing</a:t>
            </a:r>
            <a:endParaRPr lang="fr-FR" b="1" dirty="0">
              <a:solidFill>
                <a:schemeClr val="accent2">
                  <a:lumMod val="50000"/>
                </a:schemeClr>
              </a:solidFill>
            </a:endParaRPr>
          </a:p>
        </p:txBody>
      </p:sp>
      <p:sp>
        <p:nvSpPr>
          <p:cNvPr id="30" name="Ellipse 29"/>
          <p:cNvSpPr/>
          <p:nvPr/>
        </p:nvSpPr>
        <p:spPr>
          <a:xfrm>
            <a:off x="8934133" y="3908087"/>
            <a:ext cx="2937510" cy="1851660"/>
          </a:xfrm>
          <a:prstGeom prst="ellipse">
            <a:avLst/>
          </a:prstGeom>
          <a:solidFill>
            <a:srgbClr val="DDDDDD"/>
          </a:solidFill>
          <a:ln w="25400">
            <a:solidFill>
              <a:srgbClr val="A2A2A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dirty="0" err="1">
                <a:solidFill>
                  <a:srgbClr val="000000"/>
                </a:solidFill>
                <a:latin typeface="+mj-lt"/>
              </a:rPr>
              <a:t>Search</a:t>
            </a:r>
            <a:r>
              <a:rPr lang="fr-FR" dirty="0">
                <a:solidFill>
                  <a:srgbClr val="000000"/>
                </a:solidFill>
                <a:latin typeface="+mj-lt"/>
              </a:rPr>
              <a:t> </a:t>
            </a:r>
            <a:r>
              <a:rPr lang="fr-FR" dirty="0" err="1">
                <a:solidFill>
                  <a:srgbClr val="000000"/>
                </a:solidFill>
                <a:latin typeface="+mj-lt"/>
              </a:rPr>
              <a:t>through</a:t>
            </a:r>
            <a:r>
              <a:rPr lang="fr-FR" dirty="0">
                <a:solidFill>
                  <a:srgbClr val="000000"/>
                </a:solidFill>
                <a:latin typeface="+mj-lt"/>
              </a:rPr>
              <a:t> </a:t>
            </a:r>
            <a:r>
              <a:rPr lang="fr-FR" dirty="0" err="1">
                <a:solidFill>
                  <a:srgbClr val="000000"/>
                </a:solidFill>
                <a:latin typeface="+mj-lt"/>
              </a:rPr>
              <a:t>cooperation</a:t>
            </a:r>
            <a:r>
              <a:rPr lang="fr-FR" dirty="0">
                <a:solidFill>
                  <a:srgbClr val="000000"/>
                </a:solidFill>
                <a:latin typeface="+mj-lt"/>
              </a:rPr>
              <a:t>, </a:t>
            </a:r>
            <a:r>
              <a:rPr lang="fr-FR" b="1" dirty="0" err="1">
                <a:solidFill>
                  <a:srgbClr val="000000"/>
                </a:solidFill>
                <a:latin typeface="+mj-lt"/>
              </a:rPr>
              <a:t>own</a:t>
            </a:r>
            <a:r>
              <a:rPr lang="fr-FR" b="1" dirty="0">
                <a:solidFill>
                  <a:srgbClr val="000000"/>
                </a:solidFill>
                <a:latin typeface="+mj-lt"/>
              </a:rPr>
              <a:t> </a:t>
            </a:r>
            <a:r>
              <a:rPr lang="fr-FR" b="1" dirty="0" err="1">
                <a:solidFill>
                  <a:srgbClr val="000000"/>
                </a:solidFill>
                <a:latin typeface="+mj-lt"/>
              </a:rPr>
              <a:t>deliberative</a:t>
            </a:r>
            <a:r>
              <a:rPr lang="fr-FR" b="1" dirty="0">
                <a:solidFill>
                  <a:srgbClr val="000000"/>
                </a:solidFill>
                <a:latin typeface="+mj-lt"/>
              </a:rPr>
              <a:t> </a:t>
            </a:r>
            <a:r>
              <a:rPr lang="fr-FR" b="1" dirty="0" err="1">
                <a:solidFill>
                  <a:srgbClr val="000000"/>
                </a:solidFill>
                <a:latin typeface="+mj-lt"/>
              </a:rPr>
              <a:t>processes</a:t>
            </a:r>
            <a:r>
              <a:rPr lang="fr-FR" dirty="0">
                <a:solidFill>
                  <a:srgbClr val="000000"/>
                </a:solidFill>
                <a:latin typeface="+mj-lt"/>
              </a:rPr>
              <a:t>, more open to </a:t>
            </a:r>
            <a:r>
              <a:rPr lang="fr-FR" dirty="0" err="1">
                <a:solidFill>
                  <a:srgbClr val="000000"/>
                </a:solidFill>
                <a:latin typeface="+mj-lt"/>
              </a:rPr>
              <a:t>employees</a:t>
            </a:r>
            <a:r>
              <a:rPr lang="fr-FR" dirty="0">
                <a:solidFill>
                  <a:srgbClr val="000000"/>
                </a:solidFill>
                <a:latin typeface="+mj-lt"/>
              </a:rPr>
              <a:t>, </a:t>
            </a:r>
            <a:r>
              <a:rPr lang="fr-FR" dirty="0" err="1">
                <a:solidFill>
                  <a:srgbClr val="000000"/>
                </a:solidFill>
                <a:latin typeface="+mj-lt"/>
              </a:rPr>
              <a:t>volunteers</a:t>
            </a:r>
            <a:r>
              <a:rPr lang="fr-FR" dirty="0">
                <a:solidFill>
                  <a:srgbClr val="000000"/>
                </a:solidFill>
                <a:latin typeface="+mj-lt"/>
              </a:rPr>
              <a:t>, </a:t>
            </a:r>
            <a:r>
              <a:rPr lang="fr-FR" dirty="0" err="1">
                <a:solidFill>
                  <a:srgbClr val="000000"/>
                </a:solidFill>
                <a:latin typeface="+mj-lt"/>
              </a:rPr>
              <a:t>citizens</a:t>
            </a:r>
            <a:endParaRPr lang="fr-FR" dirty="0">
              <a:solidFill>
                <a:srgbClr val="000000"/>
              </a:solidFill>
              <a:latin typeface="+mj-lt"/>
            </a:endParaRPr>
          </a:p>
        </p:txBody>
      </p:sp>
      <p:cxnSp>
        <p:nvCxnSpPr>
          <p:cNvPr id="31" name="Connecteur droit avec flèche 30"/>
          <p:cNvCxnSpPr/>
          <p:nvPr/>
        </p:nvCxnSpPr>
        <p:spPr>
          <a:xfrm flipH="1" flipV="1">
            <a:off x="8097346" y="3009415"/>
            <a:ext cx="1272453" cy="1176026"/>
          </a:xfrm>
          <a:prstGeom prst="straightConnector1">
            <a:avLst/>
          </a:prstGeom>
          <a:ln w="25400">
            <a:solidFill>
              <a:srgbClr val="A2A2A2"/>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onnecteur droit avec flèche 31"/>
          <p:cNvCxnSpPr/>
          <p:nvPr/>
        </p:nvCxnSpPr>
        <p:spPr>
          <a:xfrm flipH="1" flipV="1">
            <a:off x="8733274" y="4117320"/>
            <a:ext cx="636525" cy="68121"/>
          </a:xfrm>
          <a:prstGeom prst="straightConnector1">
            <a:avLst/>
          </a:prstGeom>
          <a:ln w="25400">
            <a:solidFill>
              <a:srgbClr val="A2A2A2"/>
            </a:solidFill>
            <a:tailEnd type="triangle"/>
          </a:ln>
        </p:spPr>
        <p:style>
          <a:lnRef idx="1">
            <a:schemeClr val="accent1"/>
          </a:lnRef>
          <a:fillRef idx="0">
            <a:schemeClr val="accent1"/>
          </a:fillRef>
          <a:effectRef idx="0">
            <a:schemeClr val="accent1"/>
          </a:effectRef>
          <a:fontRef idx="minor">
            <a:schemeClr val="tx1"/>
          </a:fontRef>
        </p:style>
      </p:cxnSp>
      <p:sp>
        <p:nvSpPr>
          <p:cNvPr id="35" name="Ellipse 34"/>
          <p:cNvSpPr/>
          <p:nvPr/>
        </p:nvSpPr>
        <p:spPr>
          <a:xfrm>
            <a:off x="7257410" y="1877758"/>
            <a:ext cx="1791587" cy="399451"/>
          </a:xfrm>
          <a:prstGeom prst="ellipse">
            <a:avLst/>
          </a:prstGeom>
          <a:noFill/>
          <a:ln>
            <a:solidFill>
              <a:srgbClr val="0306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6" name="Ellipse 35"/>
          <p:cNvSpPr/>
          <p:nvPr/>
        </p:nvSpPr>
        <p:spPr>
          <a:xfrm>
            <a:off x="5176873" y="2090774"/>
            <a:ext cx="890165" cy="241134"/>
          </a:xfrm>
          <a:prstGeom prst="ellipse">
            <a:avLst/>
          </a:prstGeom>
          <a:noFill/>
          <a:ln>
            <a:solidFill>
              <a:srgbClr val="0306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7" name="Ellipse 36"/>
          <p:cNvSpPr/>
          <p:nvPr/>
        </p:nvSpPr>
        <p:spPr>
          <a:xfrm>
            <a:off x="5283394" y="3015147"/>
            <a:ext cx="890165" cy="241134"/>
          </a:xfrm>
          <a:prstGeom prst="ellipse">
            <a:avLst/>
          </a:prstGeom>
          <a:noFill/>
          <a:ln>
            <a:solidFill>
              <a:srgbClr val="03060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2182" name="Picture 134" descr="Afficher l'image d'origine"/>
          <p:cNvPicPr>
            <a:picLocks noChangeAspect="1" noChangeArrowheads="1"/>
          </p:cNvPicPr>
          <p:nvPr/>
        </p:nvPicPr>
        <p:blipFill rotWithShape="1">
          <a:blip r:embed="rId5">
            <a:extLst>
              <a:ext uri="{28A0092B-C50C-407E-A947-70E740481C1C}">
                <a14:useLocalDpi xmlns:a14="http://schemas.microsoft.com/office/drawing/2010/main" val="0"/>
              </a:ext>
            </a:extLst>
          </a:blip>
          <a:srcRect l="4955" r="10298" b="10022"/>
          <a:stretch/>
        </p:blipFill>
        <p:spPr bwMode="auto">
          <a:xfrm>
            <a:off x="-17660" y="0"/>
            <a:ext cx="1662546" cy="1695813"/>
          </a:xfrm>
          <a:prstGeom prst="rect">
            <a:avLst/>
          </a:prstGeom>
          <a:noFill/>
          <a:extLst>
            <a:ext uri="{909E8E84-426E-40DD-AFC4-6F175D3DCCD1}">
              <a14:hiddenFill xmlns:a14="http://schemas.microsoft.com/office/drawing/2010/main">
                <a:solidFill>
                  <a:srgbClr val="FFFFFF"/>
                </a:solidFill>
              </a14:hiddenFill>
            </a:ext>
          </a:extLst>
        </p:spPr>
      </p:pic>
      <p:sp>
        <p:nvSpPr>
          <p:cNvPr id="6" name="Ellipse 5"/>
          <p:cNvSpPr/>
          <p:nvPr/>
        </p:nvSpPr>
        <p:spPr>
          <a:xfrm>
            <a:off x="41568" y="720090"/>
            <a:ext cx="2937510" cy="1851660"/>
          </a:xfrm>
          <a:prstGeom prst="ellipse">
            <a:avLst/>
          </a:prstGeom>
          <a:solidFill>
            <a:srgbClr val="DDDDDD"/>
          </a:solidFill>
          <a:ln w="25400">
            <a:solidFill>
              <a:srgbClr val="A2A2A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smtClean="0"/>
          </a:p>
          <a:p>
            <a:pPr algn="ctr"/>
            <a:r>
              <a:rPr lang="en-US" dirty="0" smtClean="0">
                <a:solidFill>
                  <a:srgbClr val="000000"/>
                </a:solidFill>
                <a:latin typeface="+mj-lt"/>
              </a:rPr>
              <a:t>Search through cooperation, a </a:t>
            </a:r>
            <a:r>
              <a:rPr lang="en-US" b="1" dirty="0" smtClean="0">
                <a:solidFill>
                  <a:srgbClr val="000000"/>
                </a:solidFill>
                <a:latin typeface="+mj-lt"/>
              </a:rPr>
              <a:t>more rational structuring </a:t>
            </a:r>
            <a:r>
              <a:rPr lang="en-US" dirty="0" smtClean="0">
                <a:solidFill>
                  <a:srgbClr val="000000"/>
                </a:solidFill>
                <a:latin typeface="+mj-lt"/>
              </a:rPr>
              <a:t>of SSE organizations</a:t>
            </a:r>
          </a:p>
          <a:p>
            <a:pPr algn="ctr"/>
            <a:endParaRPr lang="en-US" dirty="0" smtClean="0">
              <a:solidFill>
                <a:schemeClr val="tx1"/>
              </a:solidFill>
            </a:endParaRPr>
          </a:p>
        </p:txBody>
      </p:sp>
      <p:pic>
        <p:nvPicPr>
          <p:cNvPr id="41" name="Picture 134" descr="Afficher l'image d'origine"/>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r="10537" b="8734"/>
          <a:stretch/>
        </p:blipFill>
        <p:spPr bwMode="auto">
          <a:xfrm>
            <a:off x="-22125" y="0"/>
            <a:ext cx="768971" cy="753657"/>
          </a:xfrm>
          <a:prstGeom prst="rect">
            <a:avLst/>
          </a:prstGeom>
          <a:noFill/>
          <a:extLst>
            <a:ext uri="{909E8E84-426E-40DD-AFC4-6F175D3DCCD1}">
              <a14:hiddenFill xmlns:a14="http://schemas.microsoft.com/office/drawing/2010/main">
                <a:solidFill>
                  <a:srgbClr val="FFFFFF"/>
                </a:solidFill>
              </a14:hiddenFill>
            </a:ext>
          </a:extLst>
        </p:spPr>
      </p:pic>
      <p:sp>
        <p:nvSpPr>
          <p:cNvPr id="40" name="ZoneTexte 39"/>
          <p:cNvSpPr txBox="1"/>
          <p:nvPr/>
        </p:nvSpPr>
        <p:spPr>
          <a:xfrm>
            <a:off x="782453" y="684349"/>
            <a:ext cx="1455739" cy="230832"/>
          </a:xfrm>
          <a:prstGeom prst="rect">
            <a:avLst/>
          </a:prstGeom>
          <a:noFill/>
        </p:spPr>
        <p:txBody>
          <a:bodyPr wrap="square" rtlCol="0">
            <a:spAutoFit/>
          </a:bodyPr>
          <a:lstStyle/>
          <a:p>
            <a:r>
              <a:rPr lang="fr-FR" sz="900" dirty="0" smtClean="0">
                <a:solidFill>
                  <a:srgbClr val="FF0000"/>
                </a:solidFill>
              </a:rPr>
              <a:t>Rhône-Alpes</a:t>
            </a:r>
            <a:endParaRPr lang="fr-FR" sz="900" dirty="0">
              <a:solidFill>
                <a:srgbClr val="FF0000"/>
              </a:solidFill>
            </a:endParaRPr>
          </a:p>
        </p:txBody>
      </p:sp>
      <p:sp>
        <p:nvSpPr>
          <p:cNvPr id="43" name="ZoneTexte 42"/>
          <p:cNvSpPr txBox="1"/>
          <p:nvPr/>
        </p:nvSpPr>
        <p:spPr>
          <a:xfrm>
            <a:off x="298705" y="207749"/>
            <a:ext cx="1455739" cy="230832"/>
          </a:xfrm>
          <a:prstGeom prst="rect">
            <a:avLst/>
          </a:prstGeom>
          <a:noFill/>
        </p:spPr>
        <p:txBody>
          <a:bodyPr wrap="square" rtlCol="0">
            <a:spAutoFit/>
          </a:bodyPr>
          <a:lstStyle/>
          <a:p>
            <a:r>
              <a:rPr lang="fr-FR" sz="900" dirty="0" smtClean="0">
                <a:solidFill>
                  <a:srgbClr val="FF0000"/>
                </a:solidFill>
              </a:rPr>
              <a:t>Rhône-Alpes</a:t>
            </a:r>
            <a:endParaRPr lang="fr-FR" sz="900" dirty="0">
              <a:solidFill>
                <a:srgbClr val="FF0000"/>
              </a:solidFill>
            </a:endParaRPr>
          </a:p>
        </p:txBody>
      </p:sp>
      <p:sp>
        <p:nvSpPr>
          <p:cNvPr id="38" name="Espace réservé du pied de page 4"/>
          <p:cNvSpPr>
            <a:spLocks noGrp="1"/>
          </p:cNvSpPr>
          <p:nvPr>
            <p:ph type="ftr" sz="quarter" idx="11"/>
          </p:nvPr>
        </p:nvSpPr>
        <p:spPr>
          <a:xfrm>
            <a:off x="3815117" y="6367429"/>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3085019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 presetClass="exit" presetSubtype="0" fill="hold" nodeType="clickEffect">
                                  <p:stCondLst>
                                    <p:cond delay="0"/>
                                  </p:stCondLst>
                                  <p:childTnLst>
                                    <p:set>
                                      <p:cBhvr>
                                        <p:cTn id="11" dur="1" fill="hold">
                                          <p:stCondLst>
                                            <p:cond delay="0"/>
                                          </p:stCondLst>
                                        </p:cTn>
                                        <p:tgtEl>
                                          <p:spTgt spid="2182"/>
                                        </p:tgtEl>
                                        <p:attrNameLst>
                                          <p:attrName>style.visibility</p:attrName>
                                        </p:attrNameLst>
                                      </p:cBhvr>
                                      <p:to>
                                        <p:strVal val="hidden"/>
                                      </p:to>
                                    </p:se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grpId="0" nodeType="clickEffect">
                                  <p:stCondLst>
                                    <p:cond delay="0"/>
                                  </p:stCondLst>
                                  <p:childTnLst>
                                    <p:set>
                                      <p:cBhvr>
                                        <p:cTn id="15" dur="1" fill="hold">
                                          <p:stCondLst>
                                            <p:cond delay="0"/>
                                          </p:stCondLst>
                                        </p:cTn>
                                        <p:tgtEl>
                                          <p:spTgt spid="40"/>
                                        </p:tgtEl>
                                        <p:attrNameLst>
                                          <p:attrName>style.visibility</p:attrName>
                                        </p:attrNameLst>
                                      </p:cBhvr>
                                      <p:to>
                                        <p:strVal val="hidden"/>
                                      </p:to>
                                    </p:se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6"/>
                                        </p:tgtEl>
                                        <p:attrNameLst>
                                          <p:attrName>style.visibility</p:attrName>
                                        </p:attrNameLst>
                                      </p:cBhvr>
                                      <p:to>
                                        <p:strVal val="visible"/>
                                      </p:to>
                                    </p:set>
                                    <p:animEffect transition="in" filter="barn(inVertical)">
                                      <p:cBhvr>
                                        <p:cTn id="20" dur="500"/>
                                        <p:tgtEl>
                                          <p:spTgt spid="6"/>
                                        </p:tgtEl>
                                      </p:cBhvr>
                                    </p:animEffec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1"/>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4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down)">
                                      <p:cBhvr>
                                        <p:cTn id="33" dur="500"/>
                                        <p:tgtEl>
                                          <p:spTgt spid="12"/>
                                        </p:tgtEl>
                                      </p:cBhvr>
                                    </p:animEffect>
                                  </p:childTnLst>
                                </p:cTn>
                              </p:par>
                            </p:childTnLst>
                          </p:cTn>
                        </p:par>
                      </p:childTnLst>
                    </p:cTn>
                  </p:par>
                  <p:par>
                    <p:cTn id="34" fill="hold">
                      <p:stCondLst>
                        <p:cond delay="indefinite"/>
                      </p:stCondLst>
                      <p:childTnLst>
                        <p:par>
                          <p:cTn id="35" fill="hold">
                            <p:stCondLst>
                              <p:cond delay="0"/>
                            </p:stCondLst>
                            <p:childTnLst>
                              <p:par>
                                <p:cTn id="36" presetID="6" presetClass="entr" presetSubtype="16" fill="hold" nodeType="click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circle(in)">
                                      <p:cBhvr>
                                        <p:cTn id="38" dur="2000"/>
                                        <p:tgtEl>
                                          <p:spTgt spid="14"/>
                                        </p:tgtEl>
                                      </p:cBhvr>
                                    </p:animEffect>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0"/>
                                        </p:tgtEl>
                                        <p:attrNameLst>
                                          <p:attrName>style.visibility</p:attrName>
                                        </p:attrNameLst>
                                      </p:cBhvr>
                                      <p:to>
                                        <p:strVal val="visible"/>
                                      </p:to>
                                    </p:set>
                                    <p:anim calcmode="lin" valueType="num">
                                      <p:cBhvr additive="base">
                                        <p:cTn id="43" dur="500" fill="hold"/>
                                        <p:tgtEl>
                                          <p:spTgt spid="30"/>
                                        </p:tgtEl>
                                        <p:attrNameLst>
                                          <p:attrName>ppt_x</p:attrName>
                                        </p:attrNameLst>
                                      </p:cBhvr>
                                      <p:tavLst>
                                        <p:tav tm="0">
                                          <p:val>
                                            <p:strVal val="#ppt_x"/>
                                          </p:val>
                                        </p:tav>
                                        <p:tav tm="100000">
                                          <p:val>
                                            <p:strVal val="#ppt_x"/>
                                          </p:val>
                                        </p:tav>
                                      </p:tavLst>
                                    </p:anim>
                                    <p:anim calcmode="lin" valueType="num">
                                      <p:cBhvr additive="base">
                                        <p:cTn id="44"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nodeType="clickEffect">
                                  <p:stCondLst>
                                    <p:cond delay="0"/>
                                  </p:stCondLst>
                                  <p:childTnLst>
                                    <p:set>
                                      <p:cBhvr>
                                        <p:cTn id="48" dur="1" fill="hold">
                                          <p:stCondLst>
                                            <p:cond delay="0"/>
                                          </p:stCondLst>
                                        </p:cTn>
                                        <p:tgtEl>
                                          <p:spTgt spid="31"/>
                                        </p:tgtEl>
                                        <p:attrNameLst>
                                          <p:attrName>style.visibility</p:attrName>
                                        </p:attrNameLst>
                                      </p:cBhvr>
                                      <p:to>
                                        <p:strVal val="visible"/>
                                      </p:to>
                                    </p:set>
                                    <p:animEffect transition="in" filter="wipe(down)">
                                      <p:cBhvr>
                                        <p:cTn id="49" dur="500"/>
                                        <p:tgtEl>
                                          <p:spTgt spid="31"/>
                                        </p:tgtEl>
                                      </p:cBhvr>
                                    </p:animEffect>
                                  </p:childTnLst>
                                </p:cTn>
                              </p:par>
                            </p:childTnLst>
                          </p:cTn>
                        </p:par>
                      </p:childTnLst>
                    </p:cTn>
                  </p:par>
                  <p:par>
                    <p:cTn id="50" fill="hold">
                      <p:stCondLst>
                        <p:cond delay="indefinite"/>
                      </p:stCondLst>
                      <p:childTnLst>
                        <p:par>
                          <p:cTn id="51" fill="hold">
                            <p:stCondLst>
                              <p:cond delay="0"/>
                            </p:stCondLst>
                            <p:childTnLst>
                              <p:par>
                                <p:cTn id="52" presetID="22" presetClass="entr" presetSubtype="4" fill="hold" nodeType="clickEffect">
                                  <p:stCondLst>
                                    <p:cond delay="0"/>
                                  </p:stCondLst>
                                  <p:childTnLst>
                                    <p:set>
                                      <p:cBhvr>
                                        <p:cTn id="53" dur="1" fill="hold">
                                          <p:stCondLst>
                                            <p:cond delay="0"/>
                                          </p:stCondLst>
                                        </p:cTn>
                                        <p:tgtEl>
                                          <p:spTgt spid="32"/>
                                        </p:tgtEl>
                                        <p:attrNameLst>
                                          <p:attrName>style.visibility</p:attrName>
                                        </p:attrNameLst>
                                      </p:cBhvr>
                                      <p:to>
                                        <p:strVal val="visible"/>
                                      </p:to>
                                    </p:set>
                                    <p:animEffect transition="in" filter="wipe(down)">
                                      <p:cBhvr>
                                        <p:cTn id="54" dur="500"/>
                                        <p:tgtEl>
                                          <p:spTgt spid="32"/>
                                        </p:tgtEl>
                                      </p:cBhvr>
                                    </p:animEffect>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grpId="0" nodeType="clickEffect">
                                  <p:stCondLst>
                                    <p:cond delay="0"/>
                                  </p:stCondLst>
                                  <p:childTnLst>
                                    <p:set>
                                      <p:cBhvr>
                                        <p:cTn id="58" dur="1" fill="hold">
                                          <p:stCondLst>
                                            <p:cond delay="0"/>
                                          </p:stCondLst>
                                        </p:cTn>
                                        <p:tgtEl>
                                          <p:spTgt spid="35"/>
                                        </p:tgtEl>
                                        <p:attrNameLst>
                                          <p:attrName>style.visibility</p:attrName>
                                        </p:attrNameLst>
                                      </p:cBhvr>
                                      <p:to>
                                        <p:strVal val="visible"/>
                                      </p:to>
                                    </p:set>
                                    <p:animEffect transition="in" filter="fade">
                                      <p:cBhvr>
                                        <p:cTn id="59" dur="1000"/>
                                        <p:tgtEl>
                                          <p:spTgt spid="35"/>
                                        </p:tgtEl>
                                      </p:cBhvr>
                                    </p:animEffect>
                                    <p:anim calcmode="lin" valueType="num">
                                      <p:cBhvr>
                                        <p:cTn id="60" dur="1000" fill="hold"/>
                                        <p:tgtEl>
                                          <p:spTgt spid="35"/>
                                        </p:tgtEl>
                                        <p:attrNameLst>
                                          <p:attrName>ppt_x</p:attrName>
                                        </p:attrNameLst>
                                      </p:cBhvr>
                                      <p:tavLst>
                                        <p:tav tm="0">
                                          <p:val>
                                            <p:strVal val="#ppt_x"/>
                                          </p:val>
                                        </p:tav>
                                        <p:tav tm="100000">
                                          <p:val>
                                            <p:strVal val="#ppt_x"/>
                                          </p:val>
                                        </p:tav>
                                      </p:tavLst>
                                    </p:anim>
                                    <p:anim calcmode="lin" valueType="num">
                                      <p:cBhvr>
                                        <p:cTn id="61" dur="1000" fill="hold"/>
                                        <p:tgtEl>
                                          <p:spTgt spid="35"/>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grpId="0" nodeType="clickEffect">
                                  <p:stCondLst>
                                    <p:cond delay="0"/>
                                  </p:stCondLst>
                                  <p:childTnLst>
                                    <p:set>
                                      <p:cBhvr>
                                        <p:cTn id="65" dur="1" fill="hold">
                                          <p:stCondLst>
                                            <p:cond delay="0"/>
                                          </p:stCondLst>
                                        </p:cTn>
                                        <p:tgtEl>
                                          <p:spTgt spid="36"/>
                                        </p:tgtEl>
                                        <p:attrNameLst>
                                          <p:attrName>style.visibility</p:attrName>
                                        </p:attrNameLst>
                                      </p:cBhvr>
                                      <p:to>
                                        <p:strVal val="visible"/>
                                      </p:to>
                                    </p:set>
                                    <p:animEffect transition="in" filter="fade">
                                      <p:cBhvr>
                                        <p:cTn id="66" dur="1000"/>
                                        <p:tgtEl>
                                          <p:spTgt spid="36"/>
                                        </p:tgtEl>
                                      </p:cBhvr>
                                    </p:animEffect>
                                    <p:anim calcmode="lin" valueType="num">
                                      <p:cBhvr>
                                        <p:cTn id="67" dur="1000" fill="hold"/>
                                        <p:tgtEl>
                                          <p:spTgt spid="36"/>
                                        </p:tgtEl>
                                        <p:attrNameLst>
                                          <p:attrName>ppt_x</p:attrName>
                                        </p:attrNameLst>
                                      </p:cBhvr>
                                      <p:tavLst>
                                        <p:tav tm="0">
                                          <p:val>
                                            <p:strVal val="#ppt_x"/>
                                          </p:val>
                                        </p:tav>
                                        <p:tav tm="100000">
                                          <p:val>
                                            <p:strVal val="#ppt_x"/>
                                          </p:val>
                                        </p:tav>
                                      </p:tavLst>
                                    </p:anim>
                                    <p:anim calcmode="lin" valueType="num">
                                      <p:cBhvr>
                                        <p:cTn id="68" dur="1000" fill="hold"/>
                                        <p:tgtEl>
                                          <p:spTgt spid="36"/>
                                        </p:tgtEl>
                                        <p:attrNameLst>
                                          <p:attrName>ppt_y</p:attrName>
                                        </p:attrNameLst>
                                      </p:cBhvr>
                                      <p:tavLst>
                                        <p:tav tm="0">
                                          <p:val>
                                            <p:strVal val="#ppt_y+.1"/>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42" presetClass="entr" presetSubtype="0" fill="hold" grpId="0" nodeType="clickEffect">
                                  <p:stCondLst>
                                    <p:cond delay="0"/>
                                  </p:stCondLst>
                                  <p:childTnLst>
                                    <p:set>
                                      <p:cBhvr>
                                        <p:cTn id="72" dur="1" fill="hold">
                                          <p:stCondLst>
                                            <p:cond delay="0"/>
                                          </p:stCondLst>
                                        </p:cTn>
                                        <p:tgtEl>
                                          <p:spTgt spid="37"/>
                                        </p:tgtEl>
                                        <p:attrNameLst>
                                          <p:attrName>style.visibility</p:attrName>
                                        </p:attrNameLst>
                                      </p:cBhvr>
                                      <p:to>
                                        <p:strVal val="visible"/>
                                      </p:to>
                                    </p:set>
                                    <p:animEffect transition="in" filter="fade">
                                      <p:cBhvr>
                                        <p:cTn id="73" dur="1000"/>
                                        <p:tgtEl>
                                          <p:spTgt spid="37"/>
                                        </p:tgtEl>
                                      </p:cBhvr>
                                    </p:animEffect>
                                    <p:anim calcmode="lin" valueType="num">
                                      <p:cBhvr>
                                        <p:cTn id="74" dur="1000" fill="hold"/>
                                        <p:tgtEl>
                                          <p:spTgt spid="37"/>
                                        </p:tgtEl>
                                        <p:attrNameLst>
                                          <p:attrName>ppt_x</p:attrName>
                                        </p:attrNameLst>
                                      </p:cBhvr>
                                      <p:tavLst>
                                        <p:tav tm="0">
                                          <p:val>
                                            <p:strVal val="#ppt_x"/>
                                          </p:val>
                                        </p:tav>
                                        <p:tav tm="100000">
                                          <p:val>
                                            <p:strVal val="#ppt_x"/>
                                          </p:val>
                                        </p:tav>
                                      </p:tavLst>
                                    </p:anim>
                                    <p:anim calcmode="lin" valueType="num">
                                      <p:cBhvr>
                                        <p:cTn id="75" dur="1000" fill="hold"/>
                                        <p:tgtEl>
                                          <p:spTgt spid="3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0" grpId="0" animBg="1"/>
      <p:bldP spid="35" grpId="0" animBg="1"/>
      <p:bldP spid="36" grpId="0" animBg="1"/>
      <p:bldP spid="37" grpId="0" animBg="1"/>
      <p:bldP spid="6" grpId="0" animBg="1"/>
      <p:bldP spid="40" grpId="0"/>
      <p:bldP spid="43"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lstStyle/>
          <a:p>
            <a:endParaRPr lang="fr-FR" b="1" i="1" u="sng" dirty="0" smtClean="0"/>
          </a:p>
          <a:p>
            <a:pPr marL="0" indent="0" algn="ctr">
              <a:buNone/>
            </a:pPr>
            <a:endParaRPr lang="fr-FR" b="1" i="1" dirty="0" smtClean="0"/>
          </a:p>
          <a:p>
            <a:pPr marL="0" indent="0" algn="ctr">
              <a:buNone/>
            </a:pPr>
            <a:r>
              <a:rPr lang="fr-FR" b="1" i="1" dirty="0" smtClean="0">
                <a:solidFill>
                  <a:srgbClr val="0070C0"/>
                </a:solidFill>
              </a:rPr>
              <a:t>Merci de votre attention</a:t>
            </a:r>
          </a:p>
          <a:p>
            <a:pPr marL="0" indent="0" algn="ctr">
              <a:buNone/>
            </a:pPr>
            <a:endParaRPr lang="fr-FR" b="1" i="1" dirty="0">
              <a:solidFill>
                <a:srgbClr val="0070C0"/>
              </a:solidFill>
            </a:endParaRPr>
          </a:p>
          <a:p>
            <a:pPr marL="0" indent="0" algn="ctr">
              <a:buNone/>
            </a:pPr>
            <a:r>
              <a:rPr lang="fr-FR" b="1" i="1" dirty="0" smtClean="0">
                <a:solidFill>
                  <a:srgbClr val="0070C0"/>
                </a:solidFill>
              </a:rPr>
              <a:t>Réactions</a:t>
            </a:r>
            <a:r>
              <a:rPr lang="fr-FR" b="1" i="1" dirty="0">
                <a:solidFill>
                  <a:srgbClr val="0070C0"/>
                </a:solidFill>
              </a:rPr>
              <a:t>, échanges avec la salle  </a:t>
            </a:r>
            <a:r>
              <a:rPr lang="fr-FR" b="1" i="1" dirty="0" smtClean="0">
                <a:solidFill>
                  <a:srgbClr val="0070C0"/>
                </a:solidFill>
              </a:rPr>
              <a:t>(20 </a:t>
            </a:r>
            <a:r>
              <a:rPr lang="fr-FR" b="1" i="1" dirty="0">
                <a:solidFill>
                  <a:srgbClr val="0070C0"/>
                </a:solidFill>
              </a:rPr>
              <a:t>min</a:t>
            </a:r>
            <a:r>
              <a:rPr lang="fr-FR" b="1" i="1" dirty="0" smtClean="0">
                <a:solidFill>
                  <a:srgbClr val="0070C0"/>
                </a:solidFill>
              </a:rPr>
              <a:t>)</a:t>
            </a:r>
          </a:p>
          <a:p>
            <a:pPr marL="0" indent="0" algn="ctr">
              <a:buNone/>
            </a:pPr>
            <a:endParaRPr lang="fr-FR" dirty="0"/>
          </a:p>
          <a:p>
            <a:pPr marL="0" indent="0" algn="ctr">
              <a:buNone/>
            </a:pPr>
            <a:endParaRPr lang="fr-FR" dirty="0"/>
          </a:p>
        </p:txBody>
      </p:sp>
      <p:sp>
        <p:nvSpPr>
          <p:cNvPr id="4" name="Espace réservé du pied de page 4"/>
          <p:cNvSpPr>
            <a:spLocks noGrp="1"/>
          </p:cNvSpPr>
          <p:nvPr>
            <p:ph type="ftr" sz="quarter" idx="11"/>
          </p:nvPr>
        </p:nvSpPr>
        <p:spPr>
          <a:xfrm>
            <a:off x="3581400" y="6356349"/>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9104008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4294967295"/>
          </p:nvPr>
        </p:nvSpPr>
        <p:spPr>
          <a:xfrm>
            <a:off x="3128010" y="5031668"/>
            <a:ext cx="9144000" cy="1655762"/>
          </a:xfrm>
        </p:spPr>
        <p:txBody>
          <a:bodyPr>
            <a:normAutofit/>
          </a:bodyPr>
          <a:lstStyle/>
          <a:p>
            <a:pPr marL="0" indent="0">
              <a:buNone/>
            </a:pPr>
            <a:endParaRPr lang="fr-FR" sz="4000" dirty="0" smtClean="0"/>
          </a:p>
          <a:p>
            <a:pPr marL="0" indent="0" algn="ctr">
              <a:buNone/>
            </a:pPr>
            <a:r>
              <a:rPr lang="fr-FR" sz="2200" dirty="0">
                <a:solidFill>
                  <a:schemeClr val="accent1">
                    <a:lumMod val="50000"/>
                  </a:schemeClr>
                </a:solidFill>
                <a:hlinkClick r:id="rId2"/>
              </a:rPr>
              <a:t>https://</a:t>
            </a:r>
            <a:r>
              <a:rPr lang="fr-FR" sz="2200" dirty="0" smtClean="0">
                <a:solidFill>
                  <a:schemeClr val="accent1">
                    <a:lumMod val="50000"/>
                  </a:schemeClr>
                </a:solidFill>
                <a:hlinkClick r:id="rId2"/>
              </a:rPr>
              <a:t>twitter.com/MyriamMatray</a:t>
            </a:r>
            <a:endParaRPr lang="fr-FR" sz="2200" dirty="0" smtClean="0">
              <a:solidFill>
                <a:schemeClr val="accent1">
                  <a:lumMod val="50000"/>
                </a:schemeClr>
              </a:solidFill>
            </a:endParaRPr>
          </a:p>
          <a:p>
            <a:pPr marL="0" indent="0" algn="ctr">
              <a:buNone/>
            </a:pPr>
            <a:r>
              <a:rPr lang="fr-FR" sz="2200" dirty="0" smtClean="0">
                <a:solidFill>
                  <a:schemeClr val="accent1">
                    <a:lumMod val="50000"/>
                  </a:schemeClr>
                </a:solidFill>
                <a:hlinkClick r:id="rId3"/>
              </a:rPr>
              <a:t>Myriam.matray@gmail.com</a:t>
            </a:r>
            <a:endParaRPr lang="fr-FR" sz="2200" dirty="0" smtClean="0">
              <a:solidFill>
                <a:schemeClr val="accent1">
                  <a:lumMod val="50000"/>
                </a:schemeClr>
              </a:solidFill>
            </a:endParaRPr>
          </a:p>
          <a:p>
            <a:pPr marL="0" indent="0" algn="ctr">
              <a:buNone/>
            </a:pPr>
            <a:endParaRPr lang="fr-FR" sz="1700" dirty="0" smtClean="0">
              <a:solidFill>
                <a:schemeClr val="accent1">
                  <a:lumMod val="50000"/>
                </a:schemeClr>
              </a:solidFill>
            </a:endParaRPr>
          </a:p>
          <a:p>
            <a:pPr marL="0" indent="0" algn="ctr">
              <a:buNone/>
            </a:pPr>
            <a:endParaRPr lang="fr-FR" sz="4000" dirty="0">
              <a:solidFill>
                <a:schemeClr val="accent1">
                  <a:lumMod val="50000"/>
                </a:schemeClr>
              </a:solidFill>
            </a:endParaRPr>
          </a:p>
        </p:txBody>
      </p:sp>
      <p:pic>
        <p:nvPicPr>
          <p:cNvPr id="4" name="Picture 2" descr="https://www.univ-st-etienne.fr/_contents-images/ametys-internal%253Asites/ujm/ametys-internal%253Acontents/evs-isthme-article/_metadata/content/_data/Logo_UMR_source_2016-2.jpg_330x216"/>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t="2525" b="35370"/>
          <a:stretch/>
        </p:blipFill>
        <p:spPr bwMode="auto">
          <a:xfrm>
            <a:off x="4007862" y="5249634"/>
            <a:ext cx="1006755" cy="95522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17781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194505" y="169408"/>
            <a:ext cx="8351520" cy="338554"/>
          </a:xfrm>
          <a:prstGeom prst="rect">
            <a:avLst/>
          </a:prstGeom>
          <a:noFill/>
        </p:spPr>
        <p:txBody>
          <a:bodyPr wrap="square" rtlCol="0">
            <a:spAutoFit/>
          </a:bodyPr>
          <a:lstStyle/>
          <a:p>
            <a:r>
              <a:rPr lang="fr-FR" sz="1600" b="1" dirty="0"/>
              <a:t>Economie Sociale et Solidaire : </a:t>
            </a:r>
            <a:r>
              <a:rPr lang="fr-FR" sz="1600" b="1" dirty="0" smtClean="0"/>
              <a:t>intégrée aux dynamiques des territoires via les pôles territoriaux</a:t>
            </a:r>
            <a:endParaRPr lang="fr-FR" sz="1600" b="1" dirty="0"/>
          </a:p>
        </p:txBody>
      </p:sp>
      <p:sp>
        <p:nvSpPr>
          <p:cNvPr id="9" name="Flèche droite 8"/>
          <p:cNvSpPr/>
          <p:nvPr/>
        </p:nvSpPr>
        <p:spPr>
          <a:xfrm>
            <a:off x="1789464" y="1392373"/>
            <a:ext cx="644237" cy="394855"/>
          </a:xfrm>
          <a:prstGeom prst="rightArrow">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Flèche droite 9"/>
          <p:cNvSpPr/>
          <p:nvPr/>
        </p:nvSpPr>
        <p:spPr>
          <a:xfrm>
            <a:off x="1789462" y="2102272"/>
            <a:ext cx="644237" cy="394855"/>
          </a:xfrm>
          <a:prstGeom prst="rightArrow">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3" name="Flèche droite 12"/>
          <p:cNvSpPr/>
          <p:nvPr/>
        </p:nvSpPr>
        <p:spPr>
          <a:xfrm>
            <a:off x="1789460" y="4552945"/>
            <a:ext cx="644237" cy="394855"/>
          </a:xfrm>
          <a:prstGeom prst="rightArrow">
            <a:avLst/>
          </a:prstGeom>
          <a:solidFill>
            <a:srgbClr val="002060"/>
          </a:solidFill>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1789460" y="5471887"/>
            <a:ext cx="1345627" cy="1277257"/>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14" name="Flèche droite 13"/>
          <p:cNvSpPr/>
          <p:nvPr/>
        </p:nvSpPr>
        <p:spPr>
          <a:xfrm>
            <a:off x="1789460" y="5712248"/>
            <a:ext cx="644237" cy="394855"/>
          </a:xfrm>
          <a:prstGeom prst="rightArrow">
            <a:avLst/>
          </a:prstGeom>
          <a:solidFill>
            <a:srgbClr val="00206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graphicFrame>
        <p:nvGraphicFramePr>
          <p:cNvPr id="8" name="Tableau 7"/>
          <p:cNvGraphicFramePr>
            <a:graphicFrameLocks noGrp="1"/>
          </p:cNvGraphicFramePr>
          <p:nvPr>
            <p:extLst>
              <p:ext uri="{D42A27DB-BD31-4B8C-83A1-F6EECF244321}">
                <p14:modId xmlns:p14="http://schemas.microsoft.com/office/powerpoint/2010/main" val="352186249"/>
              </p:ext>
            </p:extLst>
          </p:nvPr>
        </p:nvGraphicFramePr>
        <p:xfrm>
          <a:off x="2481834" y="507962"/>
          <a:ext cx="7776863" cy="6015157"/>
        </p:xfrm>
        <a:graphic>
          <a:graphicData uri="http://schemas.openxmlformats.org/drawingml/2006/table">
            <a:tbl>
              <a:tblPr/>
              <a:tblGrid>
                <a:gridCol w="1284253"/>
                <a:gridCol w="4625163"/>
                <a:gridCol w="1867447"/>
              </a:tblGrid>
              <a:tr h="690172">
                <a:tc>
                  <a:txBody>
                    <a:bodyPr/>
                    <a:lstStyle/>
                    <a:p>
                      <a:pPr algn="ctr">
                        <a:lnSpc>
                          <a:spcPct val="100000"/>
                        </a:lnSpc>
                        <a:spcAft>
                          <a:spcPts val="0"/>
                        </a:spcAft>
                      </a:pPr>
                      <a:r>
                        <a:rPr lang="fr-FR" sz="1600" b="1" i="0" dirty="0" smtClean="0">
                          <a:solidFill>
                            <a:schemeClr val="tx1"/>
                          </a:solidFill>
                          <a:latin typeface="Calibri" pitchFamily="34" charset="0"/>
                          <a:ea typeface="Times New Roman"/>
                          <a:cs typeface="Times New Roman"/>
                        </a:rPr>
                        <a:t>Forme </a:t>
                      </a:r>
                      <a:r>
                        <a:rPr lang="fr-FR" sz="1600" b="1" i="0" dirty="0">
                          <a:solidFill>
                            <a:schemeClr val="tx1"/>
                          </a:solidFill>
                          <a:latin typeface="Calibri" pitchFamily="34" charset="0"/>
                          <a:ea typeface="Times New Roman"/>
                          <a:cs typeface="Times New Roman"/>
                        </a:rPr>
                        <a:t>de </a:t>
                      </a:r>
                      <a:r>
                        <a:rPr lang="fr-FR" sz="1600" b="1" i="0" dirty="0" smtClean="0">
                          <a:solidFill>
                            <a:schemeClr val="tx1"/>
                          </a:solidFill>
                          <a:latin typeface="Calibri" pitchFamily="34" charset="0"/>
                          <a:ea typeface="Times New Roman"/>
                          <a:cs typeface="Times New Roman"/>
                        </a:rPr>
                        <a:t>coopération</a:t>
                      </a:r>
                    </a:p>
                    <a:p>
                      <a:pPr algn="ctr">
                        <a:lnSpc>
                          <a:spcPct val="100000"/>
                        </a:lnSpc>
                        <a:spcAft>
                          <a:spcPts val="0"/>
                        </a:spcAft>
                      </a:pPr>
                      <a:r>
                        <a:rPr lang="fr-FR" sz="1600" b="1" i="0" dirty="0" smtClean="0">
                          <a:solidFill>
                            <a:schemeClr val="tx1"/>
                          </a:solidFill>
                          <a:latin typeface="Calibri" pitchFamily="34" charset="0"/>
                          <a:ea typeface="Times New Roman"/>
                          <a:cs typeface="Times New Roman"/>
                        </a:rPr>
                        <a:t>Localisée</a:t>
                      </a:r>
                      <a:endParaRPr lang="fr-FR" sz="1600" i="0" dirty="0">
                        <a:solidFill>
                          <a:schemeClr val="tx1"/>
                        </a:solidFill>
                        <a:latin typeface="Calibri" pitchFamily="34" charset="0"/>
                        <a:ea typeface="Times New Roman"/>
                        <a:cs typeface="Times New Roman"/>
                      </a:endParaRPr>
                    </a:p>
                  </a:txBody>
                  <a:tcPr marL="56972" marR="56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endParaRPr lang="fr-FR" sz="1600" b="1" i="0" dirty="0" smtClean="0">
                        <a:solidFill>
                          <a:schemeClr val="tx1"/>
                        </a:solidFill>
                        <a:latin typeface="Calibri" pitchFamily="34" charset="0"/>
                        <a:ea typeface="Times New Roman"/>
                        <a:cs typeface="Times New Roman"/>
                      </a:endParaRPr>
                    </a:p>
                    <a:p>
                      <a:pPr algn="ctr">
                        <a:lnSpc>
                          <a:spcPct val="150000"/>
                        </a:lnSpc>
                        <a:spcAft>
                          <a:spcPts val="0"/>
                        </a:spcAft>
                      </a:pPr>
                      <a:r>
                        <a:rPr lang="fr-FR" sz="1600" b="1" i="0" dirty="0" smtClean="0">
                          <a:solidFill>
                            <a:schemeClr val="tx1"/>
                          </a:solidFill>
                          <a:latin typeface="Calibri" pitchFamily="34" charset="0"/>
                          <a:ea typeface="Times New Roman"/>
                          <a:cs typeface="Times New Roman"/>
                        </a:rPr>
                        <a:t>Définitions</a:t>
                      </a:r>
                      <a:endParaRPr lang="fr-FR" sz="1600" i="0" dirty="0">
                        <a:solidFill>
                          <a:schemeClr val="tx1"/>
                        </a:solidFill>
                        <a:latin typeface="Calibri" pitchFamily="34" charset="0"/>
                        <a:ea typeface="Times New Roman"/>
                        <a:cs typeface="Times New Roman"/>
                      </a:endParaRPr>
                    </a:p>
                  </a:txBody>
                  <a:tcPr marL="56972" marR="56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lgn="ctr">
                        <a:lnSpc>
                          <a:spcPct val="150000"/>
                        </a:lnSpc>
                        <a:spcAft>
                          <a:spcPts val="0"/>
                        </a:spcAft>
                      </a:pPr>
                      <a:endParaRPr lang="fr-FR" sz="1600" b="1" i="0" dirty="0" smtClean="0">
                        <a:solidFill>
                          <a:schemeClr val="tx1"/>
                        </a:solidFill>
                        <a:latin typeface="Calibri" pitchFamily="34" charset="0"/>
                        <a:ea typeface="Times New Roman"/>
                        <a:cs typeface="Times New Roman"/>
                      </a:endParaRPr>
                    </a:p>
                    <a:p>
                      <a:pPr algn="ctr">
                        <a:lnSpc>
                          <a:spcPct val="150000"/>
                        </a:lnSpc>
                        <a:spcAft>
                          <a:spcPts val="0"/>
                        </a:spcAft>
                      </a:pPr>
                      <a:r>
                        <a:rPr lang="fr-FR" sz="1600" b="1" i="0" dirty="0" smtClean="0">
                          <a:solidFill>
                            <a:schemeClr val="tx1"/>
                          </a:solidFill>
                          <a:latin typeface="Calibri" pitchFamily="34" charset="0"/>
                          <a:ea typeface="Times New Roman"/>
                          <a:cs typeface="Times New Roman"/>
                        </a:rPr>
                        <a:t>Auteur(s</a:t>
                      </a:r>
                      <a:r>
                        <a:rPr lang="fr-FR" sz="1600" b="1" i="0" dirty="0">
                          <a:solidFill>
                            <a:schemeClr val="tx1"/>
                          </a:solidFill>
                          <a:latin typeface="Calibri" pitchFamily="34" charset="0"/>
                          <a:ea typeface="Times New Roman"/>
                          <a:cs typeface="Times New Roman"/>
                        </a:rPr>
                        <a:t>) clefs</a:t>
                      </a:r>
                      <a:endParaRPr lang="fr-FR" sz="1600" i="0" dirty="0">
                        <a:solidFill>
                          <a:schemeClr val="tx1"/>
                        </a:solidFill>
                        <a:latin typeface="Calibri" pitchFamily="34" charset="0"/>
                        <a:ea typeface="Times New Roman"/>
                        <a:cs typeface="Times New Roman"/>
                      </a:endParaRPr>
                    </a:p>
                  </a:txBody>
                  <a:tcPr marL="56972" marR="56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r>
              <a:tr h="690172">
                <a:tc>
                  <a:txBody>
                    <a:bodyPr/>
                    <a:lstStyle/>
                    <a:p>
                      <a:pPr algn="ctr">
                        <a:lnSpc>
                          <a:spcPct val="100000"/>
                        </a:lnSpc>
                        <a:spcAft>
                          <a:spcPts val="0"/>
                        </a:spcAft>
                      </a:pPr>
                      <a:r>
                        <a:rPr lang="fr-FR" sz="1600" b="1" i="0" dirty="0" smtClean="0">
                          <a:latin typeface="Calibri" pitchFamily="34" charset="0"/>
                          <a:ea typeface="Times New Roman"/>
                          <a:cs typeface="Times New Roman"/>
                        </a:rPr>
                        <a:t>District </a:t>
                      </a:r>
                      <a:r>
                        <a:rPr lang="fr-FR" sz="1600" b="1" i="0" dirty="0">
                          <a:latin typeface="Calibri" pitchFamily="34" charset="0"/>
                          <a:ea typeface="Times New Roman"/>
                          <a:cs typeface="Times New Roman"/>
                        </a:rPr>
                        <a:t>industriel</a:t>
                      </a:r>
                      <a:endParaRPr lang="fr-FR" sz="1600" i="0" dirty="0">
                        <a:latin typeface="Calibri" pitchFamily="34" charset="0"/>
                        <a:ea typeface="Times New Roman"/>
                        <a:cs typeface="Times New Roman"/>
                      </a:endParaRPr>
                    </a:p>
                  </a:txBody>
                  <a:tcPr marL="56972" marR="56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buFont typeface="Arial" pitchFamily="34" charset="0"/>
                        <a:buNone/>
                      </a:pPr>
                      <a:r>
                        <a:rPr lang="fr-FR" sz="1600" i="0" dirty="0" smtClean="0">
                          <a:latin typeface="Calibri" pitchFamily="34" charset="0"/>
                          <a:ea typeface="Times New Roman"/>
                          <a:cs typeface="Times New Roman"/>
                        </a:rPr>
                        <a:t>-</a:t>
                      </a:r>
                      <a:r>
                        <a:rPr lang="fr-FR" sz="1600" i="0" baseline="0" dirty="0" smtClean="0">
                          <a:latin typeface="Calibri" pitchFamily="34" charset="0"/>
                          <a:ea typeface="Times New Roman"/>
                          <a:cs typeface="Times New Roman"/>
                        </a:rPr>
                        <a:t> </a:t>
                      </a:r>
                      <a:r>
                        <a:rPr lang="fr-FR" sz="1600" i="0" dirty="0" smtClean="0">
                          <a:latin typeface="Calibri" pitchFamily="34" charset="0"/>
                          <a:ea typeface="Times New Roman"/>
                          <a:cs typeface="Times New Roman"/>
                        </a:rPr>
                        <a:t>division du travail entre petites </a:t>
                      </a:r>
                      <a:r>
                        <a:rPr lang="fr-FR" sz="1600" i="0" dirty="0">
                          <a:latin typeface="Calibri" pitchFamily="34" charset="0"/>
                          <a:ea typeface="Times New Roman"/>
                          <a:cs typeface="Times New Roman"/>
                        </a:rPr>
                        <a:t>et moyennes entreprises </a:t>
                      </a:r>
                      <a:r>
                        <a:rPr lang="fr-FR" sz="1600" i="0" dirty="0" smtClean="0">
                          <a:latin typeface="Calibri" pitchFamily="34" charset="0"/>
                          <a:ea typeface="Times New Roman"/>
                          <a:cs typeface="Times New Roman"/>
                        </a:rPr>
                        <a:t>spécialisées dans un même </a:t>
                      </a:r>
                      <a:r>
                        <a:rPr lang="fr-FR" sz="1600" b="0" i="0" dirty="0" smtClean="0">
                          <a:latin typeface="Calibri" pitchFamily="34" charset="0"/>
                          <a:ea typeface="Times New Roman"/>
                          <a:cs typeface="Times New Roman"/>
                        </a:rPr>
                        <a:t>secteur industriel</a:t>
                      </a:r>
                      <a:endParaRPr lang="fr-FR" sz="1600" b="0" i="0" dirty="0">
                        <a:latin typeface="Calibri" pitchFamily="34" charset="0"/>
                        <a:ea typeface="Times New Roman"/>
                        <a:cs typeface="Times New Roman"/>
                      </a:endParaRPr>
                    </a:p>
                  </a:txBody>
                  <a:tcPr marL="56972" marR="56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lnSpc>
                          <a:spcPct val="100000"/>
                        </a:lnSpc>
                        <a:spcAft>
                          <a:spcPts val="0"/>
                        </a:spcAft>
                      </a:pPr>
                      <a:r>
                        <a:rPr lang="de-DE" sz="1400" i="0" dirty="0">
                          <a:latin typeface="Calibri" pitchFamily="34" charset="0"/>
                          <a:ea typeface="Times New Roman"/>
                          <a:cs typeface="Times New Roman"/>
                        </a:rPr>
                        <a:t>A. Marshall, 1890 ;</a:t>
                      </a:r>
                      <a:endParaRPr lang="fr-FR" sz="1400" i="0" dirty="0">
                        <a:latin typeface="Calibri" pitchFamily="34" charset="0"/>
                        <a:ea typeface="Times New Roman"/>
                        <a:cs typeface="Times New Roman"/>
                      </a:endParaRPr>
                    </a:p>
                    <a:p>
                      <a:pPr algn="l">
                        <a:lnSpc>
                          <a:spcPct val="100000"/>
                        </a:lnSpc>
                        <a:spcAft>
                          <a:spcPts val="0"/>
                        </a:spcAft>
                      </a:pPr>
                      <a:r>
                        <a:rPr lang="de-DE" sz="1400" i="0" dirty="0">
                          <a:latin typeface="Calibri" pitchFamily="34" charset="0"/>
                          <a:ea typeface="Times New Roman"/>
                          <a:cs typeface="Times New Roman"/>
                        </a:rPr>
                        <a:t>G. </a:t>
                      </a:r>
                      <a:r>
                        <a:rPr lang="de-DE" sz="1400" i="0" dirty="0" err="1">
                          <a:latin typeface="Calibri" pitchFamily="34" charset="0"/>
                          <a:ea typeface="Times New Roman"/>
                          <a:cs typeface="Times New Roman"/>
                        </a:rPr>
                        <a:t>Becattini</a:t>
                      </a:r>
                      <a:r>
                        <a:rPr lang="de-DE" sz="1400" i="0" dirty="0">
                          <a:latin typeface="Calibri" pitchFamily="34" charset="0"/>
                          <a:ea typeface="Times New Roman"/>
                          <a:cs typeface="Times New Roman"/>
                        </a:rPr>
                        <a:t>, 1979 </a:t>
                      </a:r>
                      <a:endParaRPr lang="fr-FR" sz="1400" i="0" dirty="0">
                        <a:latin typeface="Calibri" pitchFamily="34" charset="0"/>
                        <a:ea typeface="Times New Roman"/>
                        <a:cs typeface="Times New Roman"/>
                      </a:endParaRPr>
                    </a:p>
                  </a:txBody>
                  <a:tcPr marL="56972" marR="56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772315">
                <a:tc>
                  <a:txBody>
                    <a:bodyPr/>
                    <a:lstStyle/>
                    <a:p>
                      <a:pPr algn="ctr">
                        <a:lnSpc>
                          <a:spcPct val="100000"/>
                        </a:lnSpc>
                        <a:spcAft>
                          <a:spcPts val="0"/>
                        </a:spcAft>
                      </a:pPr>
                      <a:r>
                        <a:rPr lang="fr-FR" sz="1600" b="1" i="0" dirty="0" smtClean="0">
                          <a:latin typeface="Calibri" pitchFamily="34" charset="0"/>
                          <a:ea typeface="Times New Roman"/>
                          <a:cs typeface="Times New Roman"/>
                        </a:rPr>
                        <a:t>Système </a:t>
                      </a:r>
                      <a:r>
                        <a:rPr lang="fr-FR" sz="1600" b="1" i="0" dirty="0">
                          <a:latin typeface="Calibri" pitchFamily="34" charset="0"/>
                          <a:ea typeface="Times New Roman"/>
                          <a:cs typeface="Times New Roman"/>
                        </a:rPr>
                        <a:t>productif local</a:t>
                      </a:r>
                      <a:endParaRPr lang="fr-FR" sz="1600" i="0" dirty="0">
                        <a:latin typeface="Calibri" pitchFamily="34" charset="0"/>
                        <a:ea typeface="Times New Roman"/>
                        <a:cs typeface="Times New Roman"/>
                      </a:endParaRPr>
                    </a:p>
                  </a:txBody>
                  <a:tcPr marL="56972" marR="56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buFontTx/>
                        <a:buChar char="-"/>
                      </a:pPr>
                      <a:r>
                        <a:rPr lang="fr-FR" sz="1600" i="0" dirty="0" smtClean="0">
                          <a:latin typeface="Calibri" pitchFamily="34" charset="0"/>
                          <a:ea typeface="Times New Roman"/>
                          <a:cs typeface="Times New Roman"/>
                        </a:rPr>
                        <a:t> </a:t>
                      </a:r>
                      <a:r>
                        <a:rPr lang="fr-FR" sz="1600" i="0" baseline="0" dirty="0" smtClean="0">
                          <a:latin typeface="Calibri" pitchFamily="34" charset="0"/>
                          <a:ea typeface="Times New Roman"/>
                          <a:cs typeface="Times New Roman"/>
                        </a:rPr>
                        <a:t> </a:t>
                      </a:r>
                      <a:r>
                        <a:rPr lang="fr-FR" sz="1600" i="0" dirty="0" smtClean="0">
                          <a:latin typeface="Calibri" pitchFamily="34" charset="0"/>
                          <a:ea typeface="Times New Roman"/>
                          <a:cs typeface="Times New Roman"/>
                        </a:rPr>
                        <a:t>ensemble </a:t>
                      </a:r>
                      <a:r>
                        <a:rPr lang="fr-FR" sz="1600" i="0" dirty="0">
                          <a:latin typeface="Calibri" pitchFamily="34" charset="0"/>
                          <a:ea typeface="Times New Roman"/>
                          <a:cs typeface="Times New Roman"/>
                        </a:rPr>
                        <a:t>de </a:t>
                      </a:r>
                      <a:r>
                        <a:rPr lang="fr-FR" sz="1600" i="0" dirty="0" smtClean="0">
                          <a:latin typeface="Calibri" pitchFamily="34" charset="0"/>
                          <a:ea typeface="Times New Roman"/>
                          <a:cs typeface="Times New Roman"/>
                        </a:rPr>
                        <a:t>PME</a:t>
                      </a:r>
                    </a:p>
                    <a:p>
                      <a:pPr marL="0" marR="0" indent="0" algn="l" defTabSz="914400" rtl="0" eaLnBrk="1" fontAlgn="auto" latinLnBrk="0" hangingPunct="1">
                        <a:lnSpc>
                          <a:spcPct val="100000"/>
                        </a:lnSpc>
                        <a:spcBef>
                          <a:spcPts val="0"/>
                        </a:spcBef>
                        <a:spcAft>
                          <a:spcPts val="0"/>
                        </a:spcAft>
                        <a:buClrTx/>
                        <a:buSzTx/>
                        <a:buFontTx/>
                        <a:buChar char="-"/>
                        <a:tabLst/>
                        <a:defRPr/>
                      </a:pPr>
                      <a:r>
                        <a:rPr lang="fr-FR" sz="1600" i="0" dirty="0" smtClean="0">
                          <a:latin typeface="Calibri" pitchFamily="34" charset="0"/>
                          <a:ea typeface="Times New Roman"/>
                          <a:cs typeface="Times New Roman"/>
                        </a:rPr>
                        <a:t>  </a:t>
                      </a:r>
                      <a:r>
                        <a:rPr lang="fr-FR" sz="1600" b="0" i="0" dirty="0" smtClean="0">
                          <a:latin typeface="Calibri" pitchFamily="34" charset="0"/>
                          <a:ea typeface="Times New Roman"/>
                          <a:cs typeface="Times New Roman"/>
                        </a:rPr>
                        <a:t>secteur industriel </a:t>
                      </a:r>
                      <a:endParaRPr lang="fr-FR" sz="1600" i="0" dirty="0">
                        <a:latin typeface="Calibri" pitchFamily="34" charset="0"/>
                        <a:ea typeface="Times New Roman"/>
                        <a:cs typeface="Times New Roman"/>
                      </a:endParaRPr>
                    </a:p>
                  </a:txBody>
                  <a:tcPr marL="56972" marR="56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lnSpc>
                          <a:spcPct val="100000"/>
                        </a:lnSpc>
                        <a:spcAft>
                          <a:spcPts val="0"/>
                        </a:spcAft>
                      </a:pPr>
                      <a:r>
                        <a:rPr lang="fr-FR" sz="1400" i="0" dirty="0">
                          <a:latin typeface="Calibri" pitchFamily="34" charset="0"/>
                          <a:ea typeface="Times New Roman"/>
                          <a:cs typeface="Times New Roman"/>
                        </a:rPr>
                        <a:t>C. </a:t>
                      </a:r>
                      <a:r>
                        <a:rPr lang="fr-FR" sz="1400" i="0" dirty="0" err="1">
                          <a:latin typeface="Calibri" pitchFamily="34" charset="0"/>
                          <a:ea typeface="Times New Roman"/>
                          <a:cs typeface="Times New Roman"/>
                        </a:rPr>
                        <a:t>Courlet</a:t>
                      </a:r>
                      <a:r>
                        <a:rPr lang="fr-FR" sz="1400" i="0" dirty="0">
                          <a:latin typeface="Calibri" pitchFamily="34" charset="0"/>
                          <a:ea typeface="Times New Roman"/>
                          <a:cs typeface="Times New Roman"/>
                        </a:rPr>
                        <a:t>, 1994 ;</a:t>
                      </a:r>
                    </a:p>
                    <a:p>
                      <a:pPr algn="l">
                        <a:lnSpc>
                          <a:spcPct val="100000"/>
                        </a:lnSpc>
                        <a:spcAft>
                          <a:spcPts val="0"/>
                        </a:spcAft>
                      </a:pPr>
                      <a:r>
                        <a:rPr lang="fr-FR" sz="1400" i="0" dirty="0" smtClean="0">
                          <a:latin typeface="Calibri" pitchFamily="34" charset="0"/>
                          <a:ea typeface="Times New Roman"/>
                          <a:cs typeface="Times New Roman"/>
                        </a:rPr>
                        <a:t>P</a:t>
                      </a:r>
                      <a:r>
                        <a:rPr lang="fr-FR" sz="1400" i="0" dirty="0">
                          <a:latin typeface="Calibri" pitchFamily="34" charset="0"/>
                          <a:ea typeface="Times New Roman"/>
                          <a:cs typeface="Times New Roman"/>
                        </a:rPr>
                        <a:t>. </a:t>
                      </a:r>
                      <a:r>
                        <a:rPr lang="fr-FR" sz="1400" i="0" dirty="0" err="1">
                          <a:latin typeface="Calibri" pitchFamily="34" charset="0"/>
                          <a:ea typeface="Times New Roman"/>
                          <a:cs typeface="Times New Roman"/>
                        </a:rPr>
                        <a:t>Aydalot</a:t>
                      </a:r>
                      <a:r>
                        <a:rPr lang="fr-FR" sz="1400" i="0" dirty="0">
                          <a:latin typeface="Calibri" pitchFamily="34" charset="0"/>
                          <a:ea typeface="Times New Roman"/>
                          <a:cs typeface="Times New Roman"/>
                        </a:rPr>
                        <a:t>, 1986 ;</a:t>
                      </a:r>
                    </a:p>
                    <a:p>
                      <a:pPr algn="l">
                        <a:lnSpc>
                          <a:spcPct val="100000"/>
                        </a:lnSpc>
                        <a:spcAft>
                          <a:spcPts val="0"/>
                        </a:spcAft>
                      </a:pPr>
                      <a:r>
                        <a:rPr lang="fr-FR" sz="1400" i="0" dirty="0">
                          <a:latin typeface="Calibri" pitchFamily="34" charset="0"/>
                          <a:ea typeface="Times New Roman"/>
                          <a:cs typeface="Times New Roman"/>
                        </a:rPr>
                        <a:t>D. </a:t>
                      </a:r>
                      <a:r>
                        <a:rPr lang="fr-FR" sz="1400" i="0" dirty="0" err="1">
                          <a:latin typeface="Calibri" pitchFamily="34" charset="0"/>
                          <a:ea typeface="Times New Roman"/>
                          <a:cs typeface="Times New Roman"/>
                        </a:rPr>
                        <a:t>Maillat</a:t>
                      </a:r>
                      <a:r>
                        <a:rPr lang="fr-FR" sz="1400" i="0" dirty="0">
                          <a:latin typeface="Calibri" pitchFamily="34" charset="0"/>
                          <a:ea typeface="Times New Roman"/>
                          <a:cs typeface="Times New Roman"/>
                        </a:rPr>
                        <a:t>, L. </a:t>
                      </a:r>
                      <a:r>
                        <a:rPr lang="fr-FR" sz="1400" i="0" dirty="0" err="1">
                          <a:latin typeface="Calibri" pitchFamily="34" charset="0"/>
                          <a:ea typeface="Times New Roman"/>
                          <a:cs typeface="Times New Roman"/>
                        </a:rPr>
                        <a:t>Kebir</a:t>
                      </a:r>
                      <a:r>
                        <a:rPr lang="fr-FR" sz="1400" i="0" dirty="0">
                          <a:latin typeface="Calibri" pitchFamily="34" charset="0"/>
                          <a:ea typeface="Times New Roman"/>
                          <a:cs typeface="Times New Roman"/>
                        </a:rPr>
                        <a:t> </a:t>
                      </a:r>
                      <a:r>
                        <a:rPr lang="fr-FR" sz="1400" i="0" dirty="0" smtClean="0">
                          <a:latin typeface="Calibri" pitchFamily="34" charset="0"/>
                          <a:ea typeface="Times New Roman"/>
                          <a:cs typeface="Times New Roman"/>
                        </a:rPr>
                        <a:t>1999</a:t>
                      </a:r>
                      <a:endParaRPr lang="fr-FR" sz="1400" i="0" dirty="0">
                        <a:latin typeface="Calibri" pitchFamily="34" charset="0"/>
                        <a:ea typeface="Times New Roman"/>
                        <a:cs typeface="Times New Roman"/>
                      </a:endParaRPr>
                    </a:p>
                  </a:txBody>
                  <a:tcPr marL="56972" marR="56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767219">
                <a:tc>
                  <a:txBody>
                    <a:bodyPr/>
                    <a:lstStyle/>
                    <a:p>
                      <a:pPr algn="ctr">
                        <a:lnSpc>
                          <a:spcPct val="100000"/>
                        </a:lnSpc>
                        <a:spcAft>
                          <a:spcPts val="0"/>
                        </a:spcAft>
                      </a:pPr>
                      <a:endParaRPr lang="fr-FR" sz="1600" b="1" i="0" dirty="0" smtClean="0">
                        <a:latin typeface="Calibri" pitchFamily="34" charset="0"/>
                        <a:ea typeface="Times New Roman"/>
                        <a:cs typeface="Times New Roman"/>
                      </a:endParaRPr>
                    </a:p>
                    <a:p>
                      <a:pPr algn="ctr">
                        <a:lnSpc>
                          <a:spcPct val="100000"/>
                        </a:lnSpc>
                        <a:spcAft>
                          <a:spcPts val="0"/>
                        </a:spcAft>
                      </a:pPr>
                      <a:r>
                        <a:rPr lang="fr-FR" sz="1600" b="1" i="0" dirty="0" smtClean="0">
                          <a:latin typeface="Calibri" pitchFamily="34" charset="0"/>
                          <a:ea typeface="Times New Roman"/>
                          <a:cs typeface="Times New Roman"/>
                        </a:rPr>
                        <a:t>Technopôle</a:t>
                      </a:r>
                      <a:endParaRPr lang="fr-FR" sz="1600" i="0" dirty="0">
                        <a:latin typeface="Calibri" pitchFamily="34" charset="0"/>
                        <a:ea typeface="Times New Roman"/>
                        <a:cs typeface="Times New Roman"/>
                      </a:endParaRPr>
                    </a:p>
                  </a:txBody>
                  <a:tcPr marL="56972" marR="56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buFontTx/>
                        <a:buChar char="-"/>
                      </a:pPr>
                      <a:r>
                        <a:rPr lang="fr-FR" sz="1600" i="0" dirty="0" smtClean="0">
                          <a:latin typeface="Calibri" pitchFamily="34" charset="0"/>
                          <a:ea typeface="Times New Roman"/>
                          <a:cs typeface="Times New Roman"/>
                        </a:rPr>
                        <a:t> micro système </a:t>
                      </a:r>
                      <a:r>
                        <a:rPr lang="fr-FR" sz="1600" b="0" i="0" dirty="0" smtClean="0">
                          <a:latin typeface="Calibri" pitchFamily="34" charset="0"/>
                          <a:ea typeface="Times New Roman"/>
                          <a:cs typeface="Times New Roman"/>
                        </a:rPr>
                        <a:t>innovant </a:t>
                      </a:r>
                    </a:p>
                    <a:p>
                      <a:pPr algn="l">
                        <a:spcAft>
                          <a:spcPts val="0"/>
                        </a:spcAft>
                        <a:buFontTx/>
                        <a:buChar char="-"/>
                      </a:pPr>
                      <a:r>
                        <a:rPr lang="fr-FR" sz="1600" i="0" dirty="0" smtClean="0">
                          <a:latin typeface="Calibri" pitchFamily="34" charset="0"/>
                          <a:ea typeface="Times New Roman"/>
                          <a:cs typeface="Times New Roman"/>
                        </a:rPr>
                        <a:t> entreprises innovantes à </a:t>
                      </a:r>
                      <a:r>
                        <a:rPr lang="fr-FR" sz="1600" i="0" dirty="0">
                          <a:latin typeface="Calibri" pitchFamily="34" charset="0"/>
                          <a:ea typeface="Times New Roman"/>
                          <a:cs typeface="Times New Roman"/>
                        </a:rPr>
                        <a:t>proximité de </a:t>
                      </a:r>
                      <a:r>
                        <a:rPr lang="fr-FR" sz="1600" i="0" dirty="0" smtClean="0">
                          <a:latin typeface="Calibri" pitchFamily="34" charset="0"/>
                          <a:ea typeface="Times New Roman"/>
                          <a:cs typeface="Times New Roman"/>
                        </a:rPr>
                        <a:t>centres </a:t>
                      </a:r>
                      <a:r>
                        <a:rPr lang="fr-FR" sz="1600" i="0" dirty="0">
                          <a:latin typeface="Calibri" pitchFamily="34" charset="0"/>
                          <a:ea typeface="Times New Roman"/>
                          <a:cs typeface="Times New Roman"/>
                        </a:rPr>
                        <a:t>de recherche et de formation </a:t>
                      </a:r>
                      <a:r>
                        <a:rPr lang="fr-FR" sz="1600" i="0" dirty="0" smtClean="0">
                          <a:latin typeface="Calibri" pitchFamily="34" charset="0"/>
                          <a:ea typeface="Times New Roman"/>
                          <a:cs typeface="Times New Roman"/>
                        </a:rPr>
                        <a:t>scientifiques</a:t>
                      </a:r>
                      <a:endParaRPr lang="fr-FR" sz="1600" i="0" dirty="0">
                        <a:latin typeface="Calibri" pitchFamily="34" charset="0"/>
                        <a:ea typeface="Times New Roman"/>
                        <a:cs typeface="Times New Roman"/>
                      </a:endParaRPr>
                    </a:p>
                  </a:txBody>
                  <a:tcPr marL="56972" marR="56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lnSpc>
                          <a:spcPct val="150000"/>
                        </a:lnSpc>
                        <a:spcAft>
                          <a:spcPts val="0"/>
                        </a:spcAft>
                      </a:pPr>
                      <a:r>
                        <a:rPr lang="fr-FR" sz="1400" i="0" dirty="0">
                          <a:latin typeface="Calibri" pitchFamily="34" charset="0"/>
                          <a:ea typeface="Times New Roman"/>
                          <a:cs typeface="Times New Roman"/>
                        </a:rPr>
                        <a:t>B. </a:t>
                      </a:r>
                      <a:r>
                        <a:rPr lang="fr-FR" sz="1400" i="0" dirty="0" err="1">
                          <a:latin typeface="Calibri" pitchFamily="34" charset="0"/>
                          <a:ea typeface="Times New Roman"/>
                          <a:cs typeface="Times New Roman"/>
                        </a:rPr>
                        <a:t>Ruffieux</a:t>
                      </a:r>
                      <a:r>
                        <a:rPr lang="fr-FR" sz="1400" i="0" dirty="0">
                          <a:latin typeface="Calibri" pitchFamily="34" charset="0"/>
                          <a:ea typeface="Times New Roman"/>
                          <a:cs typeface="Times New Roman"/>
                        </a:rPr>
                        <a:t>, </a:t>
                      </a:r>
                      <a:r>
                        <a:rPr lang="fr-FR" sz="1400" i="0" dirty="0" smtClean="0">
                          <a:latin typeface="Calibri" pitchFamily="34" charset="0"/>
                          <a:ea typeface="Times New Roman"/>
                          <a:cs typeface="Times New Roman"/>
                        </a:rPr>
                        <a:t>1991</a:t>
                      </a:r>
                      <a:endParaRPr lang="fr-FR" sz="1400" i="0" dirty="0">
                        <a:latin typeface="Calibri" pitchFamily="34" charset="0"/>
                        <a:ea typeface="Times New Roman"/>
                        <a:cs typeface="Times New Roman"/>
                      </a:endParaRPr>
                    </a:p>
                  </a:txBody>
                  <a:tcPr marL="56972" marR="56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735269">
                <a:tc>
                  <a:txBody>
                    <a:bodyPr/>
                    <a:lstStyle/>
                    <a:p>
                      <a:pPr algn="ctr">
                        <a:lnSpc>
                          <a:spcPct val="100000"/>
                        </a:lnSpc>
                        <a:spcAft>
                          <a:spcPts val="0"/>
                        </a:spcAft>
                      </a:pPr>
                      <a:endParaRPr lang="fr-FR" sz="1600" i="0" dirty="0">
                        <a:latin typeface="Calibri" pitchFamily="34" charset="0"/>
                        <a:ea typeface="Times New Roman"/>
                        <a:cs typeface="Times New Roman"/>
                      </a:endParaRPr>
                    </a:p>
                    <a:p>
                      <a:pPr algn="ctr">
                        <a:lnSpc>
                          <a:spcPct val="100000"/>
                        </a:lnSpc>
                        <a:spcAft>
                          <a:spcPts val="0"/>
                        </a:spcAft>
                      </a:pPr>
                      <a:r>
                        <a:rPr lang="fr-FR" sz="1600" b="1" i="0" dirty="0">
                          <a:latin typeface="Calibri" pitchFamily="34" charset="0"/>
                          <a:ea typeface="Times New Roman"/>
                          <a:cs typeface="Times New Roman"/>
                        </a:rPr>
                        <a:t>Cluster</a:t>
                      </a:r>
                    </a:p>
                  </a:txBody>
                  <a:tcPr marL="56972" marR="56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pPr>
                      <a:r>
                        <a:rPr lang="fr-FR" sz="1600" i="0" dirty="0" smtClean="0">
                          <a:latin typeface="Calibri" pitchFamily="34" charset="0"/>
                          <a:ea typeface="Times New Roman"/>
                          <a:cs typeface="Times New Roman"/>
                        </a:rPr>
                        <a:t>-</a:t>
                      </a:r>
                      <a:r>
                        <a:rPr lang="fr-FR" sz="1600" i="0" dirty="0">
                          <a:latin typeface="Calibri" pitchFamily="34" charset="0"/>
                          <a:ea typeface="Times New Roman"/>
                          <a:cs typeface="Times New Roman"/>
                        </a:rPr>
                        <a:t> </a:t>
                      </a:r>
                      <a:r>
                        <a:rPr lang="fr-FR" sz="1600" i="0" dirty="0" smtClean="0">
                          <a:latin typeface="Calibri" pitchFamily="34" charset="0"/>
                          <a:ea typeface="Times New Roman"/>
                          <a:cs typeface="Times New Roman"/>
                        </a:rPr>
                        <a:t>réseau </a:t>
                      </a:r>
                      <a:r>
                        <a:rPr lang="fr-FR" sz="1600" i="0" dirty="0">
                          <a:latin typeface="Calibri" pitchFamily="34" charset="0"/>
                          <a:ea typeface="Times New Roman"/>
                          <a:cs typeface="Times New Roman"/>
                        </a:rPr>
                        <a:t>d’entreprises et d’institutions proches géographiquement et </a:t>
                      </a:r>
                      <a:r>
                        <a:rPr lang="fr-FR" sz="1600" i="0" dirty="0" smtClean="0">
                          <a:latin typeface="Calibri" pitchFamily="34" charset="0"/>
                          <a:ea typeface="Times New Roman"/>
                          <a:cs typeface="Times New Roman"/>
                        </a:rPr>
                        <a:t>interdépendantes</a:t>
                      </a:r>
                    </a:p>
                    <a:p>
                      <a:pPr algn="l">
                        <a:spcAft>
                          <a:spcPts val="0"/>
                        </a:spcAft>
                      </a:pPr>
                      <a:r>
                        <a:rPr lang="fr-FR" sz="1600" i="0" dirty="0" smtClean="0">
                          <a:latin typeface="Calibri" pitchFamily="34" charset="0"/>
                          <a:ea typeface="Times New Roman"/>
                          <a:cs typeface="Times New Roman"/>
                        </a:rPr>
                        <a:t>- métiers</a:t>
                      </a:r>
                      <a:r>
                        <a:rPr lang="fr-FR" sz="1600" i="0" dirty="0">
                          <a:latin typeface="Calibri" pitchFamily="34" charset="0"/>
                          <a:ea typeface="Times New Roman"/>
                          <a:cs typeface="Times New Roman"/>
                        </a:rPr>
                        <a:t>, </a:t>
                      </a:r>
                      <a:r>
                        <a:rPr lang="fr-FR" sz="1600" i="0" dirty="0" smtClean="0">
                          <a:latin typeface="Calibri" pitchFamily="34" charset="0"/>
                          <a:ea typeface="Times New Roman"/>
                          <a:cs typeface="Times New Roman"/>
                        </a:rPr>
                        <a:t>technologies </a:t>
                      </a:r>
                      <a:r>
                        <a:rPr lang="fr-FR" sz="1600" i="0" dirty="0">
                          <a:latin typeface="Calibri" pitchFamily="34" charset="0"/>
                          <a:ea typeface="Times New Roman"/>
                          <a:cs typeface="Times New Roman"/>
                        </a:rPr>
                        <a:t>et </a:t>
                      </a:r>
                      <a:r>
                        <a:rPr lang="fr-FR" sz="1600" i="0" dirty="0" smtClean="0">
                          <a:latin typeface="Calibri" pitchFamily="34" charset="0"/>
                          <a:ea typeface="Times New Roman"/>
                          <a:cs typeface="Times New Roman"/>
                        </a:rPr>
                        <a:t>savoir-faire communs</a:t>
                      </a:r>
                      <a:endParaRPr lang="fr-FR" sz="1600" i="0" dirty="0">
                        <a:latin typeface="Calibri" pitchFamily="34" charset="0"/>
                        <a:ea typeface="Times New Roman"/>
                        <a:cs typeface="Times New Roman"/>
                      </a:endParaRPr>
                    </a:p>
                  </a:txBody>
                  <a:tcPr marL="56972" marR="56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lnSpc>
                          <a:spcPct val="150000"/>
                        </a:lnSpc>
                        <a:spcAft>
                          <a:spcPts val="0"/>
                        </a:spcAft>
                      </a:pPr>
                      <a:r>
                        <a:rPr lang="fr-FR" sz="1400" i="0" dirty="0">
                          <a:latin typeface="Calibri" pitchFamily="34" charset="0"/>
                          <a:ea typeface="Times New Roman"/>
                          <a:cs typeface="Times New Roman"/>
                        </a:rPr>
                        <a:t>M. Porter, 1990, 1998</a:t>
                      </a:r>
                      <a:r>
                        <a:rPr lang="fr-FR" sz="1400" i="0" dirty="0" smtClean="0">
                          <a:latin typeface="Calibri" pitchFamily="34" charset="0"/>
                          <a:ea typeface="Times New Roman"/>
                          <a:cs typeface="Times New Roman"/>
                        </a:rPr>
                        <a:t>.</a:t>
                      </a:r>
                      <a:endParaRPr lang="fr-FR" sz="1400" i="0" dirty="0">
                        <a:latin typeface="Calibri" pitchFamily="34" charset="0"/>
                        <a:ea typeface="Times New Roman"/>
                        <a:cs typeface="Times New Roman"/>
                      </a:endParaRPr>
                    </a:p>
                  </a:txBody>
                  <a:tcPr marL="56972" marR="56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990162">
                <a:tc>
                  <a:txBody>
                    <a:bodyPr/>
                    <a:lstStyle/>
                    <a:p>
                      <a:pPr algn="ctr">
                        <a:lnSpc>
                          <a:spcPct val="100000"/>
                        </a:lnSpc>
                        <a:spcAft>
                          <a:spcPts val="0"/>
                        </a:spcAft>
                      </a:pPr>
                      <a:endParaRPr lang="fr-FR" sz="1600" b="1" i="0" dirty="0" smtClean="0">
                        <a:latin typeface="Calibri" pitchFamily="34" charset="0"/>
                        <a:ea typeface="Times New Roman"/>
                        <a:cs typeface="Times New Roman"/>
                      </a:endParaRPr>
                    </a:p>
                    <a:p>
                      <a:pPr algn="ctr">
                        <a:lnSpc>
                          <a:spcPct val="100000"/>
                        </a:lnSpc>
                        <a:spcAft>
                          <a:spcPts val="0"/>
                        </a:spcAft>
                      </a:pPr>
                      <a:r>
                        <a:rPr lang="fr-FR" sz="1600" b="1" i="0" dirty="0" smtClean="0">
                          <a:latin typeface="Calibri" pitchFamily="34" charset="0"/>
                          <a:ea typeface="Times New Roman"/>
                          <a:cs typeface="Times New Roman"/>
                        </a:rPr>
                        <a:t>Pôle de </a:t>
                      </a:r>
                    </a:p>
                    <a:p>
                      <a:pPr algn="ctr">
                        <a:lnSpc>
                          <a:spcPct val="100000"/>
                        </a:lnSpc>
                        <a:spcAft>
                          <a:spcPts val="0"/>
                        </a:spcAft>
                      </a:pPr>
                      <a:r>
                        <a:rPr lang="fr-FR" sz="1600" b="1" i="0" dirty="0" smtClean="0">
                          <a:latin typeface="Calibri" pitchFamily="34" charset="0"/>
                          <a:ea typeface="Times New Roman"/>
                          <a:cs typeface="Times New Roman"/>
                        </a:rPr>
                        <a:t>compétitivité</a:t>
                      </a:r>
                      <a:endParaRPr lang="fr-FR" sz="1600" b="1" i="0" dirty="0">
                        <a:latin typeface="Calibri" pitchFamily="34" charset="0"/>
                        <a:ea typeface="Times New Roman"/>
                        <a:cs typeface="Times New Roman"/>
                      </a:endParaRPr>
                    </a:p>
                  </a:txBody>
                  <a:tcPr marL="56972" marR="56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buFontTx/>
                        <a:buChar char="-"/>
                      </a:pPr>
                      <a:r>
                        <a:rPr lang="fr-FR" sz="1600" i="0" dirty="0" smtClean="0">
                          <a:latin typeface="Calibri" pitchFamily="34" charset="0"/>
                          <a:ea typeface="Times New Roman"/>
                          <a:cs typeface="Times New Roman"/>
                        </a:rPr>
                        <a:t> combinaison d’entreprises, de centres de formation, d’unités de recherche publiques ou privées</a:t>
                      </a:r>
                    </a:p>
                    <a:p>
                      <a:pPr algn="l">
                        <a:spcAft>
                          <a:spcPts val="0"/>
                        </a:spcAft>
                        <a:buFontTx/>
                        <a:buChar char="-"/>
                      </a:pPr>
                      <a:r>
                        <a:rPr lang="fr-FR" sz="1600" i="0" dirty="0" smtClean="0">
                          <a:latin typeface="Calibri" pitchFamily="34" charset="0"/>
                          <a:ea typeface="Times New Roman"/>
                          <a:cs typeface="Times New Roman"/>
                        </a:rPr>
                        <a:t> synergie autour de projets communs au caractère innovant  </a:t>
                      </a:r>
                      <a:endParaRPr lang="fr-FR" sz="1600" i="0" dirty="0">
                        <a:latin typeface="Calibri" pitchFamily="34" charset="0"/>
                        <a:ea typeface="Times New Roman"/>
                        <a:cs typeface="Times New Roman"/>
                      </a:endParaRPr>
                    </a:p>
                  </a:txBody>
                  <a:tcPr marL="56972" marR="56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lnSpc>
                          <a:spcPct val="100000"/>
                        </a:lnSpc>
                        <a:spcAft>
                          <a:spcPts val="0"/>
                        </a:spcAft>
                      </a:pPr>
                      <a:r>
                        <a:rPr lang="fr-FR" sz="1400" i="0" dirty="0" smtClean="0">
                          <a:latin typeface="Calibri" pitchFamily="34" charset="0"/>
                          <a:ea typeface="Times New Roman"/>
                          <a:cs typeface="Times New Roman"/>
                        </a:rPr>
                        <a:t>N. Jacquet et D. Darmon, 2005.</a:t>
                      </a:r>
                      <a:endParaRPr lang="fr-FR" sz="1400" i="0" dirty="0">
                        <a:latin typeface="Calibri" pitchFamily="34" charset="0"/>
                        <a:ea typeface="Times New Roman"/>
                        <a:cs typeface="Times New Roman"/>
                      </a:endParaRPr>
                    </a:p>
                  </a:txBody>
                  <a:tcPr marL="56972" marR="56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287152">
                <a:tc>
                  <a:txBody>
                    <a:bodyPr/>
                    <a:lstStyle/>
                    <a:p>
                      <a:pPr algn="ctr">
                        <a:lnSpc>
                          <a:spcPct val="100000"/>
                        </a:lnSpc>
                        <a:spcAft>
                          <a:spcPts val="0"/>
                        </a:spcAft>
                      </a:pPr>
                      <a:r>
                        <a:rPr lang="fr-FR" sz="1600" b="1" i="0" dirty="0" smtClean="0">
                          <a:latin typeface="Calibri" pitchFamily="34" charset="0"/>
                          <a:ea typeface="Times New Roman"/>
                          <a:cs typeface="Times New Roman"/>
                        </a:rPr>
                        <a:t>Pôle territoriaux de coopération économique</a:t>
                      </a:r>
                      <a:endParaRPr lang="fr-FR" sz="1600" b="1" i="0" dirty="0">
                        <a:latin typeface="Calibri" pitchFamily="34" charset="0"/>
                        <a:ea typeface="Times New Roman"/>
                        <a:cs typeface="Times New Roman"/>
                      </a:endParaRPr>
                    </a:p>
                  </a:txBody>
                  <a:tcPr marL="56972" marR="56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spcAft>
                          <a:spcPts val="0"/>
                        </a:spcAft>
                        <a:buFontTx/>
                        <a:buChar char="-"/>
                      </a:pPr>
                      <a:r>
                        <a:rPr lang="fr-FR" sz="1600" i="0" kern="1200" dirty="0" smtClean="0">
                          <a:solidFill>
                            <a:schemeClr val="tx1"/>
                          </a:solidFill>
                          <a:latin typeface="Calibri" pitchFamily="34" charset="0"/>
                          <a:ea typeface="Times New Roman"/>
                          <a:cs typeface="Times New Roman"/>
                        </a:rPr>
                        <a:t>groupements d’acteurs (engagement volontaire et réciproque)</a:t>
                      </a:r>
                    </a:p>
                    <a:p>
                      <a:pPr algn="l">
                        <a:spcAft>
                          <a:spcPts val="0"/>
                        </a:spcAft>
                        <a:buFontTx/>
                        <a:buChar char="-"/>
                      </a:pPr>
                      <a:r>
                        <a:rPr lang="fr-FR" sz="1600" i="0" kern="1200" dirty="0" smtClean="0">
                          <a:solidFill>
                            <a:schemeClr val="tx1"/>
                          </a:solidFill>
                          <a:latin typeface="Calibri" pitchFamily="34" charset="0"/>
                          <a:ea typeface="Times New Roman"/>
                          <a:cs typeface="Times New Roman"/>
                        </a:rPr>
                        <a:t>innovations socio-économiques</a:t>
                      </a:r>
                    </a:p>
                    <a:p>
                      <a:pPr algn="l">
                        <a:spcAft>
                          <a:spcPts val="0"/>
                        </a:spcAft>
                        <a:buFontTx/>
                        <a:buChar char="-"/>
                      </a:pPr>
                      <a:r>
                        <a:rPr lang="fr-FR" sz="1600" i="0" kern="1200" dirty="0" smtClean="0">
                          <a:solidFill>
                            <a:schemeClr val="tx1"/>
                          </a:solidFill>
                          <a:latin typeface="Calibri" pitchFamily="34" charset="0"/>
                          <a:ea typeface="Times New Roman"/>
                          <a:cs typeface="Times New Roman"/>
                        </a:rPr>
                        <a:t>ancrage local des activités : pour/par les acteurs et les populations d’un territoire  </a:t>
                      </a:r>
                      <a:endParaRPr lang="fr-FR" sz="1600" i="0" kern="1200" dirty="0">
                        <a:solidFill>
                          <a:schemeClr val="tx1"/>
                        </a:solidFill>
                        <a:latin typeface="Calibri" pitchFamily="34" charset="0"/>
                        <a:ea typeface="Times New Roman"/>
                        <a:cs typeface="Times New Roman"/>
                      </a:endParaRPr>
                    </a:p>
                  </a:txBody>
                  <a:tcPr marL="56972" marR="56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lnSpc>
                          <a:spcPct val="150000"/>
                        </a:lnSpc>
                        <a:spcAft>
                          <a:spcPts val="0"/>
                        </a:spcAft>
                      </a:pPr>
                      <a:r>
                        <a:rPr lang="fr-FR" sz="1400" i="0" dirty="0" smtClean="0">
                          <a:latin typeface="Calibri" pitchFamily="34" charset="0"/>
                          <a:ea typeface="Times New Roman"/>
                          <a:cs typeface="Times New Roman"/>
                        </a:rPr>
                        <a:t>S. Cornu, 2014</a:t>
                      </a:r>
                    </a:p>
                    <a:p>
                      <a:pPr algn="l">
                        <a:lnSpc>
                          <a:spcPct val="150000"/>
                        </a:lnSpc>
                        <a:spcAft>
                          <a:spcPts val="0"/>
                        </a:spcAft>
                      </a:pPr>
                      <a:r>
                        <a:rPr lang="fr-FR" sz="1400" i="0" dirty="0" smtClean="0">
                          <a:latin typeface="Calibri" pitchFamily="34" charset="0"/>
                          <a:ea typeface="Times New Roman"/>
                          <a:cs typeface="Times New Roman"/>
                        </a:rPr>
                        <a:t>M. </a:t>
                      </a:r>
                      <a:r>
                        <a:rPr lang="fr-FR" sz="1400" i="0" dirty="0" err="1" smtClean="0">
                          <a:latin typeface="Calibri" pitchFamily="34" charset="0"/>
                          <a:ea typeface="Times New Roman"/>
                          <a:cs typeface="Times New Roman"/>
                        </a:rPr>
                        <a:t>Matray</a:t>
                      </a:r>
                      <a:r>
                        <a:rPr lang="fr-FR" sz="1400" i="0" dirty="0" smtClean="0">
                          <a:latin typeface="Calibri" pitchFamily="34" charset="0"/>
                          <a:ea typeface="Times New Roman"/>
                          <a:cs typeface="Times New Roman"/>
                        </a:rPr>
                        <a:t>, 2014</a:t>
                      </a:r>
                      <a:endParaRPr lang="fr-FR" sz="1400" i="0" dirty="0">
                        <a:latin typeface="Calibri" pitchFamily="34" charset="0"/>
                        <a:ea typeface="Times New Roman"/>
                        <a:cs typeface="Times New Roman"/>
                      </a:endParaRPr>
                    </a:p>
                  </a:txBody>
                  <a:tcPr marL="56972" marR="5697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557821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3" grpId="0" animBg="1"/>
      <p:bldP spid="1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3823" y="121395"/>
            <a:ext cx="10357177" cy="1143000"/>
          </a:xfrm>
        </p:spPr>
        <p:txBody>
          <a:bodyPr>
            <a:noAutofit/>
          </a:bodyPr>
          <a:lstStyle/>
          <a:p>
            <a:pPr algn="ctr"/>
            <a:r>
              <a:rPr lang="fr-FR" sz="3600" dirty="0" smtClean="0"/>
              <a:t>Définition PTCE :</a:t>
            </a:r>
            <a:endParaRPr lang="fr-FR" sz="3600" dirty="0"/>
          </a:p>
        </p:txBody>
      </p:sp>
      <p:sp>
        <p:nvSpPr>
          <p:cNvPr id="3" name="Rectangle 2"/>
          <p:cNvSpPr/>
          <p:nvPr/>
        </p:nvSpPr>
        <p:spPr>
          <a:xfrm>
            <a:off x="1301423" y="1440127"/>
            <a:ext cx="10509577" cy="3724096"/>
          </a:xfrm>
          <a:prstGeom prst="rect">
            <a:avLst/>
          </a:prstGeom>
        </p:spPr>
        <p:txBody>
          <a:bodyPr wrap="square">
            <a:spAutoFit/>
          </a:bodyPr>
          <a:lstStyle/>
          <a:p>
            <a:pPr marL="285750" indent="-285750">
              <a:buClr>
                <a:schemeClr val="tx2">
                  <a:lumMod val="50000"/>
                </a:schemeClr>
              </a:buClr>
              <a:buFont typeface="Wingdings" pitchFamily="2" charset="2"/>
              <a:buChar char="Ø"/>
            </a:pPr>
            <a:endParaRPr lang="fr-FR" sz="2000" b="1" dirty="0" smtClean="0"/>
          </a:p>
          <a:p>
            <a:pPr algn="ctr">
              <a:buClr>
                <a:schemeClr val="tx2">
                  <a:lumMod val="50000"/>
                </a:schemeClr>
              </a:buClr>
            </a:pPr>
            <a:r>
              <a:rPr lang="fr-FR" sz="2400" i="1" dirty="0"/>
              <a:t>« Les  pôles territoriaux de coopération économique sont constitués par le regroupement, sur un même territoire, d’entreprises de l’économie sociale et solidaire, au sens de l’article 1er de la présente loi, qui s’associent à des entreprises, en lien avec des collectivités locales et leurs groupements, des centres de recherche, des établissements d’enseignement supérieur et de recherche, des organismes de formation ou toute autre personne physique ou morale, pour mettre en œuvre une stratégie commune et continue de mutualisation, de coopération ou de partenariat au service de projets économiques et sociaux innovants, socialement ou technologiquement, et porteurs d’un développement local durable »</a:t>
            </a:r>
            <a:endParaRPr lang="fr-FR" sz="2400" dirty="0"/>
          </a:p>
        </p:txBody>
      </p:sp>
      <p:sp>
        <p:nvSpPr>
          <p:cNvPr id="13" name="Espace réservé du pied de page 4"/>
          <p:cNvSpPr>
            <a:spLocks noGrp="1"/>
          </p:cNvSpPr>
          <p:nvPr>
            <p:ph type="ftr" sz="quarter" idx="11"/>
          </p:nvPr>
        </p:nvSpPr>
        <p:spPr>
          <a:xfrm>
            <a:off x="4304290" y="6198961"/>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12711090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3823" y="121395"/>
            <a:ext cx="10357177" cy="1143000"/>
          </a:xfrm>
        </p:spPr>
        <p:txBody>
          <a:bodyPr>
            <a:noAutofit/>
          </a:bodyPr>
          <a:lstStyle/>
          <a:p>
            <a:pPr algn="ctr"/>
            <a:r>
              <a:rPr lang="fr-FR" sz="3600" dirty="0" smtClean="0"/>
              <a:t>Définition Pôle de compétitivité :</a:t>
            </a:r>
            <a:endParaRPr lang="fr-FR" sz="3600" dirty="0"/>
          </a:p>
        </p:txBody>
      </p:sp>
      <p:sp>
        <p:nvSpPr>
          <p:cNvPr id="3" name="Rectangle 2"/>
          <p:cNvSpPr/>
          <p:nvPr/>
        </p:nvSpPr>
        <p:spPr>
          <a:xfrm>
            <a:off x="1301423" y="1440127"/>
            <a:ext cx="10509577" cy="2246769"/>
          </a:xfrm>
          <a:prstGeom prst="rect">
            <a:avLst/>
          </a:prstGeom>
        </p:spPr>
        <p:txBody>
          <a:bodyPr wrap="square">
            <a:spAutoFit/>
          </a:bodyPr>
          <a:lstStyle/>
          <a:p>
            <a:pPr marL="285750" indent="-285750">
              <a:buClr>
                <a:schemeClr val="tx2">
                  <a:lumMod val="50000"/>
                </a:schemeClr>
              </a:buClr>
              <a:buFont typeface="Wingdings" pitchFamily="2" charset="2"/>
              <a:buChar char="Ø"/>
            </a:pPr>
            <a:endParaRPr lang="fr-FR" sz="2000" b="1" dirty="0" smtClean="0"/>
          </a:p>
          <a:p>
            <a:pPr algn="ctr">
              <a:buClr>
                <a:schemeClr val="tx2">
                  <a:lumMod val="50000"/>
                </a:schemeClr>
              </a:buClr>
            </a:pPr>
            <a:r>
              <a:rPr lang="fr-FR" sz="2400" i="1" dirty="0"/>
              <a:t>« </a:t>
            </a:r>
            <a:r>
              <a:rPr lang="fr-FR" sz="2400" i="1" dirty="0" smtClean="0"/>
              <a:t>Un pôle de compétitivité est l’association sur un territoire donné, d’entreprises, de centres de recherche et d’organismes de formation, engagés dans une démarche partenariale, avec une stratégie commune de développement, destinée à dégager des synergies autour de projets innovants conduits en commun autour d’un ou de plusieurs marchés donnés  </a:t>
            </a:r>
            <a:r>
              <a:rPr lang="fr-FR" sz="2400" i="1" dirty="0"/>
              <a:t>»</a:t>
            </a:r>
            <a:endParaRPr lang="fr-FR" sz="2400" dirty="0"/>
          </a:p>
        </p:txBody>
      </p:sp>
      <p:sp>
        <p:nvSpPr>
          <p:cNvPr id="13" name="Espace réservé du pied de page 4"/>
          <p:cNvSpPr>
            <a:spLocks noGrp="1"/>
          </p:cNvSpPr>
          <p:nvPr>
            <p:ph type="ftr" sz="quarter" idx="11"/>
          </p:nvPr>
        </p:nvSpPr>
        <p:spPr>
          <a:xfrm>
            <a:off x="4147458" y="6253389"/>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416475979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r>
              <a:rPr lang="fr-FR" dirty="0" smtClean="0"/>
              <a:t>Années 70 : Science régionale</a:t>
            </a:r>
          </a:p>
          <a:p>
            <a:r>
              <a:rPr lang="fr-FR" dirty="0" smtClean="0"/>
              <a:t>Deux </a:t>
            </a:r>
            <a:r>
              <a:rPr lang="fr-FR" dirty="0"/>
              <a:t>points vont être développés pour agencer les hommes, et augmenter la productivité :</a:t>
            </a:r>
          </a:p>
          <a:p>
            <a:pPr>
              <a:buFontTx/>
              <a:buChar char="-"/>
            </a:pPr>
            <a:r>
              <a:rPr lang="fr-FR" dirty="0"/>
              <a:t>La ville : </a:t>
            </a:r>
            <a:r>
              <a:rPr lang="fr-FR" dirty="0" smtClean="0"/>
              <a:t>source </a:t>
            </a:r>
            <a:r>
              <a:rPr lang="fr-FR" dirty="0"/>
              <a:t>productive </a:t>
            </a:r>
          </a:p>
          <a:p>
            <a:pPr>
              <a:buFontTx/>
              <a:buChar char="-"/>
            </a:pPr>
            <a:r>
              <a:rPr lang="fr-FR" dirty="0"/>
              <a:t>L’organisation Productive Localisée OPL (cluster) entre petite et grande unité de production : </a:t>
            </a:r>
            <a:r>
              <a:rPr lang="fr-FR" dirty="0" smtClean="0"/>
              <a:t>respectivement </a:t>
            </a:r>
            <a:r>
              <a:rPr lang="fr-FR" dirty="0"/>
              <a:t>en dehors et dans la ville. </a:t>
            </a:r>
          </a:p>
          <a:p>
            <a:r>
              <a:rPr lang="fr-FR" dirty="0" smtClean="0"/>
              <a:t>Les </a:t>
            </a:r>
            <a:r>
              <a:rPr lang="fr-FR" dirty="0"/>
              <a:t>territoires sont </a:t>
            </a:r>
            <a:r>
              <a:rPr lang="fr-FR" dirty="0" smtClean="0"/>
              <a:t>des </a:t>
            </a:r>
            <a:r>
              <a:rPr lang="fr-FR" dirty="0"/>
              <a:t>conteneurs d’institutions</a:t>
            </a:r>
          </a:p>
        </p:txBody>
      </p:sp>
      <p:sp>
        <p:nvSpPr>
          <p:cNvPr id="3" name="Espace réservé du pied de page 4"/>
          <p:cNvSpPr>
            <a:spLocks noGrp="1"/>
          </p:cNvSpPr>
          <p:nvPr>
            <p:ph type="ftr" sz="quarter" idx="11"/>
          </p:nvPr>
        </p:nvSpPr>
        <p:spPr>
          <a:xfrm>
            <a:off x="5638492" y="6389006"/>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265039555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7368" y="173413"/>
            <a:ext cx="11357264" cy="1143000"/>
          </a:xfrm>
        </p:spPr>
        <p:txBody>
          <a:bodyPr>
            <a:normAutofit/>
          </a:bodyPr>
          <a:lstStyle/>
          <a:p>
            <a:pPr algn="ctr"/>
            <a:r>
              <a:rPr lang="fr-FR" sz="3600" dirty="0"/>
              <a:t>L’économie sociale et solidaire</a:t>
            </a:r>
            <a:r>
              <a:rPr lang="fr-FR" sz="3600" dirty="0" smtClean="0"/>
              <a:t>, en France : de </a:t>
            </a:r>
            <a:r>
              <a:rPr lang="fr-FR" sz="3600" dirty="0"/>
              <a:t>l’activité…</a:t>
            </a:r>
          </a:p>
        </p:txBody>
      </p:sp>
      <p:sp>
        <p:nvSpPr>
          <p:cNvPr id="3" name="ZoneTexte 2"/>
          <p:cNvSpPr txBox="1"/>
          <p:nvPr/>
        </p:nvSpPr>
        <p:spPr>
          <a:xfrm>
            <a:off x="852055" y="1389712"/>
            <a:ext cx="10297390" cy="5355312"/>
          </a:xfrm>
          <a:prstGeom prst="rect">
            <a:avLst/>
          </a:prstGeom>
          <a:noFill/>
        </p:spPr>
        <p:txBody>
          <a:bodyPr wrap="square" rtlCol="0">
            <a:spAutoFit/>
          </a:bodyPr>
          <a:lstStyle/>
          <a:p>
            <a:pPr marL="285750" indent="-285750" algn="just">
              <a:buClr>
                <a:srgbClr val="002060"/>
              </a:buClr>
              <a:buSzPct val="150000"/>
              <a:buFont typeface="Wingdings" panose="05000000000000000000" pitchFamily="2" charset="2"/>
              <a:buChar char="Ø"/>
            </a:pPr>
            <a:r>
              <a:rPr lang="fr-FR" b="1" dirty="0">
                <a:latin typeface="Arial" pitchFamily="34" charset="0"/>
                <a:cs typeface="Arial" pitchFamily="34" charset="0"/>
              </a:rPr>
              <a:t>10,5% des salariés en France, soit 2.370.000 salariés (2015) </a:t>
            </a:r>
            <a:r>
              <a:rPr lang="fr-FR" dirty="0">
                <a:latin typeface="Arial" pitchFamily="34" charset="0"/>
                <a:cs typeface="Arial" pitchFamily="34" charset="0"/>
              </a:rPr>
              <a:t>autrement dit </a:t>
            </a:r>
            <a:r>
              <a:rPr lang="fr-FR" b="1" dirty="0">
                <a:latin typeface="Arial" pitchFamily="34" charset="0"/>
                <a:cs typeface="Arial" pitchFamily="34" charset="0"/>
              </a:rPr>
              <a:t>1/10 </a:t>
            </a:r>
            <a:r>
              <a:rPr lang="fr-FR" altLang="fr-FR" dirty="0">
                <a:latin typeface="Arial" pitchFamily="34" charset="0"/>
                <a:cs typeface="Arial" pitchFamily="34" charset="0"/>
              </a:rPr>
              <a:t>surtout dans la finance et les services sociaux, culturels et éducatifs. </a:t>
            </a:r>
            <a:r>
              <a:rPr lang="fr-FR" dirty="0">
                <a:latin typeface="Arial" pitchFamily="34" charset="0"/>
                <a:cs typeface="Arial" pitchFamily="34" charset="0"/>
              </a:rPr>
              <a:t>Ces emplois se répartissent dans les associations (à 78,6%), puis dans les coopératives (13,1%), les mutuelles (5,4%) et les fondations (2,9</a:t>
            </a:r>
            <a:r>
              <a:rPr lang="fr-FR" dirty="0" smtClean="0">
                <a:latin typeface="Arial" pitchFamily="34" charset="0"/>
                <a:cs typeface="Arial" pitchFamily="34" charset="0"/>
              </a:rPr>
              <a:t>%).</a:t>
            </a:r>
          </a:p>
          <a:p>
            <a:pPr marL="285750" indent="-285750" algn="just">
              <a:buClr>
                <a:srgbClr val="002060"/>
              </a:buClr>
              <a:buSzPct val="150000"/>
              <a:buFont typeface="Wingdings" panose="05000000000000000000" pitchFamily="2" charset="2"/>
              <a:buChar char="Ø"/>
            </a:pPr>
            <a:endParaRPr lang="fr-FR" dirty="0" smtClean="0">
              <a:latin typeface="Arial" pitchFamily="34" charset="0"/>
              <a:cs typeface="Arial" pitchFamily="34" charset="0"/>
            </a:endParaRPr>
          </a:p>
          <a:p>
            <a:pPr marL="285750" indent="-285750" algn="just">
              <a:buClr>
                <a:srgbClr val="002060"/>
              </a:buClr>
              <a:buSzPct val="150000"/>
              <a:buFont typeface="Wingdings" panose="05000000000000000000" pitchFamily="2" charset="2"/>
              <a:buChar char="Ø"/>
            </a:pPr>
            <a:r>
              <a:rPr lang="fr-FR" altLang="fr-FR" dirty="0" smtClean="0">
                <a:latin typeface="Arial" pitchFamily="34" charset="0"/>
                <a:cs typeface="Arial" pitchFamily="34" charset="0"/>
              </a:rPr>
              <a:t>5</a:t>
            </a:r>
            <a:r>
              <a:rPr lang="fr-FR" b="1" dirty="0" smtClean="0">
                <a:latin typeface="Arial" pitchFamily="34" charset="0"/>
                <a:cs typeface="Arial" pitchFamily="34" charset="0"/>
              </a:rPr>
              <a:t> </a:t>
            </a:r>
            <a:r>
              <a:rPr lang="fr-FR" b="1" dirty="0">
                <a:latin typeface="Arial" pitchFamily="34" charset="0"/>
                <a:cs typeface="Arial" pitchFamily="34" charset="0"/>
              </a:rPr>
              <a:t>fois plus d'emplois que dans le secteur automobile </a:t>
            </a:r>
            <a:r>
              <a:rPr lang="fr-FR" dirty="0">
                <a:latin typeface="Arial" pitchFamily="34" charset="0"/>
                <a:cs typeface="Arial" pitchFamily="34" charset="0"/>
              </a:rPr>
              <a:t>et</a:t>
            </a:r>
            <a:r>
              <a:rPr lang="fr-FR" b="1" dirty="0">
                <a:latin typeface="Arial" pitchFamily="34" charset="0"/>
                <a:cs typeface="Arial" pitchFamily="34" charset="0"/>
              </a:rPr>
              <a:t> 2 fois plus d'emplois que dans le secteur </a:t>
            </a:r>
            <a:r>
              <a:rPr lang="fr-FR" b="1" dirty="0" smtClean="0">
                <a:latin typeface="Arial" pitchFamily="34" charset="0"/>
                <a:cs typeface="Arial" pitchFamily="34" charset="0"/>
              </a:rPr>
              <a:t>agricole</a:t>
            </a:r>
          </a:p>
          <a:p>
            <a:pPr marL="285750" indent="-285750" algn="just">
              <a:buClr>
                <a:srgbClr val="002060"/>
              </a:buClr>
              <a:buSzPct val="150000"/>
              <a:buFont typeface="Wingdings" panose="05000000000000000000" pitchFamily="2" charset="2"/>
              <a:buChar char="Ø"/>
            </a:pPr>
            <a:endParaRPr lang="fr-FR" b="1" dirty="0" smtClean="0">
              <a:latin typeface="Arial" pitchFamily="34" charset="0"/>
              <a:cs typeface="Arial" pitchFamily="34" charset="0"/>
            </a:endParaRPr>
          </a:p>
          <a:p>
            <a:pPr marL="285750" indent="-285750" algn="just">
              <a:buClr>
                <a:srgbClr val="002060"/>
              </a:buClr>
              <a:buSzPct val="150000"/>
              <a:buFont typeface="Wingdings" panose="05000000000000000000" pitchFamily="2" charset="2"/>
              <a:buChar char="Ø"/>
            </a:pPr>
            <a:r>
              <a:rPr lang="fr-FR" b="1" dirty="0" smtClean="0">
                <a:latin typeface="Arial" pitchFamily="34" charset="0"/>
                <a:cs typeface="Arial" pitchFamily="34" charset="0"/>
              </a:rPr>
              <a:t>60</a:t>
            </a:r>
            <a:r>
              <a:rPr lang="fr-FR" b="1" dirty="0">
                <a:latin typeface="Arial" pitchFamily="34" charset="0"/>
                <a:cs typeface="Arial" pitchFamily="34" charset="0"/>
              </a:rPr>
              <a:t>% des dépôts bancaires</a:t>
            </a:r>
            <a:r>
              <a:rPr lang="fr-FR" dirty="0">
                <a:latin typeface="Arial" pitchFamily="34" charset="0"/>
                <a:cs typeface="Arial" pitchFamily="34" charset="0"/>
              </a:rPr>
              <a:t> se font dans les banques de l’économie sociale et </a:t>
            </a:r>
            <a:r>
              <a:rPr lang="fr-FR" dirty="0" smtClean="0">
                <a:latin typeface="Arial" pitchFamily="34" charset="0"/>
                <a:cs typeface="Arial" pitchFamily="34" charset="0"/>
              </a:rPr>
              <a:t>solidaire</a:t>
            </a:r>
          </a:p>
          <a:p>
            <a:pPr marL="285750" indent="-285750" algn="just">
              <a:buClr>
                <a:srgbClr val="002060"/>
              </a:buClr>
              <a:buSzPct val="150000"/>
              <a:buFont typeface="Wingdings" panose="05000000000000000000" pitchFamily="2" charset="2"/>
              <a:buChar char="Ø"/>
            </a:pPr>
            <a:endParaRPr lang="fr-FR" dirty="0" smtClean="0">
              <a:latin typeface="Arial" pitchFamily="34" charset="0"/>
              <a:cs typeface="Arial" pitchFamily="34" charset="0"/>
            </a:endParaRPr>
          </a:p>
          <a:p>
            <a:pPr marL="285750" indent="-285750" algn="just">
              <a:buClr>
                <a:srgbClr val="002060"/>
              </a:buClr>
              <a:buSzPct val="150000"/>
              <a:buFont typeface="Wingdings" panose="05000000000000000000" pitchFamily="2" charset="2"/>
              <a:buChar char="Ø"/>
            </a:pPr>
            <a:r>
              <a:rPr lang="fr-FR" dirty="0" smtClean="0">
                <a:latin typeface="Arial" pitchFamily="34" charset="0"/>
                <a:cs typeface="Arial" pitchFamily="34" charset="0"/>
              </a:rPr>
              <a:t>1 </a:t>
            </a:r>
            <a:r>
              <a:rPr lang="fr-FR" b="1" dirty="0" smtClean="0">
                <a:latin typeface="Arial" pitchFamily="34" charset="0"/>
                <a:cs typeface="Arial" pitchFamily="34" charset="0"/>
              </a:rPr>
              <a:t>véhicule </a:t>
            </a:r>
            <a:r>
              <a:rPr lang="fr-FR" b="1" dirty="0">
                <a:latin typeface="Arial" pitchFamily="34" charset="0"/>
                <a:cs typeface="Arial" pitchFamily="34" charset="0"/>
              </a:rPr>
              <a:t>sur 2 et 2 habitations sur 3 sont couverts</a:t>
            </a:r>
            <a:r>
              <a:rPr lang="fr-FR" dirty="0">
                <a:latin typeface="Arial" pitchFamily="34" charset="0"/>
                <a:cs typeface="Arial" pitchFamily="34" charset="0"/>
              </a:rPr>
              <a:t> par une mutuelle </a:t>
            </a:r>
            <a:r>
              <a:rPr lang="fr-FR" dirty="0" smtClean="0">
                <a:latin typeface="Arial" pitchFamily="34" charset="0"/>
                <a:cs typeface="Arial" pitchFamily="34" charset="0"/>
              </a:rPr>
              <a:t>d’assurance</a:t>
            </a:r>
          </a:p>
          <a:p>
            <a:pPr algn="just">
              <a:buClr>
                <a:srgbClr val="002060"/>
              </a:buClr>
              <a:buSzPct val="150000"/>
            </a:pPr>
            <a:r>
              <a:rPr lang="fr-FR" dirty="0" smtClean="0">
                <a:latin typeface="Arial" pitchFamily="34" charset="0"/>
                <a:cs typeface="Arial" pitchFamily="34" charset="0"/>
              </a:rPr>
              <a:t> </a:t>
            </a:r>
          </a:p>
          <a:p>
            <a:pPr marL="285750" indent="-285750" algn="just">
              <a:buClr>
                <a:srgbClr val="002060"/>
              </a:buClr>
              <a:buSzPct val="150000"/>
              <a:buFont typeface="Wingdings" panose="05000000000000000000" pitchFamily="2" charset="2"/>
              <a:buChar char="Ø"/>
            </a:pPr>
            <a:r>
              <a:rPr lang="fr-FR" dirty="0" smtClean="0">
                <a:latin typeface="Arial" pitchFamily="34" charset="0"/>
                <a:cs typeface="Arial" pitchFamily="34" charset="0"/>
              </a:rPr>
              <a:t>9</a:t>
            </a:r>
            <a:r>
              <a:rPr lang="fr-FR" b="1" dirty="0" smtClean="0">
                <a:latin typeface="Arial" pitchFamily="34" charset="0"/>
                <a:cs typeface="Arial" pitchFamily="34" charset="0"/>
              </a:rPr>
              <a:t>0</a:t>
            </a:r>
            <a:r>
              <a:rPr lang="fr-FR" b="1" dirty="0">
                <a:latin typeface="Arial" pitchFamily="34" charset="0"/>
                <a:cs typeface="Arial" pitchFamily="34" charset="0"/>
              </a:rPr>
              <a:t>% des services à la personne, des clubs de </a:t>
            </a:r>
            <a:r>
              <a:rPr lang="fr-FR" b="1" dirty="0" smtClean="0">
                <a:latin typeface="Arial" pitchFamily="34" charset="0"/>
                <a:cs typeface="Arial" pitchFamily="34" charset="0"/>
              </a:rPr>
              <a:t>sport</a:t>
            </a:r>
          </a:p>
          <a:p>
            <a:pPr algn="just">
              <a:buClr>
                <a:srgbClr val="002060"/>
              </a:buClr>
              <a:buSzPct val="150000"/>
            </a:pPr>
            <a:endParaRPr lang="fr-FR" b="1" dirty="0" smtClean="0">
              <a:latin typeface="Arial" pitchFamily="34" charset="0"/>
              <a:cs typeface="Arial" pitchFamily="34" charset="0"/>
            </a:endParaRPr>
          </a:p>
          <a:p>
            <a:pPr lvl="1" algn="ctr">
              <a:buClr>
                <a:srgbClr val="002060"/>
              </a:buClr>
              <a:buSzPct val="150000"/>
            </a:pPr>
            <a:r>
              <a:rPr lang="fr-FR" b="1" dirty="0" smtClean="0">
                <a:latin typeface="Arial" pitchFamily="34" charset="0"/>
                <a:cs typeface="Arial" pitchFamily="34" charset="0"/>
              </a:rPr>
              <a:t>Ministère de l’Economie et des Finances </a:t>
            </a:r>
          </a:p>
          <a:p>
            <a:pPr lvl="1" algn="ctr">
              <a:buClr>
                <a:srgbClr val="D64120"/>
              </a:buClr>
              <a:buSzPct val="150000"/>
            </a:pPr>
            <a:r>
              <a:rPr lang="fr-FR" altLang="fr-FR" dirty="0">
                <a:latin typeface="Arial" pitchFamily="34" charset="0"/>
                <a:cs typeface="Arial" pitchFamily="34" charset="0"/>
              </a:rPr>
              <a:t>« C’est ainsi 10 % du PIB et plus de 2,3 millions de salariés, réunis par des valeurs communes, qui voient leurs moyens de développement renforcés.»</a:t>
            </a:r>
          </a:p>
          <a:p>
            <a:pPr marL="742950" lvl="1" indent="-285750" algn="ctr">
              <a:buClr>
                <a:srgbClr val="D64120"/>
              </a:buClr>
              <a:buSzPct val="150000"/>
              <a:buFont typeface="Arial" pitchFamily="34" charset="0"/>
              <a:buChar char="•"/>
            </a:pPr>
            <a:endParaRPr lang="fr-FR" dirty="0">
              <a:latin typeface="Arial" pitchFamily="34" charset="0"/>
              <a:cs typeface="Arial" pitchFamily="34" charset="0"/>
            </a:endParaRPr>
          </a:p>
          <a:p>
            <a:pPr lvl="1" algn="ctr"/>
            <a:endParaRPr lang="fr-FR" dirty="0"/>
          </a:p>
        </p:txBody>
      </p:sp>
      <p:sp>
        <p:nvSpPr>
          <p:cNvPr id="4" name="Espace réservé du pied de page 4"/>
          <p:cNvSpPr>
            <a:spLocks noGrp="1"/>
          </p:cNvSpPr>
          <p:nvPr>
            <p:ph type="ftr" sz="quarter" idx="11"/>
          </p:nvPr>
        </p:nvSpPr>
        <p:spPr>
          <a:xfrm>
            <a:off x="3748829" y="6379899"/>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97411817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828232" y="1760761"/>
            <a:ext cx="7928340" cy="4351338"/>
          </a:xfrm>
        </p:spPr>
        <p:txBody>
          <a:bodyPr>
            <a:normAutofit/>
          </a:bodyPr>
          <a:lstStyle/>
          <a:p>
            <a:pPr marL="0" indent="0">
              <a:buNone/>
            </a:pPr>
            <a:endParaRPr lang="fr-FR" dirty="0" smtClean="0"/>
          </a:p>
          <a:p>
            <a:pPr marL="0" indent="0" algn="ctr">
              <a:buNone/>
            </a:pPr>
            <a:r>
              <a:rPr lang="fr-FR" altLang="fr-FR" dirty="0"/>
              <a:t>« L’ économie même de la concurrence globalisée appelle des articulations fortes avec les territoires, leurs diversités ancrées dans l’ histoire, leurs capacités à structurer des processus de long terme, à favoriser l’ innovation et l’ apprentissage ».</a:t>
            </a:r>
            <a:endParaRPr lang="fr-FR" altLang="fr-FR" b="1" i="1" dirty="0"/>
          </a:p>
          <a:p>
            <a:pPr algn="ctr">
              <a:buNone/>
            </a:pPr>
            <a:r>
              <a:rPr lang="fr-FR" altLang="fr-FR" b="1" i="1" dirty="0"/>
              <a:t>    Pierre Velz,</a:t>
            </a:r>
            <a:r>
              <a:rPr lang="fr-FR" altLang="fr-FR" dirty="0"/>
              <a:t>1996 et 2014, </a:t>
            </a:r>
            <a:r>
              <a:rPr lang="fr-FR" altLang="fr-FR" i="1" dirty="0"/>
              <a:t>Mondialisation Villes et Territoires , </a:t>
            </a:r>
            <a:r>
              <a:rPr lang="fr-FR" altLang="fr-FR" dirty="0"/>
              <a:t>pp. 136 (Réédition en 2014)</a:t>
            </a:r>
          </a:p>
        </p:txBody>
      </p:sp>
      <p:sp>
        <p:nvSpPr>
          <p:cNvPr id="3" name="Espace réservé du pied de page 4"/>
          <p:cNvSpPr>
            <a:spLocks noGrp="1"/>
          </p:cNvSpPr>
          <p:nvPr>
            <p:ph type="ftr" sz="quarter" idx="11"/>
          </p:nvPr>
        </p:nvSpPr>
        <p:spPr>
          <a:xfrm>
            <a:off x="5540481" y="6334577"/>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9825325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83227" y="355918"/>
            <a:ext cx="10671464" cy="1143000"/>
          </a:xfrm>
        </p:spPr>
        <p:txBody>
          <a:bodyPr>
            <a:noAutofit/>
          </a:bodyPr>
          <a:lstStyle/>
          <a:p>
            <a:pPr algn="ctr"/>
            <a:r>
              <a:rPr lang="fr-FR" sz="3600" dirty="0" smtClean="0"/>
              <a:t>L’ESS : INTERSECTION DE 3 LOGIQUES DE REGULATION ECONOMIQUE</a:t>
            </a:r>
            <a:endParaRPr lang="fr-FR" sz="2800" dirty="0">
              <a:solidFill>
                <a:schemeClr val="tx1"/>
              </a:solidFill>
            </a:endParaRPr>
          </a:p>
        </p:txBody>
      </p:sp>
      <p:sp>
        <p:nvSpPr>
          <p:cNvPr id="8" name="AutoShape 3"/>
          <p:cNvSpPr>
            <a:spLocks noChangeArrowheads="1"/>
          </p:cNvSpPr>
          <p:nvPr/>
        </p:nvSpPr>
        <p:spPr bwMode="auto">
          <a:xfrm>
            <a:off x="3455669" y="2418736"/>
            <a:ext cx="5280661" cy="4068476"/>
          </a:xfrm>
          <a:prstGeom prst="triangle">
            <a:avLst>
              <a:gd name="adj" fmla="val 50000"/>
            </a:avLst>
          </a:prstGeom>
          <a:solidFill>
            <a:schemeClr val="bg1">
              <a:lumMod val="85000"/>
            </a:schemeClr>
          </a:solidFill>
          <a:ln w="3175">
            <a:solidFill>
              <a:schemeClr val="bg1">
                <a:lumMod val="95000"/>
              </a:schemeClr>
            </a:solidFill>
            <a:headEnd type="none" w="sm" len="sm"/>
            <a:tailEnd type="none" w="sm" len="sm"/>
          </a:ln>
          <a:extLst/>
        </p:spPr>
        <p:style>
          <a:lnRef idx="2">
            <a:schemeClr val="accent6"/>
          </a:lnRef>
          <a:fillRef idx="1">
            <a:schemeClr val="lt1"/>
          </a:fillRef>
          <a:effectRef idx="0">
            <a:schemeClr val="accent6"/>
          </a:effectRef>
          <a:fontRef idx="minor">
            <a:schemeClr val="dk1"/>
          </a:fontRef>
        </p:style>
        <p:txBody>
          <a:bodyPr wrap="none" anchor="ctr"/>
          <a:lstStyle/>
          <a:p>
            <a:pPr>
              <a:defRPr/>
            </a:pPr>
            <a:endParaRPr lang="fr-FR"/>
          </a:p>
        </p:txBody>
      </p:sp>
      <p:sp>
        <p:nvSpPr>
          <p:cNvPr id="11" name="Text Box 6"/>
          <p:cNvSpPr txBox="1">
            <a:spLocks noChangeArrowheads="1"/>
          </p:cNvSpPr>
          <p:nvPr/>
        </p:nvSpPr>
        <p:spPr bwMode="auto">
          <a:xfrm>
            <a:off x="754529" y="5936189"/>
            <a:ext cx="2895600" cy="723275"/>
          </a:xfrm>
          <a:prstGeom prst="rect">
            <a:avLst/>
          </a:prstGeom>
          <a:solidFill>
            <a:schemeClr val="bg1">
              <a:lumMod val="85000"/>
            </a:schemeClr>
          </a:solidFill>
          <a:ln w="38100">
            <a:solidFill>
              <a:schemeClr val="tx1"/>
            </a:solidFill>
          </a:ln>
          <a:effectLst/>
          <a:extLst/>
        </p:spPr>
        <p:txBody>
          <a:bodyPr>
            <a:spAutoFit/>
          </a:bodyPr>
          <a:lstStyle/>
          <a:p>
            <a:pPr algn="ctr">
              <a:spcBef>
                <a:spcPts val="600"/>
              </a:spcBef>
              <a:defRPr/>
            </a:pPr>
            <a:r>
              <a:rPr lang="fr-FR" b="1" dirty="0">
                <a:latin typeface="Arial" pitchFamily="34" charset="0"/>
                <a:cs typeface="Arial" pitchFamily="34" charset="0"/>
              </a:rPr>
              <a:t>Etat</a:t>
            </a:r>
          </a:p>
          <a:p>
            <a:pPr algn="ctr">
              <a:spcBef>
                <a:spcPts val="600"/>
              </a:spcBef>
              <a:defRPr/>
            </a:pPr>
            <a:r>
              <a:rPr lang="fr-FR" b="1" dirty="0">
                <a:latin typeface="Arial" pitchFamily="34" charset="0"/>
                <a:cs typeface="Arial" pitchFamily="34" charset="0"/>
              </a:rPr>
              <a:t>Logique </a:t>
            </a:r>
            <a:r>
              <a:rPr lang="fr-FR" b="1" dirty="0" err="1">
                <a:latin typeface="Arial" pitchFamily="34" charset="0"/>
                <a:cs typeface="Arial" pitchFamily="34" charset="0"/>
              </a:rPr>
              <a:t>redistributive</a:t>
            </a:r>
            <a:endParaRPr lang="fr-FR" b="1" dirty="0">
              <a:latin typeface="Arial" pitchFamily="34" charset="0"/>
              <a:cs typeface="Arial" pitchFamily="34" charset="0"/>
            </a:endParaRPr>
          </a:p>
        </p:txBody>
      </p:sp>
      <p:sp>
        <p:nvSpPr>
          <p:cNvPr id="12" name="Text Box 4"/>
          <p:cNvSpPr txBox="1">
            <a:spLocks noChangeArrowheads="1"/>
          </p:cNvSpPr>
          <p:nvPr/>
        </p:nvSpPr>
        <p:spPr bwMode="auto">
          <a:xfrm>
            <a:off x="4300786" y="1378391"/>
            <a:ext cx="3682045" cy="1077218"/>
          </a:xfrm>
          <a:prstGeom prst="rect">
            <a:avLst/>
          </a:prstGeom>
          <a:solidFill>
            <a:schemeClr val="bg1">
              <a:lumMod val="85000"/>
            </a:schemeClr>
          </a:solidFill>
          <a:ln w="38100">
            <a:solidFill>
              <a:schemeClr val="tx1"/>
            </a:solidFill>
          </a:ln>
          <a:effectLst/>
          <a:extLst/>
        </p:spPr>
        <p:txBody>
          <a:bodyPr wrap="square">
            <a:spAutoFit/>
          </a:bodyPr>
          <a:lstStyle/>
          <a:p>
            <a:pPr algn="ctr">
              <a:spcBef>
                <a:spcPts val="600"/>
              </a:spcBef>
              <a:defRPr/>
            </a:pPr>
            <a:r>
              <a:rPr lang="fr-FR" b="1" dirty="0">
                <a:latin typeface="Arial" pitchFamily="34" charset="0"/>
                <a:cs typeface="Arial" pitchFamily="34" charset="0"/>
              </a:rPr>
              <a:t>Société civile/citoyens</a:t>
            </a:r>
          </a:p>
          <a:p>
            <a:pPr algn="ctr">
              <a:spcBef>
                <a:spcPts val="600"/>
              </a:spcBef>
              <a:defRPr/>
            </a:pPr>
            <a:r>
              <a:rPr lang="fr-FR" b="1" dirty="0">
                <a:latin typeface="Arial" pitchFamily="34" charset="0"/>
                <a:cs typeface="Arial" pitchFamily="34" charset="0"/>
              </a:rPr>
              <a:t>Participation/Bénévolat</a:t>
            </a:r>
          </a:p>
          <a:p>
            <a:pPr algn="ctr">
              <a:spcBef>
                <a:spcPts val="600"/>
              </a:spcBef>
              <a:defRPr/>
            </a:pPr>
            <a:r>
              <a:rPr lang="fr-FR" b="1" dirty="0">
                <a:latin typeface="Arial" pitchFamily="34" charset="0"/>
                <a:cs typeface="Arial" pitchFamily="34" charset="0"/>
              </a:rPr>
              <a:t>Logique </a:t>
            </a:r>
            <a:r>
              <a:rPr lang="fr-FR" b="1" dirty="0" err="1">
                <a:latin typeface="Arial" pitchFamily="34" charset="0"/>
                <a:cs typeface="Arial" pitchFamily="34" charset="0"/>
              </a:rPr>
              <a:t>Réciprocitaire</a:t>
            </a:r>
            <a:endParaRPr lang="fr-FR" b="1" dirty="0">
              <a:latin typeface="Arial" pitchFamily="34" charset="0"/>
              <a:cs typeface="Arial" pitchFamily="34" charset="0"/>
            </a:endParaRPr>
          </a:p>
        </p:txBody>
      </p:sp>
      <p:sp>
        <p:nvSpPr>
          <p:cNvPr id="13" name="Text Box 7"/>
          <p:cNvSpPr txBox="1">
            <a:spLocks noChangeArrowheads="1"/>
          </p:cNvSpPr>
          <p:nvPr/>
        </p:nvSpPr>
        <p:spPr bwMode="auto">
          <a:xfrm>
            <a:off x="8456831" y="6052832"/>
            <a:ext cx="2916408" cy="723275"/>
          </a:xfrm>
          <a:prstGeom prst="rect">
            <a:avLst/>
          </a:prstGeom>
          <a:solidFill>
            <a:schemeClr val="bg1">
              <a:lumMod val="85000"/>
            </a:schemeClr>
          </a:solidFill>
          <a:ln w="38100">
            <a:solidFill>
              <a:schemeClr val="tx1"/>
            </a:solidFill>
          </a:ln>
          <a:effectLst/>
          <a:extLst/>
        </p:spPr>
        <p:txBody>
          <a:bodyPr wrap="square">
            <a:spAutoFit/>
          </a:bodyPr>
          <a:lstStyle/>
          <a:p>
            <a:pPr algn="ctr">
              <a:spcBef>
                <a:spcPts val="600"/>
              </a:spcBef>
              <a:defRPr/>
            </a:pPr>
            <a:r>
              <a:rPr lang="fr-FR" b="1" dirty="0">
                <a:latin typeface="Arial" pitchFamily="34" charset="0"/>
                <a:cs typeface="Arial" pitchFamily="34" charset="0"/>
              </a:rPr>
              <a:t>Entreprise </a:t>
            </a:r>
          </a:p>
          <a:p>
            <a:pPr algn="ctr">
              <a:spcBef>
                <a:spcPts val="600"/>
              </a:spcBef>
              <a:defRPr/>
            </a:pPr>
            <a:r>
              <a:rPr lang="fr-FR" b="1" dirty="0">
                <a:latin typeface="Arial" pitchFamily="34" charset="0"/>
                <a:cs typeface="Arial" pitchFamily="34" charset="0"/>
              </a:rPr>
              <a:t>Logique </a:t>
            </a:r>
            <a:r>
              <a:rPr lang="fr-FR" b="1" dirty="0" smtClean="0">
                <a:latin typeface="Arial" pitchFamily="34" charset="0"/>
                <a:cs typeface="Arial" pitchFamily="34" charset="0"/>
              </a:rPr>
              <a:t>marchande</a:t>
            </a:r>
            <a:endParaRPr lang="fr-FR" sz="2000" dirty="0"/>
          </a:p>
        </p:txBody>
      </p:sp>
      <p:sp>
        <p:nvSpPr>
          <p:cNvPr id="14" name="Text Box 1032"/>
          <p:cNvSpPr txBox="1">
            <a:spLocks noChangeArrowheads="1"/>
          </p:cNvSpPr>
          <p:nvPr/>
        </p:nvSpPr>
        <p:spPr bwMode="auto">
          <a:xfrm>
            <a:off x="4971314" y="3066052"/>
            <a:ext cx="251206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fr-FR" dirty="0">
                <a:latin typeface="Arial" pitchFamily="34" charset="0"/>
                <a:cs typeface="Arial" pitchFamily="34" charset="0"/>
              </a:rPr>
              <a:t>Formation/Université</a:t>
            </a:r>
          </a:p>
        </p:txBody>
      </p:sp>
      <p:sp>
        <p:nvSpPr>
          <p:cNvPr id="15" name="Text Box 1033"/>
          <p:cNvSpPr txBox="1">
            <a:spLocks noChangeArrowheads="1"/>
          </p:cNvSpPr>
          <p:nvPr/>
        </p:nvSpPr>
        <p:spPr bwMode="auto">
          <a:xfrm>
            <a:off x="3657494" y="3665120"/>
            <a:ext cx="231943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fr-FR" dirty="0">
                <a:latin typeface="Arial" pitchFamily="34" charset="0"/>
                <a:cs typeface="Arial" pitchFamily="34" charset="0"/>
              </a:rPr>
              <a:t>Crèches parentales</a:t>
            </a:r>
          </a:p>
        </p:txBody>
      </p:sp>
      <p:sp>
        <p:nvSpPr>
          <p:cNvPr id="16" name="Text Box 1038"/>
          <p:cNvSpPr txBox="1">
            <a:spLocks noChangeArrowheads="1"/>
          </p:cNvSpPr>
          <p:nvPr/>
        </p:nvSpPr>
        <p:spPr bwMode="auto">
          <a:xfrm>
            <a:off x="5484984" y="3303456"/>
            <a:ext cx="235019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fr-FR" dirty="0">
                <a:latin typeface="Arial" pitchFamily="34" charset="0"/>
                <a:cs typeface="Arial" pitchFamily="34" charset="0"/>
              </a:rPr>
              <a:t>Jardins coopératifs</a:t>
            </a:r>
          </a:p>
        </p:txBody>
      </p:sp>
      <p:sp>
        <p:nvSpPr>
          <p:cNvPr id="17" name="Text Box 1036"/>
          <p:cNvSpPr txBox="1">
            <a:spLocks noChangeArrowheads="1"/>
          </p:cNvSpPr>
          <p:nvPr/>
        </p:nvSpPr>
        <p:spPr bwMode="auto">
          <a:xfrm>
            <a:off x="4169944" y="4834893"/>
            <a:ext cx="205740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fr-FR" dirty="0">
                <a:latin typeface="Arial" pitchFamily="34" charset="0"/>
                <a:cs typeface="Arial" pitchFamily="34" charset="0"/>
              </a:rPr>
              <a:t>Régies de quartier</a:t>
            </a:r>
          </a:p>
        </p:txBody>
      </p:sp>
      <p:sp>
        <p:nvSpPr>
          <p:cNvPr id="18" name="Text Box 1034"/>
          <p:cNvSpPr txBox="1">
            <a:spLocks noChangeArrowheads="1"/>
          </p:cNvSpPr>
          <p:nvPr/>
        </p:nvSpPr>
        <p:spPr bwMode="auto">
          <a:xfrm>
            <a:off x="6678930" y="4739856"/>
            <a:ext cx="2607802"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fr-FR" dirty="0" smtClean="0">
                <a:latin typeface="Arial" pitchFamily="34" charset="0"/>
                <a:cs typeface="Arial" pitchFamily="34" charset="0"/>
              </a:rPr>
              <a:t>Commerces </a:t>
            </a:r>
            <a:r>
              <a:rPr lang="fr-FR" dirty="0">
                <a:latin typeface="Arial" pitchFamily="34" charset="0"/>
                <a:cs typeface="Arial" pitchFamily="34" charset="0"/>
              </a:rPr>
              <a:t>équitables</a:t>
            </a:r>
          </a:p>
        </p:txBody>
      </p:sp>
      <p:sp>
        <p:nvSpPr>
          <p:cNvPr id="19" name="Text Box 1037"/>
          <p:cNvSpPr txBox="1">
            <a:spLocks noChangeArrowheads="1"/>
          </p:cNvSpPr>
          <p:nvPr/>
        </p:nvSpPr>
        <p:spPr bwMode="auto">
          <a:xfrm>
            <a:off x="6942273" y="5430819"/>
            <a:ext cx="269379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fr-FR" dirty="0">
                <a:latin typeface="Arial" pitchFamily="34" charset="0"/>
                <a:cs typeface="Arial" pitchFamily="34" charset="0"/>
              </a:rPr>
              <a:t>Banques </a:t>
            </a:r>
            <a:r>
              <a:rPr lang="fr-FR" dirty="0" smtClean="0">
                <a:latin typeface="Arial" pitchFamily="34" charset="0"/>
                <a:cs typeface="Arial" pitchFamily="34" charset="0"/>
              </a:rPr>
              <a:t>coopérative</a:t>
            </a:r>
            <a:endParaRPr lang="fr-FR" dirty="0">
              <a:latin typeface="Arial" pitchFamily="34" charset="0"/>
              <a:cs typeface="Arial" pitchFamily="34" charset="0"/>
            </a:endParaRPr>
          </a:p>
        </p:txBody>
      </p:sp>
      <p:sp>
        <p:nvSpPr>
          <p:cNvPr id="20" name="Text Box 1035"/>
          <p:cNvSpPr txBox="1">
            <a:spLocks noChangeArrowheads="1"/>
          </p:cNvSpPr>
          <p:nvPr/>
        </p:nvSpPr>
        <p:spPr bwMode="auto">
          <a:xfrm>
            <a:off x="4006071" y="5258971"/>
            <a:ext cx="1524000"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spAutoFit/>
          </a:bodyPr>
          <a:lstStyle/>
          <a:p>
            <a:pPr>
              <a:spcBef>
                <a:spcPct val="50000"/>
              </a:spcBef>
              <a:defRPr/>
            </a:pPr>
            <a:r>
              <a:rPr lang="fr-FR" dirty="0">
                <a:latin typeface="Arial" pitchFamily="34" charset="0"/>
                <a:cs typeface="Arial" pitchFamily="34" charset="0"/>
              </a:rPr>
              <a:t>Entreprise d’insertion</a:t>
            </a:r>
          </a:p>
        </p:txBody>
      </p:sp>
      <p:sp>
        <p:nvSpPr>
          <p:cNvPr id="22" name="Text Box 1036"/>
          <p:cNvSpPr txBox="1">
            <a:spLocks noChangeArrowheads="1"/>
          </p:cNvSpPr>
          <p:nvPr/>
        </p:nvSpPr>
        <p:spPr bwMode="auto">
          <a:xfrm>
            <a:off x="5079527" y="3909710"/>
            <a:ext cx="2768602" cy="14773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lgn="ctr">
              <a:spcBef>
                <a:spcPct val="50000"/>
              </a:spcBef>
              <a:defRPr/>
            </a:pPr>
            <a:r>
              <a:rPr lang="fr-FR" dirty="0" smtClean="0">
                <a:solidFill>
                  <a:srgbClr val="D64120"/>
                </a:solidFill>
                <a:latin typeface="Arial" pitchFamily="34" charset="0"/>
                <a:cs typeface="Arial" pitchFamily="34" charset="0"/>
              </a:rPr>
              <a:t>         </a:t>
            </a:r>
            <a:r>
              <a:rPr lang="fr-FR" dirty="0" smtClean="0">
                <a:latin typeface="Arial" pitchFamily="34" charset="0"/>
                <a:cs typeface="Arial" pitchFamily="34" charset="0"/>
              </a:rPr>
              <a:t>Café culturel</a:t>
            </a:r>
          </a:p>
          <a:p>
            <a:pPr>
              <a:spcBef>
                <a:spcPct val="50000"/>
              </a:spcBef>
              <a:defRPr/>
            </a:pPr>
            <a:r>
              <a:rPr lang="fr-FR" dirty="0">
                <a:latin typeface="Arial" pitchFamily="34" charset="0"/>
                <a:cs typeface="Arial" pitchFamily="34" charset="0"/>
              </a:rPr>
              <a:t>SEL </a:t>
            </a:r>
            <a:r>
              <a:rPr lang="fr-FR" dirty="0" smtClean="0">
                <a:latin typeface="Arial" pitchFamily="34" charset="0"/>
                <a:cs typeface="Arial" pitchFamily="34" charset="0"/>
              </a:rPr>
              <a:t>                        </a:t>
            </a:r>
            <a:r>
              <a:rPr lang="fr-FR" dirty="0">
                <a:latin typeface="Arial" pitchFamily="34" charset="0"/>
                <a:cs typeface="Arial" pitchFamily="34" charset="0"/>
              </a:rPr>
              <a:t>Monnaie locale</a:t>
            </a:r>
          </a:p>
          <a:p>
            <a:pPr algn="ctr">
              <a:spcBef>
                <a:spcPct val="50000"/>
              </a:spcBef>
              <a:defRPr/>
            </a:pPr>
            <a:endParaRPr lang="fr-FR" dirty="0">
              <a:solidFill>
                <a:srgbClr val="D64120"/>
              </a:solidFill>
              <a:latin typeface="Arial" pitchFamily="34" charset="0"/>
              <a:cs typeface="Arial" pitchFamily="34" charset="0"/>
            </a:endParaRPr>
          </a:p>
        </p:txBody>
      </p:sp>
      <p:sp>
        <p:nvSpPr>
          <p:cNvPr id="26" name="Text Box 1038"/>
          <p:cNvSpPr txBox="1">
            <a:spLocks noChangeArrowheads="1"/>
          </p:cNvSpPr>
          <p:nvPr/>
        </p:nvSpPr>
        <p:spPr bwMode="auto">
          <a:xfrm>
            <a:off x="3650129" y="4083642"/>
            <a:ext cx="250407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fr-FR" dirty="0">
                <a:latin typeface="Arial" pitchFamily="34" charset="0"/>
                <a:cs typeface="Arial" pitchFamily="34" charset="0"/>
              </a:rPr>
              <a:t>Epicerie associative</a:t>
            </a:r>
          </a:p>
        </p:txBody>
      </p:sp>
      <p:sp>
        <p:nvSpPr>
          <p:cNvPr id="27" name="Text Box 1038"/>
          <p:cNvSpPr txBox="1">
            <a:spLocks noChangeArrowheads="1"/>
          </p:cNvSpPr>
          <p:nvPr/>
        </p:nvSpPr>
        <p:spPr bwMode="auto">
          <a:xfrm>
            <a:off x="6942273" y="5086309"/>
            <a:ext cx="235019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fr-FR" dirty="0" smtClean="0">
                <a:latin typeface="Arial" pitchFamily="34" charset="0"/>
                <a:cs typeface="Arial" pitchFamily="34" charset="0"/>
              </a:rPr>
              <a:t>Aide à la personne</a:t>
            </a:r>
            <a:endParaRPr lang="fr-FR" dirty="0">
              <a:latin typeface="Arial" pitchFamily="34" charset="0"/>
              <a:cs typeface="Arial" pitchFamily="34" charset="0"/>
            </a:endParaRPr>
          </a:p>
        </p:txBody>
      </p:sp>
      <p:sp>
        <p:nvSpPr>
          <p:cNvPr id="28" name="Text Box 1038"/>
          <p:cNvSpPr txBox="1">
            <a:spLocks noChangeArrowheads="1"/>
          </p:cNvSpPr>
          <p:nvPr/>
        </p:nvSpPr>
        <p:spPr bwMode="auto">
          <a:xfrm>
            <a:off x="4371358" y="2507156"/>
            <a:ext cx="361147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square">
            <a:spAutoFit/>
          </a:bodyPr>
          <a:lstStyle/>
          <a:p>
            <a:pPr>
              <a:spcBef>
                <a:spcPct val="50000"/>
              </a:spcBef>
              <a:defRPr/>
            </a:pPr>
            <a:r>
              <a:rPr lang="fr-FR" dirty="0">
                <a:latin typeface="Arial" pitchFamily="34" charset="0"/>
                <a:cs typeface="Arial" pitchFamily="34" charset="0"/>
              </a:rPr>
              <a:t>Association </a:t>
            </a:r>
            <a:r>
              <a:rPr lang="fr-FR" dirty="0" smtClean="0">
                <a:latin typeface="Arial" pitchFamily="34" charset="0"/>
                <a:cs typeface="Arial" pitchFamily="34" charset="0"/>
              </a:rPr>
              <a:t>sportive/culturelle</a:t>
            </a:r>
            <a:endParaRPr lang="fr-FR" dirty="0">
              <a:latin typeface="Arial" pitchFamily="34" charset="0"/>
              <a:cs typeface="Arial" pitchFamily="34" charset="0"/>
            </a:endParaRPr>
          </a:p>
        </p:txBody>
      </p:sp>
    </p:spTree>
    <p:extLst>
      <p:ext uri="{BB962C8B-B14F-4D97-AF65-F5344CB8AC3E}">
        <p14:creationId xmlns:p14="http://schemas.microsoft.com/office/powerpoint/2010/main" val="38824243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0" y="541758"/>
            <a:ext cx="11908969" cy="1143000"/>
          </a:xfrm>
        </p:spPr>
        <p:txBody>
          <a:bodyPr>
            <a:noAutofit/>
          </a:bodyPr>
          <a:lstStyle/>
          <a:p>
            <a:pPr algn="ctr"/>
            <a:r>
              <a:rPr lang="fr-FR" sz="3600" dirty="0" smtClean="0"/>
              <a:t>Définition PTCE : </a:t>
            </a:r>
            <a:br>
              <a:rPr lang="fr-FR" sz="3600" dirty="0" smtClean="0"/>
            </a:br>
            <a:r>
              <a:rPr lang="fr-FR" sz="3600" dirty="0" smtClean="0"/>
              <a:t>Article 9 § 1 de la Loi française relative à l’ESS du 31 juillet 2014</a:t>
            </a:r>
            <a:endParaRPr lang="fr-FR" sz="3600" dirty="0"/>
          </a:p>
        </p:txBody>
      </p:sp>
      <p:sp>
        <p:nvSpPr>
          <p:cNvPr id="3" name="Rectangle 2"/>
          <p:cNvSpPr/>
          <p:nvPr/>
        </p:nvSpPr>
        <p:spPr>
          <a:xfrm>
            <a:off x="1149023" y="1821127"/>
            <a:ext cx="10509577" cy="3724096"/>
          </a:xfrm>
          <a:prstGeom prst="rect">
            <a:avLst/>
          </a:prstGeom>
        </p:spPr>
        <p:txBody>
          <a:bodyPr wrap="square">
            <a:spAutoFit/>
          </a:bodyPr>
          <a:lstStyle/>
          <a:p>
            <a:pPr marL="285750" indent="-285750">
              <a:buClr>
                <a:schemeClr val="tx2">
                  <a:lumMod val="50000"/>
                </a:schemeClr>
              </a:buClr>
              <a:buFont typeface="Wingdings" pitchFamily="2" charset="2"/>
              <a:buChar char="Ø"/>
            </a:pPr>
            <a:endParaRPr lang="fr-FR" sz="2000" b="1" dirty="0" smtClean="0"/>
          </a:p>
          <a:p>
            <a:pPr algn="ctr">
              <a:buClr>
                <a:schemeClr val="tx2">
                  <a:lumMod val="50000"/>
                </a:schemeClr>
              </a:buClr>
            </a:pPr>
            <a:r>
              <a:rPr lang="fr-FR" sz="2400" i="1" dirty="0"/>
              <a:t>« Les  pôles territoriaux de coopération économique </a:t>
            </a:r>
            <a:r>
              <a:rPr lang="fr-FR" sz="2400" i="1" dirty="0" smtClean="0"/>
              <a:t>PTCE sont </a:t>
            </a:r>
            <a:r>
              <a:rPr lang="fr-FR" sz="2400" i="1" dirty="0"/>
              <a:t>constitués par le regroupement, sur un même territoire, d’entreprises de l’économie sociale et solidaire, au sens de l’article 1er de la présente loi, qui s’associent à des entreprises, en lien avec des collectivités locales et leurs groupements, des centres de recherche, des établissements d’enseignement supérieur et de recherche, des organismes de formation ou toute autre personne physique ou morale, pour mettre en œuvre une stratégie commune et continue de mutualisation, de coopération ou de partenariat au service de projets économiques et sociaux innovants, socialement ou technologiquement, et porteurs d’un développement local durable »</a:t>
            </a:r>
            <a:endParaRPr lang="fr-FR" sz="2400" dirty="0"/>
          </a:p>
        </p:txBody>
      </p:sp>
      <p:sp>
        <p:nvSpPr>
          <p:cNvPr id="13" name="Espace réservé du pied de page 4"/>
          <p:cNvSpPr>
            <a:spLocks noGrp="1"/>
          </p:cNvSpPr>
          <p:nvPr>
            <p:ph type="ftr" sz="quarter" idx="11"/>
          </p:nvPr>
        </p:nvSpPr>
        <p:spPr>
          <a:xfrm>
            <a:off x="4380490" y="6318704"/>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3507002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453823" y="121395"/>
            <a:ext cx="10357177" cy="1143000"/>
          </a:xfrm>
        </p:spPr>
        <p:txBody>
          <a:bodyPr>
            <a:noAutofit/>
          </a:bodyPr>
          <a:lstStyle/>
          <a:p>
            <a:r>
              <a:rPr lang="fr-FR" sz="3600" dirty="0" smtClean="0"/>
              <a:t>PTCE : Co-construction locale et institutionnelle</a:t>
            </a:r>
            <a:endParaRPr lang="fr-FR" sz="3600" dirty="0"/>
          </a:p>
        </p:txBody>
      </p:sp>
      <p:sp>
        <p:nvSpPr>
          <p:cNvPr id="3" name="Rectangle 2"/>
          <p:cNvSpPr/>
          <p:nvPr/>
        </p:nvSpPr>
        <p:spPr>
          <a:xfrm>
            <a:off x="1453823" y="950269"/>
            <a:ext cx="10509577" cy="1631216"/>
          </a:xfrm>
          <a:prstGeom prst="rect">
            <a:avLst/>
          </a:prstGeom>
        </p:spPr>
        <p:txBody>
          <a:bodyPr wrap="square">
            <a:spAutoFit/>
          </a:bodyPr>
          <a:lstStyle/>
          <a:p>
            <a:pPr marL="285750" indent="-285750">
              <a:buClr>
                <a:schemeClr val="tx2">
                  <a:lumMod val="50000"/>
                </a:schemeClr>
              </a:buClr>
              <a:buFont typeface="Wingdings" pitchFamily="2" charset="2"/>
              <a:buChar char="Ø"/>
            </a:pPr>
            <a:endParaRPr lang="fr-FR" sz="2000" b="1" dirty="0" smtClean="0"/>
          </a:p>
          <a:p>
            <a:pPr marL="285750" indent="-285750">
              <a:buClr>
                <a:schemeClr val="tx2">
                  <a:lumMod val="50000"/>
                </a:schemeClr>
              </a:buClr>
              <a:buFont typeface="Wingdings" pitchFamily="2" charset="2"/>
              <a:buChar char="Ø"/>
            </a:pPr>
            <a:r>
              <a:rPr lang="fr-FR" sz="2000" b="1" dirty="0" smtClean="0"/>
              <a:t>Pôles </a:t>
            </a:r>
            <a:r>
              <a:rPr lang="fr-FR" sz="2000" b="1" dirty="0"/>
              <a:t>territoriaux de coopération économique PTCE </a:t>
            </a:r>
            <a:r>
              <a:rPr lang="fr-FR" sz="2000" dirty="0" smtClean="0"/>
              <a:t>: nouveau mode de régulation dans les territoires par le champ de l’Economie Sociale et Solidaire, relayé par les pouvoirs publics</a:t>
            </a:r>
          </a:p>
          <a:p>
            <a:pPr marL="285750" indent="-285750">
              <a:buClr>
                <a:schemeClr val="tx2">
                  <a:lumMod val="50000"/>
                </a:schemeClr>
              </a:buClr>
              <a:buFont typeface="Wingdings" pitchFamily="2" charset="2"/>
              <a:buChar char="Ø"/>
            </a:pPr>
            <a:endParaRPr lang="fr-FR" sz="2000" dirty="0" smtClean="0"/>
          </a:p>
          <a:p>
            <a:pPr>
              <a:buClr>
                <a:schemeClr val="tx2">
                  <a:lumMod val="50000"/>
                </a:schemeClr>
              </a:buClr>
            </a:pPr>
            <a:endParaRPr lang="fr-FR" sz="2000" dirty="0"/>
          </a:p>
        </p:txBody>
      </p:sp>
      <p:sp>
        <p:nvSpPr>
          <p:cNvPr id="9" name="Text Box 29"/>
          <p:cNvSpPr txBox="1">
            <a:spLocks noChangeArrowheads="1"/>
          </p:cNvSpPr>
          <p:nvPr/>
        </p:nvSpPr>
        <p:spPr bwMode="auto">
          <a:xfrm>
            <a:off x="4703103" y="2483102"/>
            <a:ext cx="2726341" cy="1350107"/>
          </a:xfrm>
          <a:prstGeom prst="rect">
            <a:avLst/>
          </a:prstGeom>
          <a:solidFill>
            <a:schemeClr val="bg1">
              <a:lumMod val="85000"/>
            </a:schemeClr>
          </a:solidFill>
          <a:ln w="38100">
            <a:solidFill>
              <a:srgbClr val="002060"/>
            </a:solidFill>
            <a:miter lim="800000"/>
            <a:headEnd/>
            <a:tailEnd/>
          </a:ln>
        </p:spPr>
        <p:txBody>
          <a:bodyPr/>
          <a:lstStyle/>
          <a:p>
            <a:pPr algn="ctr"/>
            <a:r>
              <a:rPr lang="fr-FR" b="1" dirty="0" smtClean="0">
                <a:latin typeface="Arial" pitchFamily="34" charset="0"/>
                <a:ea typeface="Arial Unicode MS" pitchFamily="34" charset="-128"/>
                <a:cs typeface="Arial" pitchFamily="34" charset="0"/>
              </a:rPr>
              <a:t>Entreprises </a:t>
            </a:r>
          </a:p>
          <a:p>
            <a:pPr algn="ctr"/>
            <a:r>
              <a:rPr lang="fr-FR" b="1" dirty="0" smtClean="0">
                <a:latin typeface="Arial" pitchFamily="34" charset="0"/>
                <a:ea typeface="Arial Unicode MS" pitchFamily="34" charset="-128"/>
                <a:cs typeface="Arial" pitchFamily="34" charset="0"/>
              </a:rPr>
              <a:t>sociales et classiques</a:t>
            </a:r>
            <a:endParaRPr lang="fr-FR" b="1" dirty="0">
              <a:latin typeface="Arial" pitchFamily="34" charset="0"/>
              <a:ea typeface="Arial Unicode MS" pitchFamily="34" charset="-128"/>
              <a:cs typeface="Arial" pitchFamily="34" charset="0"/>
            </a:endParaRPr>
          </a:p>
        </p:txBody>
      </p:sp>
      <p:sp>
        <p:nvSpPr>
          <p:cNvPr id="10" name="Text Box 30"/>
          <p:cNvSpPr txBox="1">
            <a:spLocks noChangeArrowheads="1"/>
          </p:cNvSpPr>
          <p:nvPr/>
        </p:nvSpPr>
        <p:spPr bwMode="auto">
          <a:xfrm>
            <a:off x="1453823" y="2515088"/>
            <a:ext cx="2286904" cy="1348061"/>
          </a:xfrm>
          <a:prstGeom prst="rect">
            <a:avLst/>
          </a:prstGeom>
          <a:solidFill>
            <a:schemeClr val="bg1">
              <a:lumMod val="85000"/>
            </a:schemeClr>
          </a:solidFill>
          <a:ln w="38100">
            <a:solidFill>
              <a:srgbClr val="002060"/>
            </a:solidFill>
            <a:miter lim="800000"/>
            <a:headEnd/>
            <a:tailEnd/>
          </a:ln>
        </p:spPr>
        <p:txBody>
          <a:bodyPr/>
          <a:lstStyle/>
          <a:p>
            <a:pPr algn="ctr"/>
            <a:r>
              <a:rPr lang="fr-FR" b="1" dirty="0">
                <a:latin typeface="Arial" pitchFamily="34" charset="0"/>
                <a:ea typeface="Arial Unicode MS" pitchFamily="34" charset="-128"/>
                <a:cs typeface="Arial" pitchFamily="34" charset="0"/>
              </a:rPr>
              <a:t>Collectivités locales, Régions, Chambres consulaires…</a:t>
            </a:r>
          </a:p>
        </p:txBody>
      </p:sp>
      <p:sp>
        <p:nvSpPr>
          <p:cNvPr id="11" name="Text Box 31"/>
          <p:cNvSpPr txBox="1">
            <a:spLocks noChangeArrowheads="1"/>
          </p:cNvSpPr>
          <p:nvPr/>
        </p:nvSpPr>
        <p:spPr bwMode="auto">
          <a:xfrm>
            <a:off x="8391820" y="2471699"/>
            <a:ext cx="2520950" cy="1350107"/>
          </a:xfrm>
          <a:prstGeom prst="rect">
            <a:avLst/>
          </a:prstGeom>
          <a:solidFill>
            <a:schemeClr val="bg1">
              <a:lumMod val="85000"/>
            </a:schemeClr>
          </a:solidFill>
          <a:ln w="38100">
            <a:solidFill>
              <a:srgbClr val="002060"/>
            </a:solidFill>
            <a:miter lim="800000"/>
            <a:headEnd/>
            <a:tailEnd/>
          </a:ln>
        </p:spPr>
        <p:txBody>
          <a:bodyPr/>
          <a:lstStyle/>
          <a:p>
            <a:r>
              <a:rPr lang="fr-FR" b="1" dirty="0">
                <a:latin typeface="Arial" pitchFamily="34" charset="0"/>
                <a:ea typeface="Arial Unicode MS" pitchFamily="34" charset="-128"/>
                <a:cs typeface="Arial" pitchFamily="34" charset="0"/>
              </a:rPr>
              <a:t>Unités de recherche publiques ou privées</a:t>
            </a:r>
          </a:p>
        </p:txBody>
      </p:sp>
      <p:sp>
        <p:nvSpPr>
          <p:cNvPr id="12" name="Text Box 34"/>
          <p:cNvSpPr txBox="1">
            <a:spLocks noChangeArrowheads="1"/>
          </p:cNvSpPr>
          <p:nvPr/>
        </p:nvSpPr>
        <p:spPr bwMode="auto">
          <a:xfrm>
            <a:off x="4583993" y="4157410"/>
            <a:ext cx="3018971" cy="2384982"/>
          </a:xfrm>
          <a:prstGeom prst="rect">
            <a:avLst/>
          </a:prstGeom>
          <a:noFill/>
          <a:ln w="9525">
            <a:noFill/>
            <a:miter lim="800000"/>
            <a:headEnd/>
            <a:tailEnd/>
          </a:ln>
        </p:spPr>
        <p:txBody>
          <a:bodyPr/>
          <a:lstStyle/>
          <a:p>
            <a:pPr algn="ctr"/>
            <a:endParaRPr lang="fr-FR" b="1" dirty="0">
              <a:latin typeface="Arial" pitchFamily="34" charset="0"/>
              <a:ea typeface="Arial Unicode MS" pitchFamily="34" charset="-128"/>
              <a:cs typeface="Arial" pitchFamily="34" charset="0"/>
            </a:endParaRPr>
          </a:p>
          <a:p>
            <a:pPr algn="ctr"/>
            <a:r>
              <a:rPr lang="fr-FR" b="1" dirty="0">
                <a:latin typeface="Arial" pitchFamily="34" charset="0"/>
                <a:ea typeface="Arial Unicode MS" pitchFamily="34" charset="-128"/>
                <a:cs typeface="Arial" pitchFamily="34" charset="0"/>
              </a:rPr>
              <a:t>3</a:t>
            </a:r>
            <a:r>
              <a:rPr lang="fr-FR" dirty="0">
                <a:latin typeface="Arial" pitchFamily="34" charset="0"/>
                <a:ea typeface="Arial Unicode MS" pitchFamily="34" charset="-128"/>
                <a:cs typeface="Arial" pitchFamily="34" charset="0"/>
              </a:rPr>
              <a:t> priorités :</a:t>
            </a:r>
            <a:r>
              <a:rPr lang="fr-FR" b="1" dirty="0">
                <a:latin typeface="Arial" pitchFamily="34" charset="0"/>
                <a:ea typeface="Arial Unicode MS" pitchFamily="34" charset="-128"/>
                <a:cs typeface="Arial" pitchFamily="34" charset="0"/>
              </a:rPr>
              <a:t> </a:t>
            </a:r>
          </a:p>
          <a:p>
            <a:pPr algn="ctr"/>
            <a:endParaRPr lang="fr-FR" b="1" dirty="0">
              <a:latin typeface="Arial" pitchFamily="34" charset="0"/>
              <a:ea typeface="Arial Unicode MS" pitchFamily="34" charset="-128"/>
              <a:cs typeface="Arial" pitchFamily="34" charset="0"/>
            </a:endParaRPr>
          </a:p>
          <a:p>
            <a:pPr marL="285750" indent="-285750" algn="ctr">
              <a:buClr>
                <a:schemeClr val="accent2">
                  <a:lumMod val="50000"/>
                </a:schemeClr>
              </a:buClr>
              <a:buFont typeface="Wingdings" panose="05000000000000000000" pitchFamily="2" charset="2"/>
              <a:buChar char="Ø"/>
            </a:pPr>
            <a:r>
              <a:rPr lang="fr-FR" b="1" dirty="0">
                <a:latin typeface="Arial" pitchFamily="34" charset="0"/>
                <a:ea typeface="Arial Unicode MS" pitchFamily="34" charset="-128"/>
                <a:cs typeface="Arial" pitchFamily="34" charset="0"/>
              </a:rPr>
              <a:t>P</a:t>
            </a:r>
            <a:r>
              <a:rPr lang="fr-FR" b="1" dirty="0" smtClean="0">
                <a:latin typeface="Arial" pitchFamily="34" charset="0"/>
                <a:ea typeface="Arial Unicode MS" pitchFamily="34" charset="-128"/>
                <a:cs typeface="Arial" pitchFamily="34" charset="0"/>
              </a:rPr>
              <a:t>rojets </a:t>
            </a:r>
            <a:r>
              <a:rPr lang="fr-FR" b="1" dirty="0">
                <a:latin typeface="Arial" pitchFamily="34" charset="0"/>
                <a:ea typeface="Arial Unicode MS" pitchFamily="34" charset="-128"/>
                <a:cs typeface="Arial" pitchFamily="34" charset="0"/>
              </a:rPr>
              <a:t>qui répondent à des besoins </a:t>
            </a:r>
            <a:r>
              <a:rPr lang="fr-FR" b="1" dirty="0" smtClean="0">
                <a:latin typeface="Arial" pitchFamily="34" charset="0"/>
                <a:ea typeface="Arial Unicode MS" pitchFamily="34" charset="-128"/>
                <a:cs typeface="Arial" pitchFamily="34" charset="0"/>
              </a:rPr>
              <a:t>sociaux</a:t>
            </a:r>
          </a:p>
          <a:p>
            <a:pPr marL="285750" indent="-285750" algn="ctr">
              <a:buClr>
                <a:schemeClr val="accent2">
                  <a:lumMod val="50000"/>
                </a:schemeClr>
              </a:buClr>
              <a:buFont typeface="Wingdings" panose="05000000000000000000" pitchFamily="2" charset="2"/>
              <a:buChar char="Ø"/>
            </a:pPr>
            <a:r>
              <a:rPr lang="fr-FR" b="1" dirty="0" smtClean="0">
                <a:latin typeface="Arial" pitchFamily="34" charset="0"/>
                <a:ea typeface="Arial Unicode MS" pitchFamily="34" charset="-128"/>
                <a:cs typeface="Arial" pitchFamily="34" charset="0"/>
              </a:rPr>
              <a:t>Innovation sociale</a:t>
            </a:r>
          </a:p>
          <a:p>
            <a:pPr marL="285750" indent="-285750" algn="ctr">
              <a:buClr>
                <a:schemeClr val="accent2">
                  <a:lumMod val="50000"/>
                </a:schemeClr>
              </a:buClr>
              <a:buFont typeface="Wingdings" panose="05000000000000000000" pitchFamily="2" charset="2"/>
              <a:buChar char="Ø"/>
            </a:pPr>
            <a:r>
              <a:rPr lang="fr-FR" b="1" dirty="0" smtClean="0">
                <a:latin typeface="Arial" pitchFamily="34" charset="0"/>
                <a:ea typeface="Arial Unicode MS" pitchFamily="34" charset="-128"/>
                <a:cs typeface="Arial" pitchFamily="34" charset="0"/>
              </a:rPr>
              <a:t>Développement </a:t>
            </a:r>
            <a:r>
              <a:rPr lang="fr-FR" b="1" dirty="0">
                <a:latin typeface="Arial" pitchFamily="34" charset="0"/>
                <a:ea typeface="Arial Unicode MS" pitchFamily="34" charset="-128"/>
                <a:cs typeface="Arial" pitchFamily="34" charset="0"/>
              </a:rPr>
              <a:t>local et durable</a:t>
            </a:r>
          </a:p>
        </p:txBody>
      </p:sp>
      <p:cxnSp>
        <p:nvCxnSpPr>
          <p:cNvPr id="7" name="Connecteur droit avec flèche 6"/>
          <p:cNvCxnSpPr/>
          <p:nvPr/>
        </p:nvCxnSpPr>
        <p:spPr>
          <a:xfrm>
            <a:off x="2407254" y="4004352"/>
            <a:ext cx="2666946" cy="546732"/>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flipH="1">
            <a:off x="7112757" y="3927222"/>
            <a:ext cx="2908596" cy="59913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a:off x="6044502" y="3943281"/>
            <a:ext cx="0" cy="435724"/>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3" name="Espace réservé du pied de page 4"/>
          <p:cNvSpPr>
            <a:spLocks noGrp="1"/>
          </p:cNvSpPr>
          <p:nvPr>
            <p:ph type="ftr" sz="quarter" idx="11"/>
          </p:nvPr>
        </p:nvSpPr>
        <p:spPr>
          <a:xfrm>
            <a:off x="511629" y="6492875"/>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637329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checkerboard(across)">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box(i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16"/>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14"/>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51" presetClass="entr" presetSubtype="0" fill="hold" grpId="0"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fade">
                                      <p:cBhvr>
                                        <p:cTn id="34" dur="770" decel="100000"/>
                                        <p:tgtEl>
                                          <p:spTgt spid="12"/>
                                        </p:tgtEl>
                                      </p:cBhvr>
                                    </p:animEffect>
                                    <p:animScale>
                                      <p:cBhvr>
                                        <p:cTn id="35" dur="770" decel="100000"/>
                                        <p:tgtEl>
                                          <p:spTgt spid="12"/>
                                        </p:tgtEl>
                                      </p:cBhvr>
                                      <p:from x="10000" y="10000"/>
                                      <p:to x="200000" y="450000"/>
                                    </p:animScale>
                                    <p:animScale>
                                      <p:cBhvr>
                                        <p:cTn id="36" dur="1230" accel="100000" fill="hold">
                                          <p:stCondLst>
                                            <p:cond delay="770"/>
                                          </p:stCondLst>
                                        </p:cTn>
                                        <p:tgtEl>
                                          <p:spTgt spid="12"/>
                                        </p:tgtEl>
                                      </p:cBhvr>
                                      <p:from x="200000" y="450000"/>
                                      <p:to x="100000" y="100000"/>
                                    </p:animScale>
                                    <p:set>
                                      <p:cBhvr>
                                        <p:cTn id="37" dur="770" fill="hold"/>
                                        <p:tgtEl>
                                          <p:spTgt spid="12"/>
                                        </p:tgtEl>
                                        <p:attrNameLst>
                                          <p:attrName>ppt_x</p:attrName>
                                        </p:attrNameLst>
                                      </p:cBhvr>
                                      <p:to>
                                        <p:strVal val="(0.5)"/>
                                      </p:to>
                                    </p:set>
                                    <p:anim from="(0.5)" to="(#ppt_x)" calcmode="lin" valueType="num">
                                      <p:cBhvr>
                                        <p:cTn id="38" dur="1230" accel="100000" fill="hold">
                                          <p:stCondLst>
                                            <p:cond delay="770"/>
                                          </p:stCondLst>
                                        </p:cTn>
                                        <p:tgtEl>
                                          <p:spTgt spid="12"/>
                                        </p:tgtEl>
                                        <p:attrNameLst>
                                          <p:attrName>ppt_x</p:attrName>
                                        </p:attrNameLst>
                                      </p:cBhvr>
                                    </p:anim>
                                    <p:set>
                                      <p:cBhvr>
                                        <p:cTn id="39" dur="770" fill="hold"/>
                                        <p:tgtEl>
                                          <p:spTgt spid="12"/>
                                        </p:tgtEl>
                                        <p:attrNameLst>
                                          <p:attrName>ppt_y</p:attrName>
                                        </p:attrNameLst>
                                      </p:cBhvr>
                                      <p:to>
                                        <p:strVal val="(#ppt_y+0.4)"/>
                                      </p:to>
                                    </p:set>
                                    <p:anim from="(#ppt_y+0.4)" to="(#ppt_y)" calcmode="lin" valueType="num">
                                      <p:cBhvr>
                                        <p:cTn id="40" dur="1230" accel="100000" fill="hold">
                                          <p:stCondLst>
                                            <p:cond delay="770"/>
                                          </p:stCondLst>
                                        </p:cTn>
                                        <p:tgtEl>
                                          <p:spTgt spid="12"/>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78261" y="279785"/>
            <a:ext cx="9707603" cy="1143000"/>
          </a:xfrm>
        </p:spPr>
        <p:txBody>
          <a:bodyPr>
            <a:noAutofit/>
          </a:bodyPr>
          <a:lstStyle/>
          <a:p>
            <a:r>
              <a:rPr lang="fr-FR" sz="3600" dirty="0" smtClean="0"/>
              <a:t>ESS et PTCE</a:t>
            </a:r>
            <a:endParaRPr lang="fr-FR" sz="3600" dirty="0"/>
          </a:p>
        </p:txBody>
      </p:sp>
      <p:sp>
        <p:nvSpPr>
          <p:cNvPr id="8" name="Rectangle 3"/>
          <p:cNvSpPr>
            <a:spLocks noGrp="1" noChangeArrowheads="1"/>
          </p:cNvSpPr>
          <p:nvPr>
            <p:ph idx="1"/>
          </p:nvPr>
        </p:nvSpPr>
        <p:spPr>
          <a:xfrm>
            <a:off x="3690918" y="1422785"/>
            <a:ext cx="7689106" cy="5040560"/>
          </a:xfrm>
        </p:spPr>
        <p:txBody>
          <a:bodyPr>
            <a:normAutofit/>
          </a:bodyPr>
          <a:lstStyle/>
          <a:p>
            <a:pPr eaLnBrk="1" hangingPunct="1">
              <a:buClr>
                <a:srgbClr val="004992"/>
              </a:buClr>
              <a:buFontTx/>
              <a:buChar char="o"/>
            </a:pPr>
            <a:endParaRPr lang="fr-FR" sz="2400" dirty="0"/>
          </a:p>
          <a:p>
            <a:pPr marL="0" indent="0" algn="just">
              <a:buClr>
                <a:srgbClr val="0B5CDF"/>
              </a:buClr>
              <a:buNone/>
            </a:pPr>
            <a:r>
              <a:rPr lang="fr-FR" sz="1900" dirty="0"/>
              <a:t>        </a:t>
            </a:r>
            <a:r>
              <a:rPr lang="fr-FR" sz="2000" dirty="0"/>
              <a:t>Loi de l’ESS du 31 juillet 2014</a:t>
            </a:r>
          </a:p>
          <a:p>
            <a:pPr marL="457200" lvl="1" indent="0" algn="just">
              <a:buClr>
                <a:srgbClr val="0B5CDF"/>
              </a:buClr>
              <a:buNone/>
            </a:pPr>
            <a:endParaRPr lang="fr-FR" sz="2000" dirty="0"/>
          </a:p>
          <a:p>
            <a:pPr marL="457200" lvl="1" indent="0" algn="just">
              <a:buClr>
                <a:srgbClr val="0B5CDF"/>
              </a:buClr>
              <a:buNone/>
            </a:pPr>
            <a:endParaRPr lang="fr-FR" sz="2000" dirty="0"/>
          </a:p>
          <a:p>
            <a:pPr marL="457200" lvl="1" indent="0" algn="just">
              <a:buClr>
                <a:srgbClr val="0B5CDF"/>
              </a:buClr>
              <a:buNone/>
            </a:pPr>
            <a:endParaRPr lang="fr-FR" sz="2000" dirty="0"/>
          </a:p>
          <a:p>
            <a:pPr marL="457200" lvl="1" indent="0">
              <a:buClr>
                <a:srgbClr val="0B5CDF"/>
              </a:buClr>
              <a:buNone/>
            </a:pPr>
            <a:r>
              <a:rPr lang="fr-FR" sz="2000" dirty="0"/>
              <a:t>Une </a:t>
            </a:r>
            <a:r>
              <a:rPr lang="fr-FR" sz="2000" b="1" dirty="0"/>
              <a:t>réponse locale </a:t>
            </a:r>
            <a:r>
              <a:rPr lang="fr-FR" sz="2000" b="1" dirty="0" smtClean="0"/>
              <a:t>aux </a:t>
            </a:r>
            <a:r>
              <a:rPr lang="fr-FR" sz="2000" b="1" dirty="0"/>
              <a:t>besoins territoriaux pour et par </a:t>
            </a:r>
            <a:r>
              <a:rPr lang="fr-FR" sz="2000" b="1" dirty="0" smtClean="0"/>
              <a:t>les acteurs </a:t>
            </a:r>
            <a:r>
              <a:rPr lang="fr-FR" sz="2000" b="1" dirty="0"/>
              <a:t>privés – publics et les citoyens</a:t>
            </a:r>
            <a:endParaRPr lang="fr-FR" sz="2000" dirty="0"/>
          </a:p>
          <a:p>
            <a:pPr marL="457200" lvl="1" indent="0" algn="just">
              <a:buClr>
                <a:srgbClr val="0B5CDF"/>
              </a:buClr>
              <a:buNone/>
            </a:pPr>
            <a:endParaRPr lang="fr-FR" sz="2000" dirty="0"/>
          </a:p>
          <a:p>
            <a:pPr marL="457200" lvl="1" indent="0" algn="just">
              <a:buClr>
                <a:srgbClr val="0B5CDF"/>
              </a:buClr>
              <a:buNone/>
            </a:pPr>
            <a:endParaRPr lang="fr-FR" sz="2000" dirty="0" smtClean="0"/>
          </a:p>
          <a:p>
            <a:pPr marL="457200" lvl="1" indent="0" algn="just">
              <a:buClr>
                <a:srgbClr val="0B5CDF"/>
              </a:buClr>
              <a:buNone/>
            </a:pPr>
            <a:r>
              <a:rPr lang="fr-FR" sz="2000" dirty="0" smtClean="0"/>
              <a:t>La </a:t>
            </a:r>
            <a:r>
              <a:rPr lang="fr-FR" sz="2000" dirty="0"/>
              <a:t>coopération et l’innovation sociale entre </a:t>
            </a:r>
            <a:r>
              <a:rPr lang="fr-FR" sz="2000" b="1" dirty="0"/>
              <a:t>les acteurs locaux pour initier une nouvelle représentation sociale et un nouveau modèle de société</a:t>
            </a:r>
            <a:r>
              <a:rPr lang="fr-FR" sz="2000" dirty="0"/>
              <a:t> </a:t>
            </a:r>
            <a:r>
              <a:rPr lang="fr-FR" sz="2000" dirty="0" smtClean="0"/>
              <a:t>durable afin de palier localement aux disparités nationales et internationales.</a:t>
            </a:r>
            <a:endParaRPr lang="fr-FR" sz="2000" dirty="0"/>
          </a:p>
          <a:p>
            <a:pPr eaLnBrk="1" hangingPunct="1">
              <a:buClr>
                <a:srgbClr val="0B5CDF"/>
              </a:buClr>
              <a:buFont typeface="Calibri" pitchFamily="34" charset="0"/>
              <a:buChar char="•"/>
            </a:pPr>
            <a:endParaRPr lang="fr-FR" sz="2400" dirty="0"/>
          </a:p>
          <a:p>
            <a:pPr eaLnBrk="1" hangingPunct="1">
              <a:buClr>
                <a:srgbClr val="0B5CDF"/>
              </a:buClr>
              <a:buFont typeface="Calibri" pitchFamily="34" charset="0"/>
              <a:buChar char="•"/>
            </a:pPr>
            <a:endParaRPr lang="fr-FR" sz="2400" dirty="0"/>
          </a:p>
        </p:txBody>
      </p:sp>
      <p:sp>
        <p:nvSpPr>
          <p:cNvPr id="9" name="Flèche droite 8"/>
          <p:cNvSpPr/>
          <p:nvPr/>
        </p:nvSpPr>
        <p:spPr>
          <a:xfrm>
            <a:off x="1883813" y="1422785"/>
            <a:ext cx="2184074" cy="1228700"/>
          </a:xfrm>
          <a:prstGeom prst="rightArrow">
            <a:avLst/>
          </a:prstGeom>
          <a:solidFill>
            <a:schemeClr val="bg1">
              <a:lumMod val="85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solidFill>
                  <a:schemeClr val="tx1"/>
                </a:solidFill>
              </a:rPr>
              <a:t>1 </a:t>
            </a:r>
            <a:r>
              <a:rPr lang="fr-FR" sz="1400" dirty="0">
                <a:solidFill>
                  <a:schemeClr val="tx1"/>
                </a:solidFill>
              </a:rPr>
              <a:t>. </a:t>
            </a:r>
            <a:r>
              <a:rPr lang="fr-FR" sz="1400" b="1" dirty="0">
                <a:solidFill>
                  <a:schemeClr val="tx1"/>
                </a:solidFill>
              </a:rPr>
              <a:t>Analyse du soutien institutionnel</a:t>
            </a:r>
            <a:endParaRPr lang="fr-FR" sz="1400" dirty="0">
              <a:solidFill>
                <a:schemeClr val="tx1"/>
              </a:solidFill>
            </a:endParaRPr>
          </a:p>
        </p:txBody>
      </p:sp>
      <p:sp>
        <p:nvSpPr>
          <p:cNvPr id="10" name="Flèche droite 9"/>
          <p:cNvSpPr/>
          <p:nvPr/>
        </p:nvSpPr>
        <p:spPr>
          <a:xfrm>
            <a:off x="1878261" y="2961851"/>
            <a:ext cx="2189627" cy="1241117"/>
          </a:xfrm>
          <a:prstGeom prst="rightArrow">
            <a:avLst/>
          </a:prstGeom>
          <a:solidFill>
            <a:schemeClr val="bg1">
              <a:lumMod val="85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dirty="0">
              <a:solidFill>
                <a:schemeClr val="tx1"/>
              </a:solidFill>
            </a:endParaRPr>
          </a:p>
          <a:p>
            <a:r>
              <a:rPr lang="fr-FR" sz="1400" b="1" dirty="0">
                <a:solidFill>
                  <a:schemeClr val="tx1"/>
                </a:solidFill>
              </a:rPr>
              <a:t>2</a:t>
            </a:r>
            <a:r>
              <a:rPr lang="fr-FR" sz="1400" dirty="0">
                <a:solidFill>
                  <a:schemeClr val="tx1"/>
                </a:solidFill>
              </a:rPr>
              <a:t> .</a:t>
            </a:r>
            <a:r>
              <a:rPr lang="fr-FR" sz="1400" b="1" dirty="0">
                <a:solidFill>
                  <a:schemeClr val="tx1"/>
                </a:solidFill>
              </a:rPr>
              <a:t> Comprendre l’intérêt des clusters sociaux</a:t>
            </a:r>
          </a:p>
          <a:p>
            <a:pPr algn="ctr"/>
            <a:endParaRPr lang="fr-FR" dirty="0">
              <a:solidFill>
                <a:schemeClr val="tx1"/>
              </a:solidFill>
            </a:endParaRPr>
          </a:p>
        </p:txBody>
      </p:sp>
      <p:sp>
        <p:nvSpPr>
          <p:cNvPr id="11" name="Flèche droite 10"/>
          <p:cNvSpPr/>
          <p:nvPr/>
        </p:nvSpPr>
        <p:spPr>
          <a:xfrm>
            <a:off x="1878261" y="4397221"/>
            <a:ext cx="2189627" cy="1281237"/>
          </a:xfrm>
          <a:prstGeom prst="rightArrow">
            <a:avLst/>
          </a:prstGeom>
          <a:solidFill>
            <a:schemeClr val="bg1">
              <a:lumMod val="85000"/>
            </a:schemeClr>
          </a:solidFill>
          <a:ln>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sz="1400" dirty="0">
              <a:solidFill>
                <a:schemeClr val="tx1"/>
              </a:solidFill>
            </a:endParaRPr>
          </a:p>
          <a:p>
            <a:r>
              <a:rPr lang="fr-FR" sz="1400" b="1" dirty="0">
                <a:solidFill>
                  <a:schemeClr val="tx1"/>
                </a:solidFill>
              </a:rPr>
              <a:t>3</a:t>
            </a:r>
            <a:r>
              <a:rPr lang="fr-FR" sz="1400" dirty="0">
                <a:solidFill>
                  <a:schemeClr val="tx1"/>
                </a:solidFill>
              </a:rPr>
              <a:t> .</a:t>
            </a:r>
            <a:r>
              <a:rPr lang="fr-FR" sz="1400" b="1" dirty="0">
                <a:solidFill>
                  <a:schemeClr val="tx1"/>
                </a:solidFill>
              </a:rPr>
              <a:t> Existence d’un lien entre le territoire et les clusters sociaux  </a:t>
            </a:r>
          </a:p>
          <a:p>
            <a:pPr algn="ctr"/>
            <a:endParaRPr lang="fr-FR" dirty="0">
              <a:solidFill>
                <a:schemeClr val="tx1"/>
              </a:solidFill>
            </a:endParaRPr>
          </a:p>
        </p:txBody>
      </p:sp>
      <p:sp>
        <p:nvSpPr>
          <p:cNvPr id="7" name="Espace réservé du pied de page 4"/>
          <p:cNvSpPr>
            <a:spLocks noGrp="1"/>
          </p:cNvSpPr>
          <p:nvPr>
            <p:ph type="ftr" sz="quarter" idx="11"/>
          </p:nvPr>
        </p:nvSpPr>
        <p:spPr>
          <a:xfrm>
            <a:off x="3581400" y="6356349"/>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29608601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strips(downLeft)">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strips(downLeft)">
                                      <p:cBhvr>
                                        <p:cTn id="12" dur="20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strips(downLeft)">
                                      <p:cBhvr>
                                        <p:cTn id="17"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74914" y="559190"/>
            <a:ext cx="11157857" cy="1143000"/>
          </a:xfrm>
        </p:spPr>
        <p:txBody>
          <a:bodyPr>
            <a:noAutofit/>
          </a:bodyPr>
          <a:lstStyle/>
          <a:p>
            <a:r>
              <a:rPr lang="fr-FR" sz="3600" dirty="0" smtClean="0"/>
              <a:t>Loi de l’ESS française : politique </a:t>
            </a:r>
            <a:r>
              <a:rPr lang="fr-FR" sz="3600" dirty="0"/>
              <a:t>publique en faveur des </a:t>
            </a:r>
            <a:r>
              <a:rPr lang="fr-FR" sz="3600" dirty="0" smtClean="0"/>
              <a:t>PTCE </a:t>
            </a:r>
            <a:endParaRPr lang="fr-FR" sz="3600" dirty="0"/>
          </a:p>
        </p:txBody>
      </p:sp>
      <p:sp>
        <p:nvSpPr>
          <p:cNvPr id="8" name="Espace réservé du contenu 2"/>
          <p:cNvSpPr>
            <a:spLocks noGrp="1"/>
          </p:cNvSpPr>
          <p:nvPr>
            <p:ph idx="1"/>
          </p:nvPr>
        </p:nvSpPr>
        <p:spPr>
          <a:xfrm>
            <a:off x="1160984" y="1697077"/>
            <a:ext cx="9344671" cy="4628879"/>
          </a:xfrm>
        </p:spPr>
        <p:txBody>
          <a:bodyPr>
            <a:normAutofit/>
          </a:bodyPr>
          <a:lstStyle/>
          <a:p>
            <a:pPr marL="0" indent="0" algn="just">
              <a:buClr>
                <a:srgbClr val="002060"/>
              </a:buClr>
              <a:buNone/>
            </a:pPr>
            <a:r>
              <a:rPr lang="fr-FR" sz="2000" dirty="0"/>
              <a:t>PTCE, démarche relayée par les pouvoirs publics : </a:t>
            </a:r>
            <a:endParaRPr lang="fr-FR" sz="2000" dirty="0" smtClean="0"/>
          </a:p>
          <a:p>
            <a:pPr marL="0" indent="0" algn="just">
              <a:buClr>
                <a:srgbClr val="002060"/>
              </a:buClr>
              <a:buNone/>
            </a:pPr>
            <a:endParaRPr lang="fr-FR" sz="2000" dirty="0" smtClean="0"/>
          </a:p>
          <a:p>
            <a:pPr algn="just">
              <a:buClr>
                <a:srgbClr val="002060"/>
              </a:buClr>
              <a:buFont typeface="Wingdings" panose="05000000000000000000" pitchFamily="2" charset="2"/>
              <a:buChar char="Ø"/>
            </a:pPr>
            <a:r>
              <a:rPr lang="fr-FR" sz="2000" b="1" dirty="0" smtClean="0"/>
              <a:t>15 juillet </a:t>
            </a:r>
            <a:r>
              <a:rPr lang="fr-FR" sz="2000" b="1" dirty="0"/>
              <a:t>2013 : </a:t>
            </a:r>
            <a:r>
              <a:rPr lang="fr-FR" sz="2000" dirty="0"/>
              <a:t>1</a:t>
            </a:r>
            <a:r>
              <a:rPr lang="fr-FR" sz="2000" baseline="30000" dirty="0"/>
              <a:t>er</a:t>
            </a:r>
            <a:r>
              <a:rPr lang="fr-FR" sz="2000" dirty="0"/>
              <a:t> appel à projets gouvernemental (3 millions €) pour 23 pôles dont 4 en Rhône-Alpes, parmi 180 candidats. </a:t>
            </a:r>
            <a:endParaRPr lang="fr-FR" sz="2000" dirty="0" smtClean="0"/>
          </a:p>
          <a:p>
            <a:pPr algn="just">
              <a:buClr>
                <a:srgbClr val="002060"/>
              </a:buClr>
              <a:buFont typeface="Wingdings" panose="05000000000000000000" pitchFamily="2" charset="2"/>
              <a:buChar char="Ø"/>
            </a:pPr>
            <a:r>
              <a:rPr lang="fr-FR" sz="2000" b="1" dirty="0" smtClean="0"/>
              <a:t>31 juillet </a:t>
            </a:r>
            <a:r>
              <a:rPr lang="fr-FR" sz="2000" b="1" dirty="0"/>
              <a:t>2014 : </a:t>
            </a:r>
            <a:r>
              <a:rPr lang="fr-FR" sz="2000" dirty="0"/>
              <a:t>Loi de l’ESS qui reconnait les PTCE comme acteurs de </a:t>
            </a:r>
            <a:r>
              <a:rPr lang="fr-FR" sz="2000" dirty="0" smtClean="0"/>
              <a:t>l’ESS</a:t>
            </a:r>
          </a:p>
          <a:p>
            <a:pPr algn="just">
              <a:buClr>
                <a:srgbClr val="002060"/>
              </a:buClr>
              <a:buFont typeface="Wingdings" panose="05000000000000000000" pitchFamily="2" charset="2"/>
              <a:buChar char="Ø"/>
            </a:pPr>
            <a:r>
              <a:rPr lang="fr-FR" sz="2000" b="1" dirty="0" smtClean="0"/>
              <a:t>21 Avril </a:t>
            </a:r>
            <a:r>
              <a:rPr lang="fr-FR" sz="2000" b="1" dirty="0"/>
              <a:t>2015 : </a:t>
            </a:r>
            <a:r>
              <a:rPr lang="fr-FR" sz="2000" dirty="0"/>
              <a:t>2</a:t>
            </a:r>
            <a:r>
              <a:rPr lang="fr-FR" sz="2000" baseline="30000" dirty="0"/>
              <a:t>ème</a:t>
            </a:r>
            <a:r>
              <a:rPr lang="fr-FR" sz="2000" dirty="0"/>
              <a:t> appel à projets de soutien aux PTCE, 14 PTCE lauréats subventionnés parmi 120 candidatures (2,75 milions €)</a:t>
            </a:r>
          </a:p>
          <a:p>
            <a:pPr marL="0" indent="0" algn="just">
              <a:buNone/>
            </a:pPr>
            <a:endParaRPr lang="fr-FR" sz="2000" dirty="0"/>
          </a:p>
          <a:p>
            <a:pPr marL="0" indent="0" algn="ctr">
              <a:buNone/>
            </a:pPr>
            <a:r>
              <a:rPr lang="fr-FR" sz="2000" b="1" dirty="0"/>
              <a:t>Soit 37 PTCE sélectionnés sur le territoire français (budget de 5,7 millions €) représentant 150 000€ par pôle.</a:t>
            </a:r>
          </a:p>
        </p:txBody>
      </p:sp>
      <p:sp>
        <p:nvSpPr>
          <p:cNvPr id="4" name="Espace réservé du pied de page 4"/>
          <p:cNvSpPr>
            <a:spLocks noGrp="1"/>
          </p:cNvSpPr>
          <p:nvPr>
            <p:ph type="ftr" sz="quarter" idx="11"/>
          </p:nvPr>
        </p:nvSpPr>
        <p:spPr>
          <a:xfrm>
            <a:off x="3581400" y="6356349"/>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16107285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8085" y="480283"/>
            <a:ext cx="11353800" cy="1325563"/>
          </a:xfrm>
        </p:spPr>
        <p:txBody>
          <a:bodyPr>
            <a:normAutofit fontScale="90000"/>
          </a:bodyPr>
          <a:lstStyle/>
          <a:p>
            <a:r>
              <a:rPr lang="fr-FR" dirty="0" smtClean="0"/>
              <a:t>CONTEXTE : Promotion Supranationale ESS et enjeux des clusters sociaux /PTCE dans les politiques publiques</a:t>
            </a:r>
            <a:endParaRPr lang="fr-FR" dirty="0"/>
          </a:p>
        </p:txBody>
      </p:sp>
      <p:graphicFrame>
        <p:nvGraphicFramePr>
          <p:cNvPr id="16" name="Espace réservé du contenu 15"/>
          <p:cNvGraphicFramePr>
            <a:graphicFrameLocks noGrp="1"/>
          </p:cNvGraphicFramePr>
          <p:nvPr>
            <p:ph idx="1"/>
            <p:extLst>
              <p:ext uri="{D42A27DB-BD31-4B8C-83A1-F6EECF244321}">
                <p14:modId xmlns:p14="http://schemas.microsoft.com/office/powerpoint/2010/main" val="862987158"/>
              </p:ext>
            </p:extLst>
          </p:nvPr>
        </p:nvGraphicFramePr>
        <p:xfrm>
          <a:off x="838200" y="1459493"/>
          <a:ext cx="12077700" cy="47923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0" name="Picture 2" descr="The Mont-Blanc Meetings - International Forum of the Social and Solidarity Economy Entrepreneur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643741" y="3535340"/>
            <a:ext cx="511401" cy="493502"/>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2" descr="3_-Side-Event-(Spanish)"/>
          <p:cNvPicPr>
            <a:picLocks noChangeAspect="1" noChangeArrowheads="1"/>
          </p:cNvPicPr>
          <p:nvPr/>
        </p:nvPicPr>
        <p:blipFill rotWithShape="1">
          <a:blip r:embed="rId8" cstate="print">
            <a:extLst>
              <a:ext uri="{28A0092B-C50C-407E-A947-70E740481C1C}">
                <a14:useLocalDpi xmlns:a14="http://schemas.microsoft.com/office/drawing/2010/main" val="0"/>
              </a:ext>
            </a:extLst>
          </a:blip>
          <a:srcRect l="18605" t="34243" r="17898" b="21171"/>
          <a:stretch/>
        </p:blipFill>
        <p:spPr bwMode="auto">
          <a:xfrm>
            <a:off x="3602409" y="5136424"/>
            <a:ext cx="603504" cy="3771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Espace réservé du pied de page 4"/>
          <p:cNvSpPr>
            <a:spLocks noGrp="1"/>
          </p:cNvSpPr>
          <p:nvPr>
            <p:ph type="ftr" sz="quarter" idx="11"/>
          </p:nvPr>
        </p:nvSpPr>
        <p:spPr>
          <a:xfrm>
            <a:off x="3893064" y="6365625"/>
            <a:ext cx="4503841" cy="365125"/>
          </a:xfrm>
        </p:spPr>
        <p:txBody>
          <a:bodyPr/>
          <a:lstStyle>
            <a:lvl1pPr>
              <a:defRPr>
                <a:solidFill>
                  <a:schemeClr val="accent1">
                    <a:lumMod val="50000"/>
                  </a:schemeClr>
                </a:solidFill>
              </a:defRPr>
            </a:lvl1pPr>
          </a:lstStyle>
          <a:p>
            <a:r>
              <a:rPr lang="fr-FR" dirty="0" smtClean="0"/>
              <a:t>Myriam MATRAY, CNRS – UMR 5600 Environnement Ville Société</a:t>
            </a:r>
            <a:endParaRPr lang="fr-FR" dirty="0"/>
          </a:p>
        </p:txBody>
      </p:sp>
    </p:spTree>
    <p:extLst>
      <p:ext uri="{BB962C8B-B14F-4D97-AF65-F5344CB8AC3E}">
        <p14:creationId xmlns:p14="http://schemas.microsoft.com/office/powerpoint/2010/main" val="1173338679"/>
      </p:ext>
    </p:extLst>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2222</TotalTime>
  <Words>2011</Words>
  <Application>Microsoft Office PowerPoint</Application>
  <PresentationFormat>Grand écran</PresentationFormat>
  <Paragraphs>278</Paragraphs>
  <Slides>30</Slides>
  <Notes>1</Notes>
  <HiddenSlides>0</HiddenSlides>
  <MMClips>0</MMClips>
  <ScaleCrop>false</ScaleCrop>
  <HeadingPairs>
    <vt:vector size="8" baseType="variant">
      <vt:variant>
        <vt:lpstr>Polices utilisées</vt:lpstr>
      </vt:variant>
      <vt:variant>
        <vt:i4>6</vt:i4>
      </vt:variant>
      <vt:variant>
        <vt:lpstr>Thème</vt:lpstr>
      </vt:variant>
      <vt:variant>
        <vt:i4>1</vt:i4>
      </vt:variant>
      <vt:variant>
        <vt:lpstr>Serveurs OLE incorporés</vt:lpstr>
      </vt:variant>
      <vt:variant>
        <vt:i4>1</vt:i4>
      </vt:variant>
      <vt:variant>
        <vt:lpstr>Titres des diapositives</vt:lpstr>
      </vt:variant>
      <vt:variant>
        <vt:i4>30</vt:i4>
      </vt:variant>
    </vt:vector>
  </HeadingPairs>
  <TitlesOfParts>
    <vt:vector size="38" baseType="lpstr">
      <vt:lpstr>Arial Unicode MS</vt:lpstr>
      <vt:lpstr>Arial</vt:lpstr>
      <vt:lpstr>Calibri</vt:lpstr>
      <vt:lpstr>Calibri Light</vt:lpstr>
      <vt:lpstr>Times New Roman</vt:lpstr>
      <vt:lpstr>Wingdings</vt:lpstr>
      <vt:lpstr>Thème Office</vt:lpstr>
      <vt:lpstr>Document</vt:lpstr>
      <vt:lpstr>Présentation PowerPoint</vt:lpstr>
      <vt:lpstr>Présentation PowerPoint</vt:lpstr>
      <vt:lpstr>L’économie sociale et solidaire, en France : de l’activité…</vt:lpstr>
      <vt:lpstr>L’ESS : INTERSECTION DE 3 LOGIQUES DE REGULATION ECONOMIQUE</vt:lpstr>
      <vt:lpstr>Définition PTCE :  Article 9 § 1 de la Loi française relative à l’ESS du 31 juillet 2014</vt:lpstr>
      <vt:lpstr>PTCE : Co-construction locale et institutionnelle</vt:lpstr>
      <vt:lpstr>ESS et PTCE</vt:lpstr>
      <vt:lpstr>Loi de l’ESS française : politique publique en faveur des PTCE </vt:lpstr>
      <vt:lpstr>CONTEXTE : Promotion Supranationale ESS et enjeux des clusters sociaux /PTCE dans les politiques publiques</vt:lpstr>
      <vt:lpstr>Présentation PowerPoint</vt:lpstr>
      <vt:lpstr>Présentation PowerPoint</vt:lpstr>
      <vt:lpstr>Présentation PowerPoint</vt:lpstr>
      <vt:lpstr>I/ Les objectifs de la Conférence Habitat III  pour la France : interrelations avec les PTCE</vt:lpstr>
      <vt:lpstr>I/ Les objectifs de la Conférence Habitat III  pour la France : interrelations avec les PTCE</vt:lpstr>
      <vt:lpstr>Présentation PowerPoint</vt:lpstr>
      <vt:lpstr>Présentation PowerPoint</vt:lpstr>
      <vt:lpstr>Présentation PowerPoint</vt:lpstr>
      <vt:lpstr>II/ Les PTCE répondent aux nouvelles stratégies d’organisation territoriale</vt:lpstr>
      <vt:lpstr>Présentation PowerPoint</vt:lpstr>
      <vt:lpstr>II/ Les PTCE répondent aux nouvelles stratégies d’organisation territoriale</vt:lpstr>
      <vt:lpstr>Présentation PowerPoint</vt:lpstr>
      <vt:lpstr>Conclusion</vt:lpstr>
      <vt:lpstr>Présentation PowerPoint</vt:lpstr>
      <vt:lpstr>Présentation PowerPoint</vt:lpstr>
      <vt:lpstr>Présentation PowerPoint</vt:lpstr>
      <vt:lpstr>Présentation PowerPoint</vt:lpstr>
      <vt:lpstr>Définition PTCE :</vt:lpstr>
      <vt:lpstr>Définition Pôle de compétitivité :</vt:lpstr>
      <vt:lpstr>Présentation PowerPoint</vt:lpstr>
      <vt:lpstr>Présentation PowerPoint</vt:lpstr>
    </vt:vector>
  </TitlesOfParts>
  <Company>Groupe UP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Jean Philippe POULNOT</dc:creator>
  <cp:lastModifiedBy>mymi Myriam</cp:lastModifiedBy>
  <cp:revision>91</cp:revision>
  <cp:lastPrinted>2017-03-08T09:18:53Z</cp:lastPrinted>
  <dcterms:created xsi:type="dcterms:W3CDTF">2016-10-17T02:55:40Z</dcterms:created>
  <dcterms:modified xsi:type="dcterms:W3CDTF">2017-03-09T08:50:23Z</dcterms:modified>
</cp:coreProperties>
</file>