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sldIdLst>
    <p:sldId id="1193" r:id="rId2"/>
    <p:sldId id="1201" r:id="rId3"/>
    <p:sldId id="1202" r:id="rId4"/>
    <p:sldId id="1203" r:id="rId5"/>
    <p:sldId id="1204" r:id="rId6"/>
    <p:sldId id="1205" r:id="rId7"/>
    <p:sldId id="1206" r:id="rId8"/>
    <p:sldId id="1207" r:id="rId9"/>
    <p:sldId id="1208" r:id="rId10"/>
    <p:sldId id="1211" r:id="rId11"/>
    <p:sldId id="1212" r:id="rId12"/>
    <p:sldId id="1210" r:id="rId13"/>
    <p:sldId id="1213" r:id="rId14"/>
    <p:sldId id="1214" r:id="rId15"/>
    <p:sldId id="1215" r:id="rId16"/>
    <p:sldId id="1216" r:id="rId17"/>
    <p:sldId id="1217" r:id="rId18"/>
    <p:sldId id="992" r:id="rId19"/>
    <p:sldId id="1200" r:id="rId20"/>
    <p:sldId id="1191" r:id="rId21"/>
    <p:sldId id="1218" r:id="rId22"/>
    <p:sldId id="1172" r:id="rId23"/>
    <p:sldId id="1173" r:id="rId24"/>
    <p:sldId id="1194" r:id="rId25"/>
    <p:sldId id="1195" r:id="rId26"/>
    <p:sldId id="1197" r:id="rId27"/>
    <p:sldId id="1198" r:id="rId28"/>
    <p:sldId id="1199" r:id="rId29"/>
    <p:sldId id="1219" r:id="rId3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B11A"/>
    <a:srgbClr val="71D000"/>
    <a:srgbClr val="FFD682"/>
    <a:srgbClr val="FFEA96"/>
    <a:srgbClr val="1D4E01"/>
    <a:srgbClr val="FD0303"/>
    <a:srgbClr val="FDC105"/>
    <a:srgbClr val="BBF19D"/>
    <a:srgbClr val="8D2B5C"/>
    <a:srgbClr val="C6E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6557" autoAdjust="0"/>
  </p:normalViewPr>
  <p:slideViewPr>
    <p:cSldViewPr>
      <p:cViewPr>
        <p:scale>
          <a:sx n="63" d="100"/>
          <a:sy n="63" d="100"/>
        </p:scale>
        <p:origin x="-1864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48"/>
    </p:cViewPr>
  </p:sorterViewPr>
  <p:notesViewPr>
    <p:cSldViewPr>
      <p:cViewPr varScale="1">
        <p:scale>
          <a:sx n="99" d="100"/>
          <a:sy n="99" d="100"/>
        </p:scale>
        <p:origin x="-356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E445D74-9FFA-B540-BF25-73EBB1DD572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740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87BE0C-4987-B04F-83F4-C2D5732948DE}" type="slidenum">
              <a:rPr lang="fr-FR" sz="1200">
                <a:latin typeface="Calibri" charset="0"/>
              </a:rPr>
              <a:pPr eaLnBrk="1" hangingPunct="1"/>
              <a:t>1</a:t>
            </a:fld>
            <a:endParaRPr lang="fr-FR" sz="1200">
              <a:latin typeface="Calibri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6E43E31-3079-8C4A-93BA-4FF813F5243D}" type="slidenum">
              <a:rPr lang="fr-FR" sz="1200"/>
              <a:pPr eaLnBrk="1" hangingPunct="1"/>
              <a:t>26</a:t>
            </a:fld>
            <a:endParaRPr lang="fr-FR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87BE0C-4987-B04F-83F4-C2D5732948DE}" type="slidenum">
              <a:rPr lang="fr-FR" sz="1200">
                <a:latin typeface="Calibri" charset="0"/>
              </a:rPr>
              <a:pPr eaLnBrk="1" hangingPunct="1"/>
              <a:t>27</a:t>
            </a:fld>
            <a:endParaRPr lang="fr-FR" sz="1200">
              <a:latin typeface="Calibri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9621EF-4DBE-9142-BBEE-D49FA3300FAB}" type="slidenum">
              <a:rPr lang="fr-FR" sz="1200">
                <a:latin typeface="Herculanum" charset="0"/>
                <a:ea typeface="MS PGothic" charset="0"/>
                <a:cs typeface="MS PGothic" charset="0"/>
              </a:rPr>
              <a:pPr/>
              <a:t>29</a:t>
            </a:fld>
            <a:endParaRPr lang="fr-FR" sz="1200">
              <a:latin typeface="Herculanum" charset="0"/>
              <a:ea typeface="MS PGothic" charset="0"/>
              <a:cs typeface="MS PGothic" charset="0"/>
            </a:endParaRPr>
          </a:p>
        </p:txBody>
      </p:sp>
      <p:sp>
        <p:nvSpPr>
          <p:cNvPr id="194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16736-1E51-A14E-88AA-2E0B139A92E6}" type="slidenum">
              <a:rPr lang="fr-FR"/>
              <a:pPr/>
              <a:t>18</a:t>
            </a:fld>
            <a:endParaRPr lang="fr-F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87BE0C-4987-B04F-83F4-C2D5732948DE}" type="slidenum">
              <a:rPr lang="fr-FR" sz="1200">
                <a:latin typeface="Calibri" charset="0"/>
              </a:rPr>
              <a:pPr eaLnBrk="1" hangingPunct="1"/>
              <a:t>19</a:t>
            </a:fld>
            <a:endParaRPr lang="fr-FR" sz="1200">
              <a:latin typeface="Calibri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4D863-AAE2-7149-A2E0-0117F080E2A8}" type="slidenum">
              <a:rPr lang="fr-FR"/>
              <a:pPr/>
              <a:t>20</a:t>
            </a:fld>
            <a:endParaRPr lang="fr-FR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052CD8-4647-C840-970C-78E822F97FBF}" type="slidenum">
              <a:rPr lang="fr-FR" sz="1200">
                <a:latin typeface="Calibri" charset="0"/>
              </a:rPr>
              <a:pPr eaLnBrk="1" hangingPunct="1"/>
              <a:t>21</a:t>
            </a:fld>
            <a:endParaRPr lang="fr-FR" sz="1200">
              <a:latin typeface="Calibri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Herculanum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rculanum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rculanum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rculanum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rculanum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rculanum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rculanum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rculanum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rculanum" charset="0"/>
                <a:ea typeface="ＭＳ Ｐゴシック" charset="0"/>
              </a:defRPr>
            </a:lvl9pPr>
          </a:lstStyle>
          <a:p>
            <a:pPr eaLnBrk="1" hangingPunct="1"/>
            <a:fld id="{5A466722-EB03-C443-BEF0-555DEBD1708E}" type="slidenum">
              <a:rPr lang="fr-FR" sz="1200">
                <a:latin typeface="Calibri" charset="0"/>
              </a:rPr>
              <a:pPr eaLnBrk="1" hangingPunct="1"/>
              <a:t>22</a:t>
            </a:fld>
            <a:endParaRPr lang="fr-FR" sz="1200">
              <a:latin typeface="Calibri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CFEF0-BC39-EA4C-A0B5-3C7A5712011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29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87BE0C-4987-B04F-83F4-C2D5732948DE}" type="slidenum">
              <a:rPr lang="fr-FR" sz="1200">
                <a:latin typeface="Calibri" charset="0"/>
              </a:rPr>
              <a:pPr eaLnBrk="1" hangingPunct="1"/>
              <a:t>24</a:t>
            </a:fld>
            <a:endParaRPr lang="fr-FR" sz="1200">
              <a:latin typeface="Calibri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87BE0C-4987-B04F-83F4-C2D5732948DE}" type="slidenum">
              <a:rPr lang="fr-FR" sz="1200">
                <a:latin typeface="Calibri" charset="0"/>
              </a:rPr>
              <a:pPr eaLnBrk="1" hangingPunct="1"/>
              <a:t>25</a:t>
            </a:fld>
            <a:endParaRPr lang="fr-FR" sz="1200">
              <a:latin typeface="Calibri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A28A8-DEB9-C647-8931-F710C64102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42E11-58B1-7A47-85A6-1833DD5E13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071-D6AC-1B4D-95C1-58B37AB5612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8E566-E550-C24C-92AD-ACD72223CE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F6D81-3072-934D-AB6D-E420119602C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5688B-1DE6-CA4B-B109-6AC3A2DB7F8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099BE-A400-7C4D-9601-C2DFD55418F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ACF59-D887-8145-860F-398FE75766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74F4-0AEC-3A4A-963F-58FA0392687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0CD6C-E457-2147-952A-501E567D257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C7D4F-0CF4-7746-BBCD-58C63FA5F96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BE2C15F-CDCE-D34F-9F7B-FE730F1B2D0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8.sv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jpg"/><Relationship Id="rId12" Type="http://schemas.openxmlformats.org/officeDocument/2006/relationships/image" Target="../media/image41.jpeg"/><Relationship Id="rId13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g"/><Relationship Id="rId8" Type="http://schemas.openxmlformats.org/officeDocument/2006/relationships/image" Target="../media/image37.jpg"/><Relationship Id="rId9" Type="http://schemas.openxmlformats.org/officeDocument/2006/relationships/image" Target="../media/image38.jpeg"/><Relationship Id="rId10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jpeg"/><Relationship Id="rId12" Type="http://schemas.openxmlformats.org/officeDocument/2006/relationships/image" Target="../media/image52.jpg"/><Relationship Id="rId13" Type="http://schemas.openxmlformats.org/officeDocument/2006/relationships/image" Target="../media/image53.jpg"/><Relationship Id="rId14" Type="http://schemas.openxmlformats.org/officeDocument/2006/relationships/image" Target="../media/image54.jpg"/><Relationship Id="rId15" Type="http://schemas.openxmlformats.org/officeDocument/2006/relationships/image" Target="../media/image55.jpeg"/><Relationship Id="rId16" Type="http://schemas.openxmlformats.org/officeDocument/2006/relationships/image" Target="../media/image56.jpg"/><Relationship Id="rId17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8" Type="http://schemas.openxmlformats.org/officeDocument/2006/relationships/image" Target="../media/image48.jpg"/><Relationship Id="rId9" Type="http://schemas.openxmlformats.org/officeDocument/2006/relationships/image" Target="../media/image49.jpg"/><Relationship Id="rId10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Relationship Id="rId3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880"/>
            <a:ext cx="9144000" cy="670816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ＭＳ Ｐゴシック" charset="0"/>
                <a:cs typeface="Georgia" charset="0"/>
              </a:rPr>
              <a:t>A qui appartient la terre forestière ?</a:t>
            </a:r>
            <a:endParaRPr lang="fr-FR" sz="2800" dirty="0">
              <a:solidFill>
                <a:srgbClr val="FFA70C"/>
              </a:solidFill>
              <a:latin typeface="Georgia" charset="0"/>
              <a:ea typeface="ＭＳ Ｐゴシック" charset="0"/>
              <a:cs typeface="Georgia" charset="0"/>
            </a:endParaRPr>
          </a:p>
        </p:txBody>
      </p:sp>
      <p:pic>
        <p:nvPicPr>
          <p:cNvPr id="3" name="Image 2" descr="Globe terrestre végétal dans une forêt verte et luxuriante_Par nyothep_Adobe St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" y="764581"/>
            <a:ext cx="9144000" cy="6093419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179512" y="1196752"/>
            <a:ext cx="3852337" cy="1008112"/>
            <a:chOff x="179512" y="1196752"/>
            <a:chExt cx="3852337" cy="1008112"/>
          </a:xfrm>
        </p:grpSpPr>
        <p:sp>
          <p:nvSpPr>
            <p:cNvPr id="6" name="ZoneTexte 5"/>
            <p:cNvSpPr txBox="1"/>
            <p:nvPr/>
          </p:nvSpPr>
          <p:spPr>
            <a:xfrm>
              <a:off x="179512" y="1196752"/>
              <a:ext cx="3852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Georgia"/>
                  <a:cs typeface="Georgia"/>
                </a:rPr>
                <a:t>La forêt boréale </a:t>
              </a:r>
              <a:r>
                <a:rPr lang="fr-FR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Georgia"/>
                  <a:cs typeface="Georgia"/>
                </a:rPr>
                <a:t>du </a:t>
              </a:r>
              <a:r>
                <a:rPr lang="fr-FR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Georgia"/>
                  <a:cs typeface="Georgia"/>
                </a:rPr>
                <a:t>Canada</a:t>
              </a:r>
              <a:endParaRPr lang="fr-FR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endParaRPr>
            </a:p>
          </p:txBody>
        </p:sp>
        <p:cxnSp>
          <p:nvCxnSpPr>
            <p:cNvPr id="5" name="Connecteur droit 4"/>
            <p:cNvCxnSpPr/>
            <p:nvPr/>
          </p:nvCxnSpPr>
          <p:spPr bwMode="auto">
            <a:xfrm>
              <a:off x="2051720" y="1700808"/>
              <a:ext cx="1800200" cy="50405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Grouper 15"/>
          <p:cNvGrpSpPr/>
          <p:nvPr/>
        </p:nvGrpSpPr>
        <p:grpSpPr>
          <a:xfrm>
            <a:off x="5076056" y="1196752"/>
            <a:ext cx="4005423" cy="1728192"/>
            <a:chOff x="5076056" y="1196752"/>
            <a:chExt cx="4005423" cy="1728192"/>
          </a:xfrm>
        </p:grpSpPr>
        <p:sp>
          <p:nvSpPr>
            <p:cNvPr id="7" name="ZoneTexte 6"/>
            <p:cNvSpPr txBox="1"/>
            <p:nvPr/>
          </p:nvSpPr>
          <p:spPr>
            <a:xfrm>
              <a:off x="5076056" y="1196752"/>
              <a:ext cx="4005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Georgia"/>
                  <a:cs typeface="Georgia"/>
                </a:rPr>
                <a:t>La forêt tempérée de France</a:t>
              </a:r>
              <a:endParaRPr lang="fr-FR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 bwMode="auto">
            <a:xfrm flipH="1">
              <a:off x="6156176" y="1700808"/>
              <a:ext cx="936104" cy="122413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er 16"/>
          <p:cNvGrpSpPr/>
          <p:nvPr/>
        </p:nvGrpSpPr>
        <p:grpSpPr>
          <a:xfrm>
            <a:off x="2555776" y="4653136"/>
            <a:ext cx="4193726" cy="1944216"/>
            <a:chOff x="2555776" y="4653136"/>
            <a:chExt cx="4193726" cy="1944216"/>
          </a:xfrm>
        </p:grpSpPr>
        <p:sp>
          <p:nvSpPr>
            <p:cNvPr id="9" name="ZoneTexte 8"/>
            <p:cNvSpPr txBox="1"/>
            <p:nvPr/>
          </p:nvSpPr>
          <p:spPr>
            <a:xfrm>
              <a:off x="2555776" y="6135687"/>
              <a:ext cx="41937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Georgia"/>
                  <a:cs typeface="Georgia"/>
                </a:rPr>
                <a:t>La forêt tropicale d’Amazonie</a:t>
              </a:r>
              <a:endParaRPr lang="fr-FR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endParaRPr>
            </a:p>
          </p:txBody>
        </p:sp>
        <p:cxnSp>
          <p:nvCxnSpPr>
            <p:cNvPr id="13" name="Connecteur droit 12"/>
            <p:cNvCxnSpPr>
              <a:endCxn id="9" idx="0"/>
            </p:cNvCxnSpPr>
            <p:nvPr/>
          </p:nvCxnSpPr>
          <p:spPr bwMode="auto">
            <a:xfrm>
              <a:off x="4644008" y="4653136"/>
              <a:ext cx="8631" cy="148255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3288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5B12D1C-F629-3E97-F026-63F414CF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116632"/>
            <a:ext cx="7020272" cy="1296144"/>
          </a:xfrm>
        </p:spPr>
        <p:txBody>
          <a:bodyPr>
            <a:noAutofit/>
          </a:bodyPr>
          <a:lstStyle/>
          <a:p>
            <a:r>
              <a:rPr lang="fr-FR" sz="3000" b="1" dirty="0"/>
              <a:t>Les Landes de Gascogne, un exemple de mutation radicale de territoire au </a:t>
            </a:r>
            <a:r>
              <a:rPr lang="fr-FR" sz="3000" b="1" dirty="0" smtClean="0"/>
              <a:t>XIX</a:t>
            </a:r>
            <a:r>
              <a:rPr lang="fr-FR" sz="3000" b="1" baseline="30000" dirty="0" smtClean="0"/>
              <a:t>e</a:t>
            </a:r>
            <a:r>
              <a:rPr lang="fr-FR" sz="3000" b="1" dirty="0" smtClean="0"/>
              <a:t> </a:t>
            </a:r>
            <a:r>
              <a:rPr lang="fr-FR" sz="3000" b="1" dirty="0"/>
              <a:t>siècle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1CC9BA04-9BF5-9C7D-0153-C45CE9E6AB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48366"/>
          <a:stretch/>
        </p:blipFill>
        <p:spPr>
          <a:xfrm>
            <a:off x="179512" y="225263"/>
            <a:ext cx="1821841" cy="3131729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A6068417-F073-F631-35C2-9CC001700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39752" y="1440160"/>
            <a:ext cx="6624736" cy="5373216"/>
          </a:xfrm>
        </p:spPr>
        <p:txBody>
          <a:bodyPr>
            <a:noAutofit/>
          </a:bodyPr>
          <a:lstStyle/>
          <a:p>
            <a:pPr algn="just"/>
            <a:r>
              <a:rPr lang="fr-FR" sz="2000" dirty="0"/>
              <a:t>Un contexte: des landes, des dunes qui avancent, des marécages, une société parisienne empreinte de saint-simonisme,</a:t>
            </a:r>
          </a:p>
          <a:p>
            <a:pPr algn="just"/>
            <a:r>
              <a:rPr lang="fr-FR" sz="2000" dirty="0"/>
              <a:t>En 1857, Napoléon III promulgue une loi qui fait obligation aux communes d’assainir et d’ensemencer les terrains communaux</a:t>
            </a:r>
          </a:p>
          <a:p>
            <a:pPr algn="just"/>
            <a:r>
              <a:rPr lang="fr-FR" sz="2000" dirty="0"/>
              <a:t>En conséquence les communes vendent leurs terrains aux riches particuliers locaux qui sont les premiers à bénéficier de ces dispositions</a:t>
            </a:r>
          </a:p>
          <a:p>
            <a:pPr algn="just"/>
            <a:r>
              <a:rPr lang="fr-FR" sz="2000" dirty="0"/>
              <a:t>Le blocus des Etats du Sud par Abraham Lincoln en 1861 fait de la France le seul pays capable de fournir des produits résineux</a:t>
            </a:r>
          </a:p>
          <a:p>
            <a:pPr algn="just"/>
            <a:r>
              <a:rPr lang="fr-FR" sz="2000" dirty="0"/>
              <a:t>C’est l’emballement: « Vous allez voir que nous planterons des pins jusque dans la cuisine! » Sept cent mille hectares de pin maritime sont plantés en quelques </a:t>
            </a:r>
            <a:r>
              <a:rPr lang="fr-FR" sz="2000" dirty="0" smtClean="0"/>
              <a:t>décennies</a:t>
            </a:r>
            <a:endParaRPr lang="fr-FR" sz="2000" dirty="0"/>
          </a:p>
          <a:p>
            <a:pPr algn="just"/>
            <a:endParaRPr lang="fr-FR" sz="2000" dirty="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="" xmlns:a16="http://schemas.microsoft.com/office/drawing/2014/main" id="{1CC9BA04-9BF5-9C7D-0153-C45CE9E6A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07"/>
          <a:stretch/>
        </p:blipFill>
        <p:spPr bwMode="auto">
          <a:xfrm>
            <a:off x="179512" y="3429000"/>
            <a:ext cx="1732210" cy="313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275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27CA76-7703-5424-4A49-3E5FC22E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347936"/>
          </a:xfrm>
        </p:spPr>
        <p:txBody>
          <a:bodyPr>
            <a:noAutofit/>
          </a:bodyPr>
          <a:lstStyle/>
          <a:p>
            <a:r>
              <a:rPr lang="fr-FR" sz="3000" b="1" dirty="0"/>
              <a:t>Les conséquences d’une propriété essentiellement privée de la forêt métropolitaine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81D576F-D8BB-87D2-4468-E074B23DD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5040560"/>
          </a:xfrm>
        </p:spPr>
        <p:txBody>
          <a:bodyPr>
            <a:noAutofit/>
          </a:bodyPr>
          <a:lstStyle/>
          <a:p>
            <a:r>
              <a:rPr lang="fr-FR" sz="2000" dirty="0"/>
              <a:t>La politique forestière relève de la compétence de l’Etat (article L121-1 du code forestier)</a:t>
            </a:r>
          </a:p>
          <a:p>
            <a:r>
              <a:rPr lang="fr-FR" sz="2000" dirty="0"/>
              <a:t>De nombreuses restrictions au droit de propriété en matière </a:t>
            </a:r>
            <a:r>
              <a:rPr lang="fr-FR" sz="2000" dirty="0" smtClean="0"/>
              <a:t>de :</a:t>
            </a:r>
            <a:endParaRPr lang="fr-FR" sz="2000" dirty="0"/>
          </a:p>
          <a:p>
            <a:pPr lvl="1"/>
            <a:r>
              <a:rPr lang="fr-FR" sz="2000" dirty="0"/>
              <a:t>Défrichement</a:t>
            </a:r>
          </a:p>
          <a:p>
            <a:pPr lvl="1"/>
            <a:r>
              <a:rPr lang="fr-FR" sz="2000" dirty="0"/>
              <a:t>Chasse</a:t>
            </a:r>
          </a:p>
          <a:p>
            <a:pPr lvl="1"/>
            <a:r>
              <a:rPr lang="fr-FR" sz="2000" dirty="0"/>
              <a:t>Aménagement (obligation de fournir des documents de gestion)</a:t>
            </a:r>
          </a:p>
          <a:p>
            <a:pPr lvl="1"/>
            <a:r>
              <a:rPr lang="fr-FR" sz="2000" dirty="0"/>
              <a:t>Environnement</a:t>
            </a:r>
          </a:p>
          <a:p>
            <a:r>
              <a:rPr lang="fr-FR" sz="2000" dirty="0"/>
              <a:t>En contrepartie, des aides en cas de coup dur et des avantages fiscaux pour les </a:t>
            </a:r>
            <a:r>
              <a:rPr lang="fr-FR" sz="2000" dirty="0" smtClean="0"/>
              <a:t>particuliers :</a:t>
            </a:r>
            <a:endParaRPr lang="fr-FR" sz="2000" dirty="0"/>
          </a:p>
          <a:p>
            <a:pPr lvl="1"/>
            <a:r>
              <a:rPr lang="fr-FR" sz="2000" dirty="0"/>
              <a:t>Forfaitisation de l’impôt sur le revenu</a:t>
            </a:r>
          </a:p>
          <a:p>
            <a:pPr lvl="1"/>
            <a:r>
              <a:rPr lang="fr-FR" sz="2000" dirty="0"/>
              <a:t>Réduction des ¾ des frais de mutation à titre gratuit</a:t>
            </a:r>
          </a:p>
          <a:p>
            <a:pPr lvl="1"/>
            <a:r>
              <a:rPr lang="fr-FR" sz="2000" dirty="0"/>
              <a:t>Des outils d’investissement adaptés: Sociétés d’Epargne Forestière, Groupements Forestiers d’Investissement</a:t>
            </a:r>
          </a:p>
          <a:p>
            <a:pPr lvl="1"/>
            <a:endParaRPr lang="fr-FR" sz="2000" dirty="0"/>
          </a:p>
          <a:p>
            <a:pPr lvl="1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4619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rêt Canad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r="39413"/>
          <a:stretch/>
        </p:blipFill>
        <p:spPr>
          <a:xfrm>
            <a:off x="-46485" y="0"/>
            <a:ext cx="9190485" cy="6858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6B9CEDB8-7403-4C83-96AC-75B9A07F6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247570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fr-FR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75000"/>
                    </a:schemeClr>
                  </a:glow>
                </a:effectLst>
                <a:latin typeface="Georgia"/>
                <a:ea typeface="Georgia" charset="0"/>
                <a:cs typeface="Georgia"/>
              </a:rPr>
              <a:t>À qui et pour qui la terre forestière au </a:t>
            </a:r>
            <a:r>
              <a:rPr lang="fr-FR" sz="36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75000"/>
                    </a:schemeClr>
                  </a:glow>
                </a:effectLst>
                <a:latin typeface="Georgia"/>
                <a:ea typeface="Georgia" charset="0"/>
                <a:cs typeface="Georgia"/>
              </a:rPr>
              <a:t>Canada ?</a:t>
            </a:r>
            <a:r>
              <a:rPr lang="fr-FR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75000"/>
                    </a:schemeClr>
                  </a:glow>
                </a:effectLst>
                <a:latin typeface="Georgia"/>
                <a:ea typeface="Georgia" charset="0"/>
                <a:cs typeface="Georgia"/>
              </a:rPr>
              <a:t/>
            </a:r>
            <a:br>
              <a:rPr lang="fr-FR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75000"/>
                    </a:schemeClr>
                  </a:glow>
                </a:effectLst>
                <a:latin typeface="Georgia"/>
                <a:ea typeface="Georgia" charset="0"/>
                <a:cs typeface="Georgia"/>
              </a:rPr>
            </a:br>
            <a:endParaRPr lang="fr-FR" sz="3600" b="1" dirty="0">
              <a:solidFill>
                <a:srgbClr val="FFFFFF"/>
              </a:solidFill>
              <a:effectLst>
                <a:glow rad="127000">
                  <a:schemeClr val="tx1">
                    <a:alpha val="75000"/>
                  </a:schemeClr>
                </a:glow>
              </a:effectLst>
              <a:latin typeface="Georgia"/>
              <a:ea typeface="Georgia" charset="0"/>
              <a:cs typeface="Georgia"/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0" y="5132784"/>
            <a:ext cx="9144000" cy="1752600"/>
          </a:xfrm>
        </p:spPr>
        <p:txBody>
          <a:bodyPr/>
          <a:lstStyle/>
          <a:p>
            <a:r>
              <a:rPr lang="fr-FR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Eric </a:t>
            </a:r>
            <a:r>
              <a:rPr lang="fr-FR" sz="28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Glon</a:t>
            </a:r>
            <a:endParaRPr lang="fr-FR" sz="2800" b="1" dirty="0"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Georgia"/>
              <a:cs typeface="Georgia"/>
            </a:endParaRPr>
          </a:p>
          <a:p>
            <a:r>
              <a:rPr lang="fr-FR" sz="28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Géographe</a:t>
            </a:r>
          </a:p>
          <a:p>
            <a:r>
              <a:rPr lang="fr-FR" sz="2800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Professeur émérite de </a:t>
            </a:r>
            <a:r>
              <a:rPr lang="fr-FR" sz="28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l’université de Lille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27532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5C92C9A-0AC6-4A92-A5D3-550EEBEA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232"/>
            <a:ext cx="7886700" cy="77119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fr-FR" sz="1984" b="1" dirty="0" smtClean="0"/>
              <a:t>1. </a:t>
            </a:r>
            <a:r>
              <a:rPr lang="fr-FR" sz="1984" b="1" dirty="0"/>
              <a:t>Un grand pays forestier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AF8D12DD-0667-4360-8418-40AC25E9D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50" y="1442286"/>
            <a:ext cx="5891170" cy="52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3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7BB6B05-97CB-477C-BC78-89A4B214C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7768"/>
            <a:ext cx="8856984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fr-FR" sz="2000" b="1" dirty="0" smtClean="0"/>
              <a:t>2. </a:t>
            </a:r>
            <a:r>
              <a:rPr lang="fr-FR" sz="2000" b="1" dirty="0"/>
              <a:t>Des forêts publiques aux mains des grandes compagnies forestières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F694D056-43BD-480D-843F-E04962E05C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64395" y="1556792"/>
            <a:ext cx="6447965" cy="50588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AB5D8A42-A902-4142-A72E-DCEBB2B885C3}"/>
              </a:ext>
            </a:extLst>
          </p:cNvPr>
          <p:cNvSpPr txBox="1"/>
          <p:nvPr/>
        </p:nvSpPr>
        <p:spPr>
          <a:xfrm>
            <a:off x="6564866" y="6280668"/>
            <a:ext cx="127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Photo-Eric Glon</a:t>
            </a:r>
          </a:p>
        </p:txBody>
      </p:sp>
    </p:spTree>
    <p:extLst>
      <p:ext uri="{BB962C8B-B14F-4D97-AF65-F5344CB8AC3E}">
        <p14:creationId xmlns:p14="http://schemas.microsoft.com/office/powerpoint/2010/main" val="422636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="" xmlns:a16="http://schemas.microsoft.com/office/drawing/2014/main" id="{0C233274-8028-4A25-92B7-08214BF07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834" y="1471740"/>
            <a:ext cx="2223856" cy="16689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9EB0A43-05A6-448E-9D91-4D6089F7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212976"/>
            <a:ext cx="2503502" cy="2330769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="" xmlns:a16="http://schemas.microsoft.com/office/drawing/2014/main" id="{81E89FE9-B7B7-45FF-A35A-7D04B4999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536" y="5805264"/>
            <a:ext cx="2370338" cy="7798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095E467A-B470-46FD-AE30-B4BD3FF57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1401139"/>
            <a:ext cx="5421912" cy="54217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AF2DC850-F0EB-4EB0-B2CA-27C362162129}"/>
              </a:ext>
            </a:extLst>
          </p:cNvPr>
          <p:cNvSpPr txBox="1"/>
          <p:nvPr/>
        </p:nvSpPr>
        <p:spPr>
          <a:xfrm>
            <a:off x="3563888" y="6032321"/>
            <a:ext cx="134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Photos-Eric Glon</a:t>
            </a:r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F7BB6B05-97CB-477C-BC78-89A4B214C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1224136"/>
          </a:xfrm>
          <a:solidFill>
            <a:srgbClr val="92D050"/>
          </a:solidFill>
        </p:spPr>
        <p:txBody>
          <a:bodyPr anchor="ctr">
            <a:normAutofit/>
          </a:bodyPr>
          <a:lstStyle/>
          <a:p>
            <a:pPr algn="ctr"/>
            <a:r>
              <a:rPr lang="fr-FR" sz="2000" b="1" dirty="0" smtClean="0"/>
              <a:t>3. </a:t>
            </a:r>
            <a:r>
              <a:rPr lang="fr-FR" sz="2000" b="1" dirty="0"/>
              <a:t>Des forêts </a:t>
            </a:r>
            <a:r>
              <a:rPr lang="fr-FR" sz="2000" b="1" dirty="0" smtClean="0"/>
              <a:t>très sollicitées</a:t>
            </a:r>
            <a:br>
              <a:rPr lang="fr-FR" sz="2000" b="1" dirty="0" smtClean="0"/>
            </a:br>
            <a:r>
              <a:rPr lang="fr-FR" sz="2000" b="1" dirty="0" smtClean="0"/>
              <a:t>à des changements environnementaux rapides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07556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5B28EE6E-D81E-4207-8142-12FF8B3AE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61" y="2072938"/>
            <a:ext cx="5160506" cy="42363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57D8DB32-1F80-43E4-BCA5-E373022E361F}"/>
              </a:ext>
            </a:extLst>
          </p:cNvPr>
          <p:cNvSpPr txBox="1"/>
          <p:nvPr/>
        </p:nvSpPr>
        <p:spPr>
          <a:xfrm>
            <a:off x="395536" y="6381328"/>
            <a:ext cx="2116606" cy="244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6026"/>
            <a:r>
              <a:rPr lang="fr-FR" sz="992" dirty="0">
                <a:solidFill>
                  <a:prstClr val="black"/>
                </a:solidFill>
                <a:latin typeface="Calibri" panose="020F0502020204030204"/>
              </a:rPr>
              <a:t>Source- ressources naturelles Canada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F8126CEF-E665-4A13-8441-73FBED51D24D}"/>
              </a:ext>
            </a:extLst>
          </p:cNvPr>
          <p:cNvSpPr txBox="1"/>
          <p:nvPr/>
        </p:nvSpPr>
        <p:spPr>
          <a:xfrm>
            <a:off x="2987824" y="1556792"/>
            <a:ext cx="2170591" cy="90670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 defTabSz="756026"/>
            <a:r>
              <a:rPr lang="fr-FR" sz="1323" b="1" dirty="0">
                <a:solidFill>
                  <a:prstClr val="black"/>
                </a:solidFill>
                <a:latin typeface="Calibri" panose="020F0502020204030204"/>
              </a:rPr>
              <a:t>En 2023, la Canada a connu plus de 6 000 incendies qui ont ravagé 15 millions d’hectares environ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7E4A12-0782-4397-B8AC-06CC1C375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700808"/>
            <a:ext cx="2853508" cy="39607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18F160BA-6858-41E5-BDDF-E961374632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08" r="12988"/>
          <a:stretch/>
        </p:blipFill>
        <p:spPr>
          <a:xfrm rot="5400000">
            <a:off x="7227839" y="5178015"/>
            <a:ext cx="1513667" cy="14967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427FAE1F-FC90-4043-9077-C4A429192C13}"/>
              </a:ext>
            </a:extLst>
          </p:cNvPr>
          <p:cNvSpPr txBox="1"/>
          <p:nvPr/>
        </p:nvSpPr>
        <p:spPr>
          <a:xfrm>
            <a:off x="5508104" y="5733256"/>
            <a:ext cx="1510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Photo-Muriel Harris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="" xmlns:a16="http://schemas.microsoft.com/office/drawing/2014/main" id="{F7BB6B05-97CB-477C-BC78-89A4B214CF43}"/>
              </a:ext>
            </a:extLst>
          </p:cNvPr>
          <p:cNvSpPr txBox="1">
            <a:spLocks/>
          </p:cNvSpPr>
          <p:nvPr/>
        </p:nvSpPr>
        <p:spPr bwMode="auto">
          <a:xfrm>
            <a:off x="395536" y="188640"/>
            <a:ext cx="8424936" cy="122413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fr-FR" sz="2000" b="1" dirty="0" smtClean="0"/>
              <a:t>Des changements environnementaux rapides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40197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7592BBB1-4C77-416E-AA42-5C6D032B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54272"/>
            <a:ext cx="8541257" cy="97047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fr-FR" sz="2000" b="1" dirty="0" smtClean="0"/>
              <a:t>4. </a:t>
            </a:r>
            <a:r>
              <a:rPr lang="fr-FR" sz="2000" b="1" dirty="0"/>
              <a:t>Des forêts pour qui et par qui ? Forêts et terres amérindiennes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9339E466-D55F-4A25-9C6C-C146E18C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01" y="1323277"/>
            <a:ext cx="4485114" cy="54405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B5761B8-AA32-4601-8C9D-DB264D152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691906"/>
            <a:ext cx="3807954" cy="40413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AC29DDF6-30BD-4FF8-B4C5-4BF0489E5A1A}"/>
              </a:ext>
            </a:extLst>
          </p:cNvPr>
          <p:cNvSpPr txBox="1"/>
          <p:nvPr/>
        </p:nvSpPr>
        <p:spPr>
          <a:xfrm>
            <a:off x="5076056" y="5805264"/>
            <a:ext cx="127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Photo-Eric Glon</a:t>
            </a:r>
          </a:p>
        </p:txBody>
      </p:sp>
    </p:spTree>
    <p:extLst>
      <p:ext uri="{BB962C8B-B14F-4D97-AF65-F5344CB8AC3E}">
        <p14:creationId xmlns:p14="http://schemas.microsoft.com/office/powerpoint/2010/main" val="300488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heffer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74607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7384"/>
            <a:ext cx="91440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fr-FR" sz="3600" b="1" dirty="0">
                <a:solidFill>
                  <a:srgbClr val="FDC105"/>
                </a:solidFill>
                <a:effectLst>
                  <a:glow rad="127000">
                    <a:schemeClr val="tx1">
                      <a:alpha val="75000"/>
                    </a:schemeClr>
                  </a:glow>
                </a:effectLst>
                <a:latin typeface="Georgia"/>
                <a:ea typeface="Georgia" charset="0"/>
                <a:cs typeface="Georgia"/>
              </a:rPr>
              <a:t>À qui appartient</a:t>
            </a:r>
          </a:p>
          <a:p>
            <a:pPr algn="ctr">
              <a:lnSpc>
                <a:spcPct val="120000"/>
              </a:lnSpc>
            </a:pPr>
            <a:r>
              <a:rPr lang="fr-FR" sz="3600" b="1" dirty="0">
                <a:solidFill>
                  <a:srgbClr val="FDC105"/>
                </a:solidFill>
                <a:effectLst>
                  <a:glow rad="127000">
                    <a:schemeClr val="tx1">
                      <a:alpha val="75000"/>
                    </a:schemeClr>
                  </a:glow>
                </a:effectLst>
                <a:latin typeface="Georgia"/>
                <a:ea typeface="Georgia" charset="0"/>
                <a:cs typeface="Georgia"/>
              </a:rPr>
              <a:t>la terre forestière </a:t>
            </a:r>
            <a:r>
              <a:rPr lang="fr-FR" sz="3600" b="1" dirty="0" smtClean="0">
                <a:solidFill>
                  <a:srgbClr val="FDC105"/>
                </a:solidFill>
                <a:effectLst>
                  <a:glow rad="127000">
                    <a:schemeClr val="tx1">
                      <a:alpha val="75000"/>
                    </a:schemeClr>
                  </a:glow>
                </a:effectLst>
                <a:latin typeface="Georgia"/>
                <a:ea typeface="Georgia" charset="0"/>
                <a:cs typeface="Georgia"/>
              </a:rPr>
              <a:t>d’Amazonie ?</a:t>
            </a:r>
            <a:endParaRPr lang="fr-FR" sz="3600" b="1" dirty="0">
              <a:solidFill>
                <a:srgbClr val="FDC105"/>
              </a:solidFill>
              <a:effectLst>
                <a:glow rad="127000">
                  <a:schemeClr val="tx1">
                    <a:alpha val="75000"/>
                  </a:schemeClr>
                </a:glow>
              </a:effectLst>
              <a:latin typeface="Georgia"/>
              <a:ea typeface="Georgia" charset="0"/>
              <a:cs typeface="Georgia"/>
            </a:endParaRPr>
          </a:p>
        </p:txBody>
      </p:sp>
      <p:sp>
        <p:nvSpPr>
          <p:cNvPr id="5" name="Sous-titre 5"/>
          <p:cNvSpPr txBox="1">
            <a:spLocks/>
          </p:cNvSpPr>
          <p:nvPr/>
        </p:nvSpPr>
        <p:spPr>
          <a:xfrm>
            <a:off x="0" y="5661248"/>
            <a:ext cx="914400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28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Stéphen</a:t>
            </a:r>
            <a:r>
              <a:rPr lang="fr-F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 Rostain</a:t>
            </a:r>
            <a:endParaRPr lang="fr-FR" sz="28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cs typeface="Georgia"/>
            </a:endParaRPr>
          </a:p>
          <a:p>
            <a:pPr lvl="0" algn="ctr"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2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Archéologue – Directeur de recherche au CNRS</a:t>
            </a:r>
            <a:endParaRPr lang="en-US" sz="28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97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880"/>
            <a:ext cx="9144000" cy="792088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ＭＳ Ｐゴシック" charset="0"/>
                <a:cs typeface="Georgia" charset="0"/>
              </a:rPr>
              <a:t>Depuis 1985, plus de 12,5 % de l’Amazonie ont disparu</a:t>
            </a:r>
            <a:endParaRPr lang="fr-FR" sz="2800" dirty="0">
              <a:solidFill>
                <a:srgbClr val="FFA70C"/>
              </a:solidFill>
              <a:latin typeface="Georgia" charset="0"/>
              <a:ea typeface="ＭＳ Ｐゴシック" charset="0"/>
              <a:cs typeface="Georgia" charset="0"/>
            </a:endParaRPr>
          </a:p>
        </p:txBody>
      </p:sp>
      <p:pic>
        <p:nvPicPr>
          <p:cNvPr id="2" name="Image 1" descr="Feux Amazonie_27sept2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13390"/>
          <a:stretch/>
        </p:blipFill>
        <p:spPr>
          <a:xfrm>
            <a:off x="0" y="836713"/>
            <a:ext cx="9144000" cy="60212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890" y="6309320"/>
            <a:ext cx="236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27 septembre 2024</a:t>
            </a:r>
            <a:endParaRPr lang="fr-FR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12160" y="6165304"/>
            <a:ext cx="3058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Georgia"/>
                <a:cs typeface="Georgia"/>
              </a:rPr>
              <a:t>FIRMS : </a:t>
            </a:r>
            <a:r>
              <a:rPr lang="fr-FR" sz="1600" dirty="0" err="1" smtClean="0">
                <a:solidFill>
                  <a:schemeClr val="bg1"/>
                </a:solidFill>
                <a:latin typeface="Georgia"/>
                <a:cs typeface="Georgia"/>
              </a:rPr>
              <a:t>Fire</a:t>
            </a:r>
            <a:r>
              <a:rPr lang="fr-FR" sz="1600" dirty="0" smtClean="0">
                <a:solidFill>
                  <a:schemeClr val="bg1"/>
                </a:solidFill>
                <a:latin typeface="Georgia"/>
                <a:cs typeface="Georgia"/>
              </a:rPr>
              <a:t> Information for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Georgia"/>
                <a:cs typeface="Georgia"/>
              </a:rPr>
              <a:t>Ressource Management System</a:t>
            </a:r>
            <a:endParaRPr lang="fr-FR" sz="16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980728"/>
            <a:ext cx="2613466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+ </a:t>
            </a:r>
            <a:r>
              <a:rPr lang="fr-FR" sz="2000" dirty="0" err="1" smtClean="0">
                <a:solidFill>
                  <a:schemeClr val="bg1"/>
                </a:solidFill>
                <a:latin typeface="Georgia"/>
                <a:cs typeface="Georgia"/>
              </a:rPr>
              <a:t>écolopiratage</a:t>
            </a:r>
            <a:endParaRPr lang="fr-FR" sz="2000" dirty="0" smtClean="0">
              <a:solidFill>
                <a:schemeClr val="bg1"/>
              </a:solidFill>
              <a:latin typeface="Georgia"/>
              <a:cs typeface="Georgia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+ </a:t>
            </a:r>
            <a:r>
              <a:rPr lang="fr-FR" sz="2000" dirty="0" err="1" smtClean="0">
                <a:solidFill>
                  <a:schemeClr val="bg1"/>
                </a:solidFill>
                <a:latin typeface="Georgia"/>
                <a:cs typeface="Georgia"/>
              </a:rPr>
              <a:t>biopiratage</a:t>
            </a:r>
            <a:endParaRPr lang="fr-FR" sz="2000" dirty="0" smtClean="0">
              <a:solidFill>
                <a:schemeClr val="bg1"/>
              </a:solidFill>
              <a:latin typeface="Georgia"/>
              <a:cs typeface="Georgia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+ </a:t>
            </a:r>
            <a:r>
              <a:rPr lang="fr-FR" sz="2000" dirty="0" err="1" smtClean="0">
                <a:solidFill>
                  <a:schemeClr val="bg1"/>
                </a:solidFill>
                <a:latin typeface="Georgia"/>
                <a:cs typeface="Georgia"/>
              </a:rPr>
              <a:t>patrimoniopiratage</a:t>
            </a:r>
            <a:endParaRPr lang="fr-FR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8590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Brocélian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59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6B9CEDB8-7403-4C83-96AC-75B9A07F6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247570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fr-FR" sz="36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75000"/>
                    </a:schemeClr>
                  </a:glow>
                </a:effectLst>
                <a:latin typeface="Georgia"/>
                <a:ea typeface="Georgia" charset="0"/>
                <a:cs typeface="Georgia"/>
              </a:rPr>
              <a:t>À </a:t>
            </a:r>
            <a:r>
              <a:rPr lang="fr-FR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75000"/>
                    </a:schemeClr>
                  </a:glow>
                </a:effectLst>
                <a:latin typeface="Georgia"/>
                <a:ea typeface="Georgia" charset="0"/>
                <a:cs typeface="Georgia"/>
              </a:rPr>
              <a:t>qui appartient la terre forestière de France 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9404DA5A-4DC3-49D1-9B24-E4DE171E5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09120"/>
            <a:ext cx="9144000" cy="211264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Pascal Mayer</a:t>
            </a:r>
          </a:p>
          <a:p>
            <a:r>
              <a:rPr lang="fr-FR" sz="28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Ingénieur forestier et géographe </a:t>
            </a:r>
            <a:r>
              <a:rPr lang="fr-FR" sz="2800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de </a:t>
            </a:r>
            <a:r>
              <a:rPr lang="fr-FR" sz="28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l’aménagement</a:t>
            </a:r>
          </a:p>
          <a:p>
            <a:r>
              <a:rPr lang="fr-FR" sz="2800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Société Forestière de la Caisse des </a:t>
            </a:r>
            <a:r>
              <a:rPr lang="fr-FR" sz="28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Dépôts</a:t>
            </a:r>
          </a:p>
          <a:p>
            <a:r>
              <a:rPr lang="fr-FR" sz="28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et Mutuelle </a:t>
            </a:r>
            <a:r>
              <a:rPr lang="fr-FR" sz="2800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des Sylviculteurs</a:t>
            </a:r>
          </a:p>
          <a:p>
            <a:endParaRPr lang="fr-FR" sz="2800" dirty="0"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Georgia"/>
              <a:cs typeface="Georgia"/>
            </a:endParaRPr>
          </a:p>
          <a:p>
            <a:endParaRPr lang="fr-FR" sz="2800" dirty="0"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Georgia"/>
              <a:cs typeface="Georgia"/>
            </a:endParaRPr>
          </a:p>
          <a:p>
            <a:endParaRPr lang="fr-FR" sz="28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0663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780928"/>
            <a:ext cx="4419600" cy="648072"/>
          </a:xfrm>
        </p:spPr>
        <p:txBody>
          <a:bodyPr/>
          <a:lstStyle/>
          <a:p>
            <a:r>
              <a:rPr lang="es-ES_tradnl" sz="2800" dirty="0" err="1" smtClean="0">
                <a:solidFill>
                  <a:srgbClr val="FFA70C"/>
                </a:solidFill>
                <a:latin typeface="Georgia" charset="0"/>
              </a:rPr>
              <a:t>Amazonie</a:t>
            </a:r>
            <a:endParaRPr kumimoji="0" lang="es-ES_tradnl" sz="2800" dirty="0">
              <a:solidFill>
                <a:srgbClr val="FFA70C"/>
              </a:solidFill>
              <a:effectLst/>
              <a:latin typeface="Herculanum" charset="0"/>
            </a:endParaRPr>
          </a:p>
        </p:txBody>
      </p:sp>
      <p:pic>
        <p:nvPicPr>
          <p:cNvPr id="8" name="Image 7" descr="amazon_evi_map_bis_F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425"/>
            <a:ext cx="4648200" cy="68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Amazonia_Eter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01416"/>
            <a:ext cx="4283967" cy="2856583"/>
          </a:xfrm>
          <a:prstGeom prst="rect">
            <a:avLst/>
          </a:prstGeom>
        </p:spPr>
      </p:pic>
      <p:pic>
        <p:nvPicPr>
          <p:cNvPr id="2" name="Image 1" descr="Encontro agu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7" y="0"/>
            <a:ext cx="4310085" cy="2887420"/>
          </a:xfrm>
          <a:prstGeom prst="rect">
            <a:avLst/>
          </a:prstGeom>
        </p:spPr>
      </p:pic>
      <p:pic>
        <p:nvPicPr>
          <p:cNvPr id="7" name="Image 6" descr="carte-globe-et-lu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941168"/>
            <a:ext cx="1916832" cy="191683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0155" y="1484784"/>
            <a:ext cx="123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Amazone</a:t>
            </a:r>
            <a:endParaRPr lang="fr-FR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33374" y="1484784"/>
            <a:ext cx="1334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Rio Negro</a:t>
            </a:r>
            <a:endParaRPr lang="fr-FR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0279" y="3284984"/>
            <a:ext cx="3169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Ne pas penser en millions,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mais en milliards !</a:t>
            </a:r>
            <a:endParaRPr lang="fr-FR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98184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033" descr="Milieu Amaz 11B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"/>
          <a:stretch>
            <a:fillRect/>
          </a:stretch>
        </p:blipFill>
        <p:spPr bwMode="auto">
          <a:xfrm rot="-1335754">
            <a:off x="4765675" y="4038600"/>
            <a:ext cx="43783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0" name="Image 7" descr="Bolivia_09_02_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6026">
            <a:off x="-485775" y="219075"/>
            <a:ext cx="424815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Image 9" descr="Tepu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/>
          <a:stretch>
            <a:fillRect/>
          </a:stretch>
        </p:blipFill>
        <p:spPr bwMode="auto">
          <a:xfrm rot="786960">
            <a:off x="0" y="3657600"/>
            <a:ext cx="44862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Image 2" descr="nenuphar-amazoni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358">
            <a:off x="5880100" y="644525"/>
            <a:ext cx="37766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1029" descr="Littoral 1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0"/>
          <a:stretch>
            <a:fillRect/>
          </a:stretch>
        </p:blipFill>
        <p:spPr bwMode="auto">
          <a:xfrm>
            <a:off x="3430588" y="-504825"/>
            <a:ext cx="2725737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24075" y="2708920"/>
            <a:ext cx="4968875" cy="1380480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solidFill>
                  <a:srgbClr val="FFA70C"/>
                </a:solidFill>
                <a:latin typeface="Georgia" charset="0"/>
                <a:ea typeface="ＭＳ Ｐゴシック" charset="0"/>
                <a:cs typeface="Georgia" charset="0"/>
              </a:rPr>
              <a:t>Diversité</a:t>
            </a:r>
            <a:r>
              <a:rPr lang="en-US" sz="2800" dirty="0" smtClean="0">
                <a:solidFill>
                  <a:srgbClr val="FFA70C"/>
                </a:solidFill>
                <a:latin typeface="Georgia" charset="0"/>
                <a:ea typeface="ＭＳ Ｐゴシック" charset="0"/>
                <a:cs typeface="Georgia" charset="0"/>
              </a:rPr>
              <a:t> de </a:t>
            </a:r>
            <a:r>
              <a:rPr lang="en-US" sz="2800" dirty="0" err="1" smtClean="0">
                <a:solidFill>
                  <a:srgbClr val="FFA70C"/>
                </a:solidFill>
                <a:latin typeface="Georgia" charset="0"/>
                <a:ea typeface="ＭＳ Ｐゴシック" charset="0"/>
                <a:cs typeface="Georgia" charset="0"/>
              </a:rPr>
              <a:t>milieux</a:t>
            </a:r>
            <a:endParaRPr lang="fr-FR" sz="2800" dirty="0">
              <a:solidFill>
                <a:srgbClr val="F7FF0B"/>
              </a:solidFill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Image 8" descr="Amazonia_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b="6371"/>
          <a:stretch>
            <a:fillRect/>
          </a:stretch>
        </p:blipFill>
        <p:spPr bwMode="auto">
          <a:xfrm>
            <a:off x="-488096" y="0"/>
            <a:ext cx="100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0831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Image 8" descr="Plante perroqu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b="26158"/>
          <a:stretch>
            <a:fillRect/>
          </a:stretch>
        </p:blipFill>
        <p:spPr bwMode="auto">
          <a:xfrm>
            <a:off x="-15764" y="2348880"/>
            <a:ext cx="212407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Image 9" descr="urucum-guayapi--38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6"/>
          <a:stretch>
            <a:fillRect/>
          </a:stretch>
        </p:blipFill>
        <p:spPr bwMode="auto">
          <a:xfrm>
            <a:off x="2267744" y="4635841"/>
            <a:ext cx="2296929" cy="222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Image 10" descr="victoria-amazonica-9ea09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-1184" r="13399" b="1184"/>
          <a:stretch>
            <a:fillRect/>
          </a:stretch>
        </p:blipFill>
        <p:spPr bwMode="auto">
          <a:xfrm>
            <a:off x="2320658" y="0"/>
            <a:ext cx="2230482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259" y="2492896"/>
            <a:ext cx="9151259" cy="1584176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2800" dirty="0" smtClean="0">
                <a:solidFill>
                  <a:srgbClr val="FFA70C"/>
                </a:solidFill>
                <a:effectLst/>
                <a:latin typeface="Georgia" charset="0"/>
              </a:rPr>
              <a:t>16 000 </a:t>
            </a:r>
            <a:r>
              <a:rPr lang="en-US" sz="2800" dirty="0" err="1" smtClean="0">
                <a:solidFill>
                  <a:srgbClr val="FFA70C"/>
                </a:solidFill>
                <a:effectLst/>
                <a:latin typeface="Georgia" charset="0"/>
              </a:rPr>
              <a:t>espèces</a:t>
            </a:r>
            <a:r>
              <a:rPr lang="en-US" sz="2800" dirty="0" smtClean="0">
                <a:solidFill>
                  <a:srgbClr val="FFA70C"/>
                </a:solidFill>
                <a:effectLst/>
                <a:latin typeface="Georgia" charset="0"/>
              </a:rPr>
              <a:t> </a:t>
            </a:r>
            <a:r>
              <a:rPr lang="en-US" sz="2800" dirty="0" err="1" smtClean="0">
                <a:solidFill>
                  <a:srgbClr val="FFA70C"/>
                </a:solidFill>
                <a:effectLst/>
                <a:latin typeface="Georgia" charset="0"/>
              </a:rPr>
              <a:t>d’arbres</a:t>
            </a:r>
            <a:r>
              <a:rPr lang="en-US" sz="2800" dirty="0" smtClean="0">
                <a:solidFill>
                  <a:srgbClr val="FFA70C"/>
                </a:solidFill>
                <a:effectLst/>
                <a:latin typeface="Georgia" charset="0"/>
              </a:rPr>
              <a:t/>
            </a:r>
            <a:br>
              <a:rPr lang="en-US" sz="2800" dirty="0" smtClean="0">
                <a:solidFill>
                  <a:srgbClr val="FFA70C"/>
                </a:solidFill>
                <a:effectLst/>
                <a:latin typeface="Georgia" charset="0"/>
              </a:rPr>
            </a:br>
            <a:r>
              <a:rPr lang="fr-FR" sz="2800" dirty="0">
                <a:solidFill>
                  <a:srgbClr val="FFA70C"/>
                </a:solidFill>
                <a:latin typeface="Georgia" charset="0"/>
              </a:rPr>
              <a:t>390 milliards de troncs </a:t>
            </a:r>
          </a:p>
        </p:txBody>
      </p:sp>
      <p:pic>
        <p:nvPicPr>
          <p:cNvPr id="88077" name="Image 6" descr="Champignonistes_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r="2309"/>
          <a:stretch>
            <a:fillRect/>
          </a:stretch>
        </p:blipFill>
        <p:spPr bwMode="auto">
          <a:xfrm>
            <a:off x="0" y="0"/>
            <a:ext cx="21701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bamboofores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r="22670"/>
          <a:stretch/>
        </p:blipFill>
        <p:spPr>
          <a:xfrm>
            <a:off x="-15147" y="4617132"/>
            <a:ext cx="2166470" cy="2240868"/>
          </a:xfrm>
          <a:prstGeom prst="rect">
            <a:avLst/>
          </a:prstGeom>
        </p:spPr>
      </p:pic>
      <p:pic>
        <p:nvPicPr>
          <p:cNvPr id="3" name="Image 2" descr="Paysage_4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7" t="1229" r="1067"/>
          <a:stretch/>
        </p:blipFill>
        <p:spPr>
          <a:xfrm>
            <a:off x="6984160" y="4637805"/>
            <a:ext cx="2159840" cy="2199864"/>
          </a:xfrm>
          <a:prstGeom prst="rect">
            <a:avLst/>
          </a:prstGeom>
        </p:spPr>
      </p:pic>
      <p:pic>
        <p:nvPicPr>
          <p:cNvPr id="4" name="Image 3" descr="Arbre B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"/>
          <a:stretch/>
        </p:blipFill>
        <p:spPr>
          <a:xfrm>
            <a:off x="7033277" y="2348880"/>
            <a:ext cx="2147235" cy="2160240"/>
          </a:xfrm>
          <a:prstGeom prst="rect">
            <a:avLst/>
          </a:prstGeom>
        </p:spPr>
      </p:pic>
      <p:pic>
        <p:nvPicPr>
          <p:cNvPr id="5" name="Image 4" descr="IMG_5158_BIS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4"/>
          <a:stretch/>
        </p:blipFill>
        <p:spPr>
          <a:xfrm>
            <a:off x="7006515" y="0"/>
            <a:ext cx="2173997" cy="2204864"/>
          </a:xfrm>
          <a:prstGeom prst="rect">
            <a:avLst/>
          </a:prstGeom>
        </p:spPr>
      </p:pic>
      <p:pic>
        <p:nvPicPr>
          <p:cNvPr id="7" name="Image 6" descr="Arbre Amazonie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8" b="5855"/>
          <a:stretch/>
        </p:blipFill>
        <p:spPr>
          <a:xfrm>
            <a:off x="4716015" y="4653136"/>
            <a:ext cx="2174655" cy="2204864"/>
          </a:xfrm>
          <a:prstGeom prst="rect">
            <a:avLst/>
          </a:prstGeom>
        </p:spPr>
      </p:pic>
      <p:pic>
        <p:nvPicPr>
          <p:cNvPr id="8" name="Image 7" descr="bertholletia-excelsa_Noyer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6" r="1338" b="15523"/>
          <a:stretch/>
        </p:blipFill>
        <p:spPr>
          <a:xfrm>
            <a:off x="4644008" y="0"/>
            <a:ext cx="2202366" cy="2226235"/>
          </a:xfrm>
          <a:prstGeom prst="rect">
            <a:avLst/>
          </a:prstGeom>
        </p:spPr>
      </p:pic>
      <p:pic>
        <p:nvPicPr>
          <p:cNvPr id="9" name="Image 8" descr="Arbre contrefort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/>
          <a:stretch/>
        </p:blipFill>
        <p:spPr>
          <a:xfrm>
            <a:off x="0" y="2348880"/>
            <a:ext cx="2195736" cy="211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81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61951" y="3622321"/>
            <a:ext cx="3345508" cy="1210427"/>
          </a:xfrm>
        </p:spPr>
        <p:txBody>
          <a:bodyPr>
            <a:normAutofit fontScale="92500"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lang="fr-FR" sz="2000" b="1" dirty="0" smtClean="0">
                <a:solidFill>
                  <a:srgbClr val="FFFFFF"/>
                </a:solidFill>
                <a:latin typeface="Georgia"/>
                <a:cs typeface="Georgia"/>
              </a:rPr>
              <a:t>oissons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 : 3 000 </a:t>
            </a: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espèces </a:t>
            </a:r>
            <a:endParaRPr lang="fr-FR" sz="2000" dirty="0" smtClean="0">
              <a:solidFill>
                <a:srgbClr val="FFFFFF"/>
              </a:solidFill>
              <a:latin typeface="Georgia"/>
              <a:cs typeface="Georgia"/>
            </a:endParaRPr>
          </a:p>
          <a:p>
            <a:r>
              <a:rPr lang="fr-FR" sz="2000" b="1" dirty="0" smtClean="0">
                <a:solidFill>
                  <a:srgbClr val="FFFFFF"/>
                </a:solidFill>
                <a:latin typeface="Georgia"/>
                <a:cs typeface="Georgia"/>
              </a:rPr>
              <a:t>Oiseaux</a:t>
            </a: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 : 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2 300 espèces</a:t>
            </a:r>
          </a:p>
          <a:p>
            <a:r>
              <a:rPr lang="fr-FR" sz="2000" b="1" dirty="0" smtClean="0">
                <a:solidFill>
                  <a:srgbClr val="FFFFFF"/>
                </a:solidFill>
                <a:latin typeface="Georgia"/>
                <a:cs typeface="Georgia"/>
              </a:rPr>
              <a:t>Mammifères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 : </a:t>
            </a: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250 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espèces</a:t>
            </a:r>
            <a:endParaRPr lang="fr-FR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pic>
        <p:nvPicPr>
          <p:cNvPr id="9" name="Image 8" descr="Jaguar_B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8" y="1"/>
            <a:ext cx="2076449" cy="3609066"/>
          </a:xfrm>
          <a:prstGeom prst="rect">
            <a:avLst/>
          </a:prstGeom>
        </p:spPr>
      </p:pic>
      <p:grpSp>
        <p:nvGrpSpPr>
          <p:cNvPr id="23" name="Grouper 22"/>
          <p:cNvGrpSpPr/>
          <p:nvPr/>
        </p:nvGrpSpPr>
        <p:grpSpPr>
          <a:xfrm>
            <a:off x="14108" y="135465"/>
            <a:ext cx="9144001" cy="6746968"/>
            <a:chOff x="0" y="126547"/>
            <a:chExt cx="9144001" cy="6746968"/>
          </a:xfrm>
        </p:grpSpPr>
        <p:pic>
          <p:nvPicPr>
            <p:cNvPr id="14" name="Image 13" descr="Guepe parasito_BI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321" y="2116977"/>
              <a:ext cx="2189680" cy="1766175"/>
            </a:xfrm>
            <a:prstGeom prst="rect">
              <a:avLst/>
            </a:prstGeom>
          </p:spPr>
        </p:pic>
        <p:pic>
          <p:nvPicPr>
            <p:cNvPr id="7" name="Image 6" descr="Titan_plus-gros-insectes-mond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85256"/>
              <a:ext cx="3128669" cy="2072743"/>
            </a:xfrm>
            <a:prstGeom prst="rect">
              <a:avLst/>
            </a:prstGeom>
          </p:spPr>
        </p:pic>
        <p:pic>
          <p:nvPicPr>
            <p:cNvPr id="8" name="Image 7" descr="Scarabe_TER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37367" y="132323"/>
              <a:ext cx="1560169" cy="1145440"/>
            </a:xfrm>
            <a:prstGeom prst="rect">
              <a:avLst/>
            </a:prstGeom>
          </p:spPr>
        </p:pic>
        <p:pic>
          <p:nvPicPr>
            <p:cNvPr id="10" name="Image 9" descr="Chenille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129" y="3632706"/>
              <a:ext cx="3212871" cy="1775179"/>
            </a:xfrm>
            <a:prstGeom prst="rect">
              <a:avLst/>
            </a:prstGeom>
          </p:spPr>
        </p:pic>
        <p:pic>
          <p:nvPicPr>
            <p:cNvPr id="11" name="Image 10" descr="Fourmi_BIS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171" y="5285179"/>
              <a:ext cx="1744649" cy="999707"/>
            </a:xfrm>
            <a:prstGeom prst="rect">
              <a:avLst/>
            </a:prstGeom>
          </p:spPr>
        </p:pic>
        <p:pic>
          <p:nvPicPr>
            <p:cNvPr id="13" name="Image 12" descr="Morpho_BIS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771" y="3609068"/>
              <a:ext cx="2744527" cy="2195622"/>
            </a:xfrm>
            <a:prstGeom prst="rect">
              <a:avLst/>
            </a:prstGeom>
          </p:spPr>
        </p:pic>
        <p:pic>
          <p:nvPicPr>
            <p:cNvPr id="15" name="Image 14" descr="Fourmi d’Amazonie (céphalote)_steve-gschmeissner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18991" y="5831100"/>
              <a:ext cx="1178545" cy="1026900"/>
            </a:xfrm>
            <a:prstGeom prst="rect">
              <a:avLst/>
            </a:prstGeom>
          </p:spPr>
        </p:pic>
        <p:pic>
          <p:nvPicPr>
            <p:cNvPr id="16" name="Image 15" descr="Asticot_steve-gschmeissner_BIS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669" y="5466581"/>
              <a:ext cx="1368452" cy="1391419"/>
            </a:xfrm>
            <a:prstGeom prst="rect">
              <a:avLst/>
            </a:prstGeom>
          </p:spPr>
        </p:pic>
        <p:pic>
          <p:nvPicPr>
            <p:cNvPr id="17" name="Image 16" descr="Mygale_BIS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956" y="474040"/>
              <a:ext cx="2766425" cy="2081735"/>
            </a:xfrm>
            <a:prstGeom prst="rect">
              <a:avLst/>
            </a:prstGeom>
          </p:spPr>
        </p:pic>
        <p:pic>
          <p:nvPicPr>
            <p:cNvPr id="18" name="Image 17" descr="Mouche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1570" y="2509305"/>
              <a:ext cx="1564335" cy="1076931"/>
            </a:xfrm>
            <a:prstGeom prst="rect">
              <a:avLst/>
            </a:prstGeom>
          </p:spPr>
        </p:pic>
        <p:pic>
          <p:nvPicPr>
            <p:cNvPr id="19" name="Image 18" descr="aoutat_BIS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70" y="1211783"/>
              <a:ext cx="949935" cy="869772"/>
            </a:xfrm>
            <a:prstGeom prst="rect">
              <a:avLst/>
            </a:prstGeom>
          </p:spPr>
        </p:pic>
        <p:pic>
          <p:nvPicPr>
            <p:cNvPr id="22" name="Image 21" descr="Asian_forest_scorpion_in_Khao_Yai_National_Park_BIS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400" y="126547"/>
              <a:ext cx="1368452" cy="2074636"/>
            </a:xfrm>
            <a:prstGeom prst="rect">
              <a:avLst/>
            </a:prstGeom>
          </p:spPr>
        </p:pic>
        <p:pic>
          <p:nvPicPr>
            <p:cNvPr id="21" name="Image 20" descr="guepe-emeraude_BIS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250" y="2022320"/>
              <a:ext cx="1998756" cy="1000928"/>
            </a:xfrm>
            <a:prstGeom prst="rect">
              <a:avLst/>
            </a:prstGeom>
          </p:spPr>
        </p:pic>
        <p:pic>
          <p:nvPicPr>
            <p:cNvPr id="20" name="Image 19" descr="Termite_BIS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40" y="3016250"/>
              <a:ext cx="1728891" cy="1080557"/>
            </a:xfrm>
            <a:prstGeom prst="rect">
              <a:avLst/>
            </a:prstGeom>
          </p:spPr>
        </p:pic>
        <p:sp>
          <p:nvSpPr>
            <p:cNvPr id="6" name="Sous-titre 2"/>
            <p:cNvSpPr txBox="1">
              <a:spLocks/>
            </p:cNvSpPr>
            <p:nvPr/>
          </p:nvSpPr>
          <p:spPr>
            <a:xfrm>
              <a:off x="3981828" y="6300402"/>
              <a:ext cx="4176463" cy="57311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b="1" dirty="0" smtClean="0">
                  <a:solidFill>
                    <a:srgbClr val="FFFF00"/>
                  </a:solidFill>
                  <a:latin typeface="Georgia"/>
                  <a:cs typeface="Georgia"/>
                </a:rPr>
                <a:t>Insectes &amp; </a:t>
              </a:r>
              <a:r>
                <a:rPr lang="fr-FR" sz="2000" b="1" dirty="0" err="1" smtClean="0">
                  <a:solidFill>
                    <a:srgbClr val="FFFF00"/>
                  </a:solidFill>
                  <a:latin typeface="Georgia"/>
                  <a:cs typeface="Georgia"/>
                </a:rPr>
                <a:t>cie</a:t>
              </a:r>
              <a:r>
                <a:rPr lang="fr-FR" sz="2000" b="1" dirty="0" smtClean="0">
                  <a:solidFill>
                    <a:srgbClr val="FFFF00"/>
                  </a:solidFill>
                  <a:latin typeface="Georgia"/>
                  <a:cs typeface="Georgia"/>
                </a:rPr>
                <a:t> </a:t>
              </a:r>
              <a:r>
                <a:rPr lang="fr-FR" sz="2000" dirty="0" smtClean="0">
                  <a:solidFill>
                    <a:srgbClr val="FFFF00"/>
                  </a:solidFill>
                  <a:latin typeface="Georgia"/>
                  <a:cs typeface="Georgia"/>
                </a:rPr>
                <a:t>: 2 500 000 espèces</a:t>
              </a:r>
              <a:endParaRPr lang="fr-FR" sz="2000" dirty="0">
                <a:solidFill>
                  <a:srgbClr val="FFFF00"/>
                </a:solidFill>
                <a:latin typeface="Georgia"/>
                <a:cs typeface="Georgia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65365" y="0"/>
            <a:ext cx="6278636" cy="58860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Georgia" charset="0"/>
                <a:cs typeface="Georgia" charset="0"/>
              </a:rPr>
              <a:t>Faune </a:t>
            </a:r>
            <a:r>
              <a:rPr lang="fr-FR" sz="2800" dirty="0">
                <a:solidFill>
                  <a:srgbClr val="FFA70C"/>
                </a:solidFill>
                <a:latin typeface="Georgia" charset="0"/>
                <a:ea typeface="Georgia" charset="0"/>
                <a:cs typeface="Georgia" charset="0"/>
              </a:rPr>
              <a:t>d’Amazonie</a:t>
            </a:r>
          </a:p>
        </p:txBody>
      </p:sp>
    </p:spTree>
    <p:extLst>
      <p:ext uri="{BB962C8B-B14F-4D97-AF65-F5344CB8AC3E}">
        <p14:creationId xmlns:p14="http://schemas.microsoft.com/office/powerpoint/2010/main" val="274475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 Amazon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725" cy="6858000"/>
          </a:xfrm>
          <a:prstGeom prst="rect">
            <a:avLst/>
          </a:prstGeom>
        </p:spPr>
      </p:pic>
      <p:sp>
        <p:nvSpPr>
          <p:cNvPr id="512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96136" y="188640"/>
            <a:ext cx="3347864" cy="60960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ＭＳ Ｐゴシック" charset="0"/>
                <a:cs typeface="Georgia" charset="0"/>
              </a:rPr>
              <a:t>Frontière nord</a:t>
            </a:r>
            <a:endParaRPr lang="fr-FR" sz="2800" dirty="0">
              <a:solidFill>
                <a:srgbClr val="FFA70C"/>
              </a:solidFill>
              <a:latin typeface="Georgia" charset="0"/>
              <a:ea typeface="ＭＳ Ｐゴシック" charset="0"/>
              <a:cs typeface="Georgia" charset="0"/>
            </a:endParaRPr>
          </a:p>
        </p:txBody>
      </p:sp>
      <p:pic>
        <p:nvPicPr>
          <p:cNvPr id="4" name="Image 3" descr="Carte Amazonie_Orenoque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725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04526" y="673532"/>
            <a:ext cx="2615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rgbClr val="FFA70C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Georgia" charset="0"/>
                <a:cs typeface="Georgia" charset="0"/>
              </a:rPr>
              <a:t>e l’Amazonie 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44208" y="1196752"/>
            <a:ext cx="2052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une absurdité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géographique</a:t>
            </a:r>
            <a:endParaRPr lang="fr-FR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51720" y="2924944"/>
            <a:ext cx="3081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A70C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 charset="0"/>
                <a:ea typeface="ＭＳ Ｐゴシック" charset="0"/>
                <a:cs typeface="Georgia" charset="0"/>
              </a:rPr>
              <a:t>Des </a:t>
            </a:r>
            <a:r>
              <a:rPr lang="fr-FR" sz="2800" dirty="0">
                <a:solidFill>
                  <a:srgbClr val="FFA70C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 charset="0"/>
                <a:ea typeface="ＭＳ Ｐゴシック" charset="0"/>
                <a:cs typeface="Georgia" charset="0"/>
              </a:rPr>
              <a:t>limites molles</a:t>
            </a:r>
          </a:p>
        </p:txBody>
      </p:sp>
      <p:pic>
        <p:nvPicPr>
          <p:cNvPr id="5" name="Image 4" descr="13_Borne 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t="-32" r="286" b="1243"/>
          <a:stretch/>
        </p:blipFill>
        <p:spPr>
          <a:xfrm>
            <a:off x="-14982" y="0"/>
            <a:ext cx="9158982" cy="6951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5616" y="4965943"/>
            <a:ext cx="6768752" cy="1559401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Les revendications autochtones pour la reconnaissance de leurs droits fonciers sont souvent perçues comme étant en conflit avec la souveraineté de l’État ; pourtant, la nature des droits légaux est telle qu’on peut affirmer le contraire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86682" y="22352"/>
            <a:ext cx="3823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>
                <a:latin typeface="Georgia"/>
                <a:cs typeface="Georgia"/>
              </a:rPr>
              <a:t>Pause de la borne-frontière n° 1</a:t>
            </a:r>
          </a:p>
          <a:p>
            <a:pPr algn="r"/>
            <a:r>
              <a:rPr lang="fr-FR" sz="2000" dirty="0" smtClean="0">
                <a:latin typeface="Georgia"/>
                <a:cs typeface="Georgia"/>
              </a:rPr>
              <a:t>Guyane-Brésil en 1962</a:t>
            </a:r>
            <a:endParaRPr lang="fr-FR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36237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0"/>
            <a:ext cx="7772400" cy="54868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FFA70C"/>
                </a:solidFill>
                <a:effectLst/>
                <a:latin typeface="Georgia" charset="0"/>
                <a:ea typeface="ＭＳ Ｐゴシック" charset="0"/>
                <a:cs typeface="Georgia" charset="0"/>
              </a:rPr>
              <a:t>La menace intérieure</a:t>
            </a:r>
            <a:endParaRPr lang="fr-FR" sz="2800" dirty="0">
              <a:solidFill>
                <a:srgbClr val="FFA70C"/>
              </a:solidFill>
              <a:effectLst/>
              <a:latin typeface="Georgia" charset="0"/>
              <a:ea typeface="ＭＳ Ｐゴシック" charset="0"/>
              <a:cs typeface="Georgia" charset="0"/>
            </a:endParaRPr>
          </a:p>
        </p:txBody>
      </p:sp>
      <p:pic>
        <p:nvPicPr>
          <p:cNvPr id="9" name="Image 8" descr="Bel Monte indi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" y="620688"/>
            <a:ext cx="4212357" cy="3001746"/>
          </a:xfrm>
          <a:prstGeom prst="rect">
            <a:avLst/>
          </a:prstGeom>
        </p:spPr>
      </p:pic>
      <p:pic>
        <p:nvPicPr>
          <p:cNvPr id="10" name="Image 9" descr="Mine or illegale Madre de Dio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6"/>
          <a:stretch/>
        </p:blipFill>
        <p:spPr>
          <a:xfrm>
            <a:off x="0" y="3839751"/>
            <a:ext cx="4391472" cy="3045633"/>
          </a:xfrm>
          <a:prstGeom prst="rect">
            <a:avLst/>
          </a:prstGeom>
        </p:spPr>
      </p:pic>
      <p:pic>
        <p:nvPicPr>
          <p:cNvPr id="11" name="Image 10" descr="FARC 1998 ©REUTERS Henry Romero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"/>
          <a:stretch/>
        </p:blipFill>
        <p:spPr>
          <a:xfrm>
            <a:off x="4572000" y="3861048"/>
            <a:ext cx="4536504" cy="2996952"/>
          </a:xfrm>
          <a:prstGeom prst="rect">
            <a:avLst/>
          </a:prstGeom>
        </p:spPr>
      </p:pic>
      <p:pic>
        <p:nvPicPr>
          <p:cNvPr id="12" name="Image 11" descr="Deforestation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18"/>
          <a:stretch/>
        </p:blipFill>
        <p:spPr>
          <a:xfrm>
            <a:off x="4427984" y="620688"/>
            <a:ext cx="4716016" cy="30243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47664" y="6413266"/>
            <a:ext cx="1362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Orpaillage</a:t>
            </a:r>
            <a:endParaRPr lang="fr-FR" sz="20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Georgia"/>
              <a:cs typeface="Georgi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53694" y="620688"/>
            <a:ext cx="1450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Répression</a:t>
            </a:r>
            <a:endParaRPr lang="fr-FR" sz="20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Georgia"/>
              <a:cs typeface="Georgia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012160" y="620688"/>
            <a:ext cx="173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Déforestation</a:t>
            </a:r>
            <a:endParaRPr lang="fr-FR" sz="20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Georgia"/>
              <a:cs typeface="Georgia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453257" y="6457890"/>
            <a:ext cx="855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Georgia"/>
                <a:cs typeface="Georgia"/>
              </a:rPr>
              <a:t>FARC</a:t>
            </a:r>
            <a:endParaRPr lang="fr-FR" sz="20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Georgia"/>
              <a:cs typeface="Georgia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3135" y="1645"/>
            <a:ext cx="9144000" cy="6858000"/>
            <a:chOff x="0" y="0"/>
            <a:chExt cx="9144000" cy="6858000"/>
          </a:xfrm>
        </p:grpSpPr>
        <p:pic>
          <p:nvPicPr>
            <p:cNvPr id="13" name="Picture 10" descr="Ethnies_1985"/>
            <p:cNvPicPr>
              <a:picLocks noChangeAspect="1" noChangeArrowheads="1"/>
            </p:cNvPicPr>
            <p:nvPr/>
          </p:nvPicPr>
          <p:blipFill rotWithShape="1">
            <a:blip r:embed="rId7"/>
            <a:srcRect l="3818"/>
            <a:stretch/>
          </p:blipFill>
          <p:spPr bwMode="auto">
            <a:xfrm>
              <a:off x="0" y="620688"/>
              <a:ext cx="9144000" cy="6237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2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62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1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1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1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1" charset="-128"/>
                  <a:cs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1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1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1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eaLnBrk="1" hangingPunct="1"/>
              <a:r>
                <a:rPr lang="fr-FR" sz="2800" dirty="0" smtClean="0">
                  <a:solidFill>
                    <a:srgbClr val="FFA70C"/>
                  </a:solidFill>
                  <a:latin typeface="Georgia" charset="0"/>
                </a:rPr>
                <a:t>Décembre 1984 : 1</a:t>
              </a:r>
              <a:r>
                <a:rPr lang="fr-FR" sz="2800" baseline="30000" dirty="0" smtClean="0">
                  <a:solidFill>
                    <a:srgbClr val="FFA70C"/>
                  </a:solidFill>
                  <a:latin typeface="Georgia" charset="0"/>
                </a:rPr>
                <a:t>er</a:t>
              </a:r>
              <a:r>
                <a:rPr lang="fr-FR" sz="2800" dirty="0" smtClean="0">
                  <a:solidFill>
                    <a:srgbClr val="FFA70C"/>
                  </a:solidFill>
                  <a:latin typeface="Georgia" charset="0"/>
                </a:rPr>
                <a:t> congrès autochtone de Guyane</a:t>
              </a:r>
              <a:endParaRPr lang="fr-FR" sz="2800" dirty="0">
                <a:solidFill>
                  <a:srgbClr val="FFA70C"/>
                </a:solidFill>
                <a:latin typeface="Georgia" charset="0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971600" y="5445224"/>
            <a:ext cx="7128792" cy="11900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2000" dirty="0">
                <a:solidFill>
                  <a:srgbClr val="FFFFFF"/>
                </a:solidFill>
                <a:effectLst/>
                <a:latin typeface="Georgia"/>
                <a:cs typeface="Georgia"/>
              </a:rPr>
              <a:t>Malgré cela, la législation française modifie relativement peu sa constitution pour l’adapter à cette prise de </a:t>
            </a:r>
            <a:r>
              <a:rPr lang="fr-FR" sz="2000" dirty="0" smtClean="0">
                <a:solidFill>
                  <a:srgbClr val="FFFFFF"/>
                </a:solidFill>
                <a:effectLst/>
                <a:latin typeface="Georgia"/>
                <a:cs typeface="Georgia"/>
              </a:rPr>
              <a:t>conscience, </a:t>
            </a:r>
            <a:r>
              <a:rPr lang="fr-FR" sz="2000" dirty="0">
                <a:solidFill>
                  <a:srgbClr val="FFFFFF"/>
                </a:solidFill>
                <a:effectLst/>
                <a:latin typeface="Georgia"/>
                <a:cs typeface="Georgia"/>
              </a:rPr>
              <a:t>continuant d’ignorer les revendications </a:t>
            </a:r>
            <a:r>
              <a:rPr lang="fr-FR" sz="2000" dirty="0" smtClean="0">
                <a:solidFill>
                  <a:srgbClr val="FFFFFF"/>
                </a:solidFill>
                <a:effectLst/>
                <a:latin typeface="Georgia"/>
                <a:cs typeface="Georgia"/>
              </a:rPr>
              <a:t>autochtones</a:t>
            </a:r>
            <a:endParaRPr lang="fr-FR" sz="2000" dirty="0">
              <a:solidFill>
                <a:srgbClr val="FFFFFF"/>
              </a:solidFill>
              <a:effectLst/>
              <a:latin typeface="Georgia"/>
              <a:cs typeface="Georg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600" y="5407283"/>
            <a:ext cx="7128792" cy="11900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Les 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États </a:t>
            </a: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méconnaissent le plus souvent le fait que les Peuples autochtones peuplent et exploitent des territoires depuis des temps 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immémoriaux</a:t>
            </a:r>
            <a:endParaRPr lang="fr-FR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1475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1" grpId="0"/>
      <p:bldP spid="3" grpId="0" animBg="1"/>
      <p:bldP spid="3" grpId="1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005263"/>
            <a:ext cx="6400800" cy="1752600"/>
          </a:xfrm>
        </p:spPr>
        <p:txBody>
          <a:bodyPr/>
          <a:lstStyle/>
          <a:p>
            <a:pPr eaLnBrk="1" hangingPunct="1"/>
            <a:endParaRPr lang="fr-FR" sz="2000" dirty="0">
              <a:solidFill>
                <a:srgbClr val="FFA70C"/>
              </a:solidFill>
              <a:latin typeface="Herculanum" charset="0"/>
              <a:ea typeface="MS PGothic" charset="0"/>
            </a:endParaRPr>
          </a:p>
        </p:txBody>
      </p:sp>
      <p:pic>
        <p:nvPicPr>
          <p:cNvPr id="2" name="Image 1" descr="Cartes territoires Surinam_B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2551" r="72745" b="2197"/>
          <a:stretch>
            <a:fillRect/>
          </a:stretch>
        </p:blipFill>
        <p:spPr bwMode="auto">
          <a:xfrm>
            <a:off x="1187624" y="0"/>
            <a:ext cx="360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rtes territoires Surinam_B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7" t="1888" r="1237" b="2882"/>
          <a:stretch>
            <a:fillRect/>
          </a:stretch>
        </p:blipFill>
        <p:spPr bwMode="auto">
          <a:xfrm>
            <a:off x="4859338" y="-38100"/>
            <a:ext cx="32416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r 3"/>
          <p:cNvGrpSpPr/>
          <p:nvPr/>
        </p:nvGrpSpPr>
        <p:grpSpPr>
          <a:xfrm>
            <a:off x="539552" y="-27384"/>
            <a:ext cx="8107296" cy="6897282"/>
            <a:chOff x="611560" y="-11898"/>
            <a:chExt cx="8107296" cy="6897282"/>
          </a:xfrm>
        </p:grpSpPr>
        <p:pic>
          <p:nvPicPr>
            <p:cNvPr id="8" name="Image 7" descr="Cartes territoires Surinam_BI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3" t="1929" r="26518" b="2634"/>
            <a:stretch>
              <a:fillRect/>
            </a:stretch>
          </p:blipFill>
          <p:spPr bwMode="auto">
            <a:xfrm>
              <a:off x="1691680" y="11509"/>
              <a:ext cx="5975350" cy="687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1" descr="Pieds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" t="1170" b="43223"/>
            <a:stretch/>
          </p:blipFill>
          <p:spPr bwMode="auto">
            <a:xfrm rot="5400000">
              <a:off x="5007319" y="3081175"/>
              <a:ext cx="6804610" cy="61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 1" descr="Pieds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7" t="49822" r="6637" b="3210"/>
            <a:stretch/>
          </p:blipFill>
          <p:spPr bwMode="auto">
            <a:xfrm rot="5400000">
              <a:off x="-2559212" y="3170775"/>
              <a:ext cx="6858000" cy="516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586491" y="116632"/>
              <a:ext cx="61538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 dirty="0" smtClean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Georgia"/>
                  <a:cs typeface="Georgia"/>
                </a:rPr>
                <a:t>Une </a:t>
              </a:r>
              <a:r>
                <a:rPr lang="fr-FR" sz="2200" dirty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Georgia"/>
                  <a:cs typeface="Georgia"/>
                </a:rPr>
                <a:t>relation </a:t>
              </a:r>
              <a:r>
                <a:rPr lang="fr-FR" sz="2200" dirty="0" smtClean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Georgia"/>
                  <a:cs typeface="Georgia"/>
                </a:rPr>
                <a:t>privilégiée à </a:t>
              </a:r>
              <a:r>
                <a:rPr lang="fr-FR" sz="2200" dirty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Georgia"/>
                  <a:cs typeface="Georgia"/>
                </a:rPr>
                <a:t>la terre et au territoire</a:t>
              </a:r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061" y="-27384"/>
            <a:ext cx="9144000" cy="60960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MS PGothic" charset="0"/>
              </a:rPr>
              <a:t>Carte indigène du territoire </a:t>
            </a:r>
            <a:r>
              <a:rPr lang="fr-FR" sz="2800" dirty="0" err="1" smtClean="0">
                <a:solidFill>
                  <a:srgbClr val="FFA70C"/>
                </a:solidFill>
                <a:latin typeface="Georgia" charset="0"/>
                <a:ea typeface="MS PGothic" charset="0"/>
              </a:rPr>
              <a:t>Tirío</a:t>
            </a:r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MS PGothic" charset="0"/>
              </a:rPr>
              <a:t> au Suriname</a:t>
            </a:r>
            <a:endParaRPr lang="fr-FR" sz="2800" dirty="0">
              <a:solidFill>
                <a:srgbClr val="FFA70C"/>
              </a:solidFill>
              <a:latin typeface="Georgia" charset="0"/>
              <a:ea typeface="MS PGothic" charset="0"/>
            </a:endParaRPr>
          </a:p>
        </p:txBody>
      </p:sp>
      <p:pic>
        <p:nvPicPr>
          <p:cNvPr id="12" name="Picture 3" descr="Map Tiryo C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61" y="618729"/>
            <a:ext cx="7659463" cy="623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547664" y="5407283"/>
            <a:ext cx="6192688" cy="119006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e </a:t>
            </a: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Suriname est devenu le seul pays du continent sud-américain à n’avoir jamais réalisé de réformes foncières en faveur de ses peuples 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autochtones</a:t>
            </a:r>
            <a:endParaRPr lang="fr-FR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5576" y="62068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Connaître et comprendre </a:t>
            </a:r>
            <a:r>
              <a:rPr lang="fr-FR" sz="2000" dirty="0">
                <a:solidFill>
                  <a:schemeClr val="bg1"/>
                </a:solidFill>
                <a:latin typeface="Georgia"/>
                <a:cs typeface="Georgia"/>
              </a:rPr>
              <a:t>leur vision de la terre et du </a:t>
            </a:r>
            <a:r>
              <a:rPr lang="fr-FR" sz="2000" dirty="0" smtClean="0">
                <a:solidFill>
                  <a:schemeClr val="bg1"/>
                </a:solidFill>
                <a:latin typeface="Georgia"/>
                <a:cs typeface="Georgia"/>
              </a:rPr>
              <a:t>territoire</a:t>
            </a:r>
            <a:endParaRPr lang="fr-FR" sz="20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7664" y="5776614"/>
            <a:ext cx="6192688" cy="82073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econnaissance </a:t>
            </a:r>
            <a:r>
              <a:rPr lang="fr-FR" sz="2000" dirty="0">
                <a:solidFill>
                  <a:srgbClr val="FFFFFF"/>
                </a:solidFill>
                <a:latin typeface="Georgia"/>
                <a:cs typeface="Georgia"/>
              </a:rPr>
              <a:t>du droit au patrimoine des </a:t>
            </a:r>
            <a:r>
              <a:rPr lang="fr-FR" sz="2000" dirty="0" smtClean="0">
                <a:solidFill>
                  <a:srgbClr val="FFFFFF"/>
                </a:solidFill>
                <a:latin typeface="Georgia"/>
                <a:cs typeface="Georgia"/>
              </a:rPr>
              <a:t>autochtones, et donc à l’auto-détermination</a:t>
            </a:r>
            <a:endParaRPr lang="fr-FR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15716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088"/>
            <a:ext cx="7772400" cy="609600"/>
          </a:xfrm>
        </p:spPr>
        <p:txBody>
          <a:bodyPr/>
          <a:lstStyle/>
          <a:p>
            <a:pPr eaLnBrk="1" hangingPunct="1"/>
            <a:r>
              <a:rPr lang="fr-FR" sz="2800" i="1" dirty="0" err="1" smtClean="0">
                <a:solidFill>
                  <a:srgbClr val="FFA70C"/>
                </a:solidFill>
                <a:latin typeface="Georgia" charset="0"/>
                <a:ea typeface="ＭＳ Ｐゴシック" charset="0"/>
                <a:cs typeface="Georgia" charset="0"/>
              </a:rPr>
              <a:t>Selvaticus</a:t>
            </a:r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ＭＳ Ｐゴシック" charset="0"/>
                <a:cs typeface="Georgia" charset="0"/>
              </a:rPr>
              <a:t>, ennemie de la civilisation</a:t>
            </a:r>
            <a:endParaRPr lang="fr-FR" sz="2800" dirty="0">
              <a:solidFill>
                <a:srgbClr val="FFA70C"/>
              </a:solidFill>
              <a:latin typeface="Georgia" charset="0"/>
              <a:ea typeface="ＭＳ Ｐゴシック" charset="0"/>
              <a:cs typeface="Georgia" charset="0"/>
            </a:endParaRPr>
          </a:p>
        </p:txBody>
      </p:sp>
      <p:pic>
        <p:nvPicPr>
          <p:cNvPr id="4" name="Image 3" descr="Avignon mediev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1"/>
          <a:stretch/>
        </p:blipFill>
        <p:spPr>
          <a:xfrm>
            <a:off x="6273053" y="1095174"/>
            <a:ext cx="2900892" cy="4926114"/>
          </a:xfrm>
          <a:prstGeom prst="rect">
            <a:avLst/>
          </a:prstGeom>
        </p:spPr>
      </p:pic>
      <p:pic>
        <p:nvPicPr>
          <p:cNvPr id="5" name="Image 4" descr="Foret Walt Disne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3" r="10472"/>
          <a:stretch/>
        </p:blipFill>
        <p:spPr>
          <a:xfrm flipH="1">
            <a:off x="42552" y="1080120"/>
            <a:ext cx="2945272" cy="494116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3566" y="548680"/>
            <a:ext cx="298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FF00"/>
                </a:solidFill>
                <a:latin typeface="Georgia"/>
                <a:cs typeface="Georgia"/>
              </a:rPr>
              <a:t>Forêt = sauvagerie</a:t>
            </a:r>
            <a:endParaRPr lang="fr-FR" sz="2000" dirty="0">
              <a:solidFill>
                <a:srgbClr val="FFFF00"/>
              </a:solidFill>
              <a:latin typeface="Georgia"/>
              <a:cs typeface="Georgia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56176" y="548680"/>
            <a:ext cx="298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FF00"/>
                </a:solidFill>
                <a:latin typeface="Georgia"/>
                <a:cs typeface="Georgia"/>
              </a:rPr>
              <a:t>Cité = civilisation</a:t>
            </a:r>
            <a:endParaRPr lang="fr-FR" sz="2000" dirty="0">
              <a:solidFill>
                <a:srgbClr val="FFFF00"/>
              </a:solidFill>
              <a:latin typeface="Georgia"/>
              <a:cs typeface="Georgia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3131840" y="580618"/>
            <a:ext cx="2987824" cy="5433995"/>
            <a:chOff x="3131840" y="697250"/>
            <a:chExt cx="2987824" cy="5433995"/>
          </a:xfrm>
        </p:grpSpPr>
        <p:pic>
          <p:nvPicPr>
            <p:cNvPr id="11" name="Image 10" descr="Van Gogh campagne_2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2" r="30197"/>
            <a:stretch/>
          </p:blipFill>
          <p:spPr>
            <a:xfrm>
              <a:off x="3155154" y="1197139"/>
              <a:ext cx="2951950" cy="4934106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3131840" y="697250"/>
              <a:ext cx="29878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FFFF00"/>
                  </a:solidFill>
                  <a:latin typeface="Georgia"/>
                  <a:cs typeface="Georgia"/>
                </a:rPr>
                <a:t>Campagne = transitoire</a:t>
              </a:r>
              <a:endParaRPr lang="fr-FR" sz="2000" dirty="0">
                <a:solidFill>
                  <a:srgbClr val="FFFF00"/>
                </a:solidFill>
                <a:latin typeface="Georgia"/>
                <a:cs typeface="Georgia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0" y="5993471"/>
            <a:ext cx="91440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800" dirty="0" smtClean="0">
                <a:solidFill>
                  <a:srgbClr val="FFFFFF"/>
                </a:solidFill>
                <a:latin typeface="Georgia"/>
                <a:cs typeface="Georgia"/>
              </a:rPr>
              <a:t>À  </a:t>
            </a:r>
            <a:r>
              <a:rPr lang="fr-FR" sz="1800" dirty="0">
                <a:solidFill>
                  <a:srgbClr val="FFFFFF"/>
                </a:solidFill>
                <a:latin typeface="Georgia"/>
                <a:cs typeface="Georgia"/>
              </a:rPr>
              <a:t>la Convention </a:t>
            </a:r>
            <a:r>
              <a:rPr lang="fr-FR" sz="1800" dirty="0" smtClean="0">
                <a:solidFill>
                  <a:srgbClr val="FFFFFF"/>
                </a:solidFill>
                <a:latin typeface="Georgia"/>
                <a:cs typeface="Georgia"/>
              </a:rPr>
              <a:t>en 1792, le </a:t>
            </a:r>
            <a:r>
              <a:rPr lang="fr-FR" sz="1800" dirty="0">
                <a:solidFill>
                  <a:srgbClr val="FFFFFF"/>
                </a:solidFill>
                <a:latin typeface="Georgia"/>
                <a:cs typeface="Georgia"/>
              </a:rPr>
              <a:t>girondin Vergniaud</a:t>
            </a:r>
            <a:r>
              <a:rPr lang="fr-FR" sz="1800" dirty="0" smtClean="0">
                <a:solidFill>
                  <a:srgbClr val="FFFFFF"/>
                </a:solidFill>
                <a:latin typeface="Georgia"/>
                <a:cs typeface="Georgia"/>
              </a:rPr>
              <a:t> clamait que la </a:t>
            </a:r>
            <a:r>
              <a:rPr lang="fr-FR" sz="1800" dirty="0">
                <a:solidFill>
                  <a:srgbClr val="FFFFFF"/>
                </a:solidFill>
                <a:latin typeface="Georgia"/>
                <a:cs typeface="Georgia"/>
              </a:rPr>
              <a:t>ville </a:t>
            </a:r>
            <a:r>
              <a:rPr lang="fr-FR" sz="1800" dirty="0" smtClean="0">
                <a:solidFill>
                  <a:srgbClr val="FFFFFF"/>
                </a:solidFill>
                <a:latin typeface="Georgia"/>
                <a:cs typeface="Georgia"/>
              </a:rPr>
              <a:t>était le </a:t>
            </a:r>
            <a:r>
              <a:rPr lang="fr-FR" sz="1800" dirty="0">
                <a:solidFill>
                  <a:srgbClr val="FFFFFF"/>
                </a:solidFill>
                <a:latin typeface="Georgia"/>
                <a:cs typeface="Georgia"/>
              </a:rPr>
              <a:t>berceau de l’humanité « sans laquelle il n’est que des monstres faits pour habiter les forêts </a:t>
            </a:r>
            <a:r>
              <a:rPr lang="fr-FR" sz="1800" dirty="0" smtClean="0">
                <a:solidFill>
                  <a:srgbClr val="FFFFFF"/>
                </a:solidFill>
                <a:latin typeface="Georgia"/>
                <a:cs typeface="Georgia"/>
              </a:rPr>
              <a:t>»</a:t>
            </a:r>
            <a:endParaRPr lang="fr-FR" sz="18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84261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6"/>
          <p:cNvSpPr>
            <a:spLocks noGrp="1"/>
          </p:cNvSpPr>
          <p:nvPr>
            <p:ph type="ctrTitle"/>
          </p:nvPr>
        </p:nvSpPr>
        <p:spPr>
          <a:xfrm>
            <a:off x="0" y="143205"/>
            <a:ext cx="9144000" cy="658000"/>
          </a:xfrm>
        </p:spPr>
        <p:txBody>
          <a:bodyPr>
            <a:normAutofit/>
          </a:bodyPr>
          <a:lstStyle/>
          <a:p>
            <a:pPr lvl="0"/>
            <a:r>
              <a:rPr lang="fr-FR" sz="2800" dirty="0">
                <a:solidFill>
                  <a:srgbClr val="FFA70C"/>
                </a:solidFill>
                <a:latin typeface="Georgia" charset="0"/>
              </a:rPr>
              <a:t>The </a:t>
            </a:r>
            <a:r>
              <a:rPr lang="fr-FR" sz="2800" dirty="0" err="1">
                <a:solidFill>
                  <a:srgbClr val="FFA70C"/>
                </a:solidFill>
                <a:latin typeface="Georgia" charset="0"/>
              </a:rPr>
              <a:t>LiDAR</a:t>
            </a:r>
            <a:r>
              <a:rPr lang="fr-FR" sz="2800" dirty="0">
                <a:solidFill>
                  <a:srgbClr val="FFA70C"/>
                </a:solidFill>
                <a:latin typeface="Georgia" charset="0"/>
              </a:rPr>
              <a:t> </a:t>
            </a:r>
            <a:r>
              <a:rPr lang="fr-FR" sz="2800" dirty="0" err="1">
                <a:solidFill>
                  <a:srgbClr val="FFA70C"/>
                </a:solidFill>
                <a:latin typeface="Georgia" charset="0"/>
              </a:rPr>
              <a:t>target</a:t>
            </a:r>
            <a:endParaRPr lang="fr-FR" sz="2800" dirty="0"/>
          </a:p>
        </p:txBody>
      </p:sp>
      <p:pic>
        <p:nvPicPr>
          <p:cNvPr id="4" name="Image 3" descr="Aquarelle Sangay_B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05"/>
            <a:ext cx="9144000" cy="6519817"/>
          </a:xfrm>
          <a:prstGeom prst="rect">
            <a:avLst/>
          </a:prstGeom>
        </p:spPr>
      </p:pic>
      <p:sp>
        <p:nvSpPr>
          <p:cNvPr id="5" name="ZoneTexte 10"/>
          <p:cNvSpPr txBox="1">
            <a:spLocks noChangeArrowheads="1"/>
          </p:cNvSpPr>
          <p:nvPr/>
        </p:nvSpPr>
        <p:spPr bwMode="auto">
          <a:xfrm>
            <a:off x="7823368" y="6355047"/>
            <a:ext cx="6027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1400" b="1" dirty="0">
                <a:latin typeface="Georgia" charset="0"/>
                <a:cs typeface="Georgia" charset="0"/>
              </a:rPr>
              <a:t>©</a:t>
            </a:r>
            <a:r>
              <a:rPr lang="fr-FR" sz="1400" dirty="0">
                <a:latin typeface="Georgia" charset="0"/>
                <a:cs typeface="Georgia" charset="0"/>
              </a:rPr>
              <a:t> </a:t>
            </a:r>
            <a:r>
              <a:rPr lang="fr-FR" sz="1400" dirty="0" smtClean="0">
                <a:latin typeface="Georgia" charset="0"/>
                <a:cs typeface="Georgia" charset="0"/>
              </a:rPr>
              <a:t>S</a:t>
            </a:r>
            <a:r>
              <a:rPr lang="fr-FR" sz="1400" dirty="0">
                <a:latin typeface="Georgia" charset="0"/>
                <a:cs typeface="Georgia" charset="0"/>
              </a:rPr>
              <a:t>. Rostain</a:t>
            </a:r>
          </a:p>
        </p:txBody>
      </p:sp>
      <p:pic>
        <p:nvPicPr>
          <p:cNvPr id="6" name="Image 5" descr="Cover Scienc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r="2514"/>
          <a:stretch/>
        </p:blipFill>
        <p:spPr bwMode="auto">
          <a:xfrm>
            <a:off x="6131623" y="116632"/>
            <a:ext cx="3048889" cy="412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30325" y="151472"/>
            <a:ext cx="2802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latin typeface="Georgia"/>
                <a:cs typeface="Georgia"/>
              </a:rPr>
              <a:t>Urbanisme de la</a:t>
            </a:r>
          </a:p>
          <a:p>
            <a:pPr algn="ctr"/>
            <a:r>
              <a:rPr lang="fr-FR" sz="1800" dirty="0">
                <a:latin typeface="Georgia"/>
                <a:cs typeface="Georgia"/>
              </a:rPr>
              <a:t>v</a:t>
            </a:r>
            <a:r>
              <a:rPr lang="fr-FR" sz="1800" dirty="0" smtClean="0">
                <a:latin typeface="Georgia"/>
                <a:cs typeface="Georgia"/>
              </a:rPr>
              <a:t>allée de l’</a:t>
            </a:r>
            <a:r>
              <a:rPr lang="fr-FR" sz="1800" dirty="0" err="1" smtClean="0">
                <a:latin typeface="Georgia"/>
                <a:cs typeface="Georgia"/>
              </a:rPr>
              <a:t>Upano</a:t>
            </a:r>
            <a:r>
              <a:rPr lang="fr-FR" sz="1800" dirty="0" smtClean="0">
                <a:latin typeface="Georgia"/>
                <a:cs typeface="Georgia"/>
              </a:rPr>
              <a:t>,</a:t>
            </a:r>
          </a:p>
          <a:p>
            <a:pPr algn="ctr"/>
            <a:r>
              <a:rPr lang="fr-FR" sz="1800" dirty="0" smtClean="0">
                <a:latin typeface="Georgia"/>
                <a:cs typeface="Georgia"/>
              </a:rPr>
              <a:t>Amazonie équatorienne</a:t>
            </a:r>
          </a:p>
          <a:p>
            <a:pPr algn="ctr"/>
            <a:r>
              <a:rPr lang="fr-FR" sz="1800" dirty="0" smtClean="0">
                <a:latin typeface="Georgia"/>
                <a:cs typeface="Georgia"/>
              </a:rPr>
              <a:t>1000 av. J.-C. </a:t>
            </a:r>
          </a:p>
          <a:p>
            <a:pPr algn="ctr"/>
            <a:r>
              <a:rPr lang="fr-FR" sz="1800" dirty="0" smtClean="0">
                <a:latin typeface="Georgia"/>
                <a:cs typeface="Georgia"/>
              </a:rPr>
              <a:t>à 600 apr. J.-C.</a:t>
            </a:r>
            <a:endParaRPr lang="fr-FR" sz="18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50470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MS PGothic" charset="0"/>
                <a:cs typeface="MS PGothic" charset="0"/>
              </a:rPr>
              <a:t>Alexis </a:t>
            </a:r>
            <a:r>
              <a:rPr lang="fr-FR" sz="2800" dirty="0" err="1" smtClean="0">
                <a:solidFill>
                  <a:srgbClr val="FFA70C"/>
                </a:solidFill>
                <a:latin typeface="Georgia" charset="0"/>
                <a:ea typeface="MS PGothic" charset="0"/>
                <a:cs typeface="MS PGothic" charset="0"/>
              </a:rPr>
              <a:t>Tiouka</a:t>
            </a:r>
            <a:r>
              <a:rPr lang="fr-FR" sz="2800" dirty="0" smtClean="0">
                <a:solidFill>
                  <a:srgbClr val="FFA70C"/>
                </a:solidFill>
                <a:latin typeface="Georgia" charset="0"/>
                <a:ea typeface="MS PGothic" charset="0"/>
                <a:cs typeface="MS PGothic" charset="0"/>
              </a:rPr>
              <a:t/>
            </a:r>
            <a:br>
              <a:rPr lang="fr-FR" sz="2800" dirty="0" smtClean="0">
                <a:solidFill>
                  <a:srgbClr val="FFA70C"/>
                </a:solidFill>
                <a:latin typeface="Georgia" charset="0"/>
                <a:ea typeface="MS PGothic" charset="0"/>
                <a:cs typeface="MS PGothic" charset="0"/>
              </a:rPr>
            </a:br>
            <a:r>
              <a:rPr lang="fr-FR" sz="2000" dirty="0">
                <a:solidFill>
                  <a:schemeClr val="bg1"/>
                </a:solidFill>
                <a:latin typeface="Georgia" charset="0"/>
                <a:ea typeface="MS PGothic" charset="0"/>
                <a:cs typeface="MS PGothic" charset="0"/>
              </a:rPr>
              <a:t>J</a:t>
            </a:r>
            <a:r>
              <a:rPr lang="fr-FR" sz="2000" dirty="0" smtClean="0">
                <a:solidFill>
                  <a:schemeClr val="bg1"/>
                </a:solidFill>
                <a:latin typeface="Georgia" charset="0"/>
                <a:ea typeface="MS PGothic" charset="0"/>
                <a:cs typeface="MS PGothic" charset="0"/>
              </a:rPr>
              <a:t>uriste </a:t>
            </a:r>
            <a:r>
              <a:rPr lang="fr-FR" sz="2000" dirty="0" err="1" smtClean="0">
                <a:solidFill>
                  <a:schemeClr val="bg1"/>
                </a:solidFill>
                <a:latin typeface="Georgia" charset="0"/>
                <a:ea typeface="MS PGothic" charset="0"/>
                <a:cs typeface="MS PGothic" charset="0"/>
              </a:rPr>
              <a:t>Kali’na</a:t>
            </a:r>
            <a:r>
              <a:rPr lang="fr-FR" sz="2000" dirty="0" smtClean="0">
                <a:solidFill>
                  <a:schemeClr val="bg1"/>
                </a:solidFill>
                <a:latin typeface="Georgia" charset="0"/>
                <a:ea typeface="MS PGothic" charset="0"/>
                <a:cs typeface="MS PGothic" charset="0"/>
              </a:rPr>
              <a:t> (1959-2023)</a:t>
            </a:r>
            <a:endParaRPr lang="fr-FR" sz="2000" dirty="0">
              <a:solidFill>
                <a:schemeClr val="bg1"/>
              </a:solidFill>
              <a:latin typeface="Herculanum" charset="0"/>
              <a:ea typeface="MS PGothic" charset="0"/>
              <a:cs typeface="MS PGothic" charset="0"/>
            </a:endParaRPr>
          </a:p>
        </p:txBody>
      </p:sp>
      <p:pic>
        <p:nvPicPr>
          <p:cNvPr id="2" name="Image 1" descr="Alexis Tiouk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1"/>
            <a:ext cx="4248472" cy="5664629"/>
          </a:xfrm>
          <a:prstGeom prst="rect">
            <a:avLst/>
          </a:prstGeom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148064" y="6550223"/>
            <a:ext cx="19442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Georgia" charset="0"/>
                <a:cs typeface="Georgia" charset="0"/>
              </a:rPr>
              <a:t>©</a:t>
            </a:r>
            <a:r>
              <a:rPr lang="fr-FR" sz="1400" dirty="0">
                <a:latin typeface="Georgia" charset="0"/>
                <a:cs typeface="Georgia" charset="0"/>
              </a:rPr>
              <a:t> </a:t>
            </a:r>
            <a:r>
              <a:rPr lang="fr-FR" sz="1400" dirty="0" smtClean="0">
                <a:latin typeface="Georgia" charset="0"/>
                <a:cs typeface="Georgia" charset="0"/>
              </a:rPr>
              <a:t>P.- </a:t>
            </a:r>
            <a:r>
              <a:rPr lang="fr-FR" sz="1400" dirty="0">
                <a:latin typeface="Georgia" charset="0"/>
                <a:cs typeface="Georgia" charset="0"/>
              </a:rPr>
              <a:t>M</a:t>
            </a:r>
            <a:r>
              <a:rPr lang="fr-FR" sz="1400" dirty="0" smtClean="0">
                <a:latin typeface="Georgia" charset="0"/>
                <a:cs typeface="Georgia" charset="0"/>
              </a:rPr>
              <a:t>. Forget</a:t>
            </a:r>
            <a:endParaRPr lang="fr-FR" sz="1400" dirty="0">
              <a:latin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267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B2DA5F7-0B2F-4B47-9B4C-0FD47A9A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720080"/>
          </a:xfrm>
        </p:spPr>
        <p:txBody>
          <a:bodyPr>
            <a:normAutofit/>
          </a:bodyPr>
          <a:lstStyle/>
          <a:p>
            <a:r>
              <a:rPr lang="fr-FR" sz="3000" b="1" dirty="0"/>
              <a:t>Introduction à la forêt </a:t>
            </a:r>
            <a:r>
              <a:rPr lang="fr-FR" sz="3000" b="1" dirty="0" smtClean="0"/>
              <a:t>française métropolitaine</a:t>
            </a:r>
            <a:endParaRPr lang="fr-FR" sz="3000" b="1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="" xmlns:a16="http://schemas.microsoft.com/office/drawing/2014/main" id="{6FE15577-B7B2-4B77-9B1E-9CC3D3B57B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59408"/>
            <a:ext cx="4932040" cy="5050661"/>
          </a:xfrm>
        </p:spPr>
      </p:pic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9B97FA51-99B8-4238-BA09-1EBADC864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4224" y="1340768"/>
            <a:ext cx="4100264" cy="482453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fr-FR" sz="2400" dirty="0"/>
              <a:t>Elle couvre 17 millions d’hectares, soit 1/3 du territoire</a:t>
            </a:r>
          </a:p>
          <a:p>
            <a:pPr>
              <a:lnSpc>
                <a:spcPct val="120000"/>
              </a:lnSpc>
            </a:pPr>
            <a:r>
              <a:rPr lang="fr-FR" sz="2400" dirty="0"/>
              <a:t>+ 80 000 ha par an</a:t>
            </a:r>
          </a:p>
          <a:p>
            <a:pPr>
              <a:lnSpc>
                <a:spcPct val="120000"/>
              </a:lnSpc>
            </a:pPr>
            <a:r>
              <a:rPr lang="fr-FR" sz="2400" dirty="0"/>
              <a:t>2/3 de feuillus (chêne </a:t>
            </a:r>
            <a:r>
              <a:rPr lang="fr-FR" sz="2400" dirty="0" smtClean="0"/>
              <a:t>46%</a:t>
            </a:r>
            <a:r>
              <a:rPr lang="fr-FR" sz="2400" dirty="0"/>
              <a:t>, hêtre 19%)</a:t>
            </a:r>
          </a:p>
          <a:p>
            <a:pPr>
              <a:lnSpc>
                <a:spcPct val="120000"/>
              </a:lnSpc>
            </a:pPr>
            <a:r>
              <a:rPr lang="fr-FR" sz="2400" dirty="0"/>
              <a:t> 1/3 de résineux (sapin/épicéa 42%, pin maritime 24 %)</a:t>
            </a:r>
          </a:p>
          <a:p>
            <a:pPr>
              <a:lnSpc>
                <a:spcPct val="120000"/>
              </a:lnSpc>
            </a:pPr>
            <a:r>
              <a:rPr lang="fr-FR" sz="2400" dirty="0" smtClean="0"/>
              <a:t>4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</a:t>
            </a:r>
            <a:r>
              <a:rPr lang="fr-FR" sz="2400" dirty="0"/>
              <a:t>forêt de l’UE en surface</a:t>
            </a:r>
          </a:p>
          <a:p>
            <a:pPr>
              <a:lnSpc>
                <a:spcPct val="120000"/>
              </a:lnSpc>
            </a:pPr>
            <a:endParaRPr lang="fr-FR" sz="2400" dirty="0"/>
          </a:p>
          <a:p>
            <a:pPr>
              <a:lnSpc>
                <a:spcPct val="120000"/>
              </a:lnSpc>
            </a:pPr>
            <a:endParaRPr lang="fr-FR" sz="2400" dirty="0"/>
          </a:p>
          <a:p>
            <a:pPr>
              <a:lnSpc>
                <a:spcPct val="120000"/>
              </a:lnSpc>
            </a:pPr>
            <a:endParaRPr lang="fr-FR" sz="2400" dirty="0"/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C2AC0345-AF0E-46B8-A028-0490F437D3BD}"/>
              </a:ext>
            </a:extLst>
          </p:cNvPr>
          <p:cNvSpPr txBox="1">
            <a:spLocks/>
          </p:cNvSpPr>
          <p:nvPr/>
        </p:nvSpPr>
        <p:spPr>
          <a:xfrm>
            <a:off x="1043608" y="5704515"/>
            <a:ext cx="1139627" cy="472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/>
              <a:t>Source IGN</a:t>
            </a:r>
          </a:p>
        </p:txBody>
      </p:sp>
    </p:spTree>
    <p:extLst>
      <p:ext uri="{BB962C8B-B14F-4D97-AF65-F5344CB8AC3E}">
        <p14:creationId xmlns:p14="http://schemas.microsoft.com/office/powerpoint/2010/main" val="170533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E0C4597-3C76-4616-B103-B8258F65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920" y="0"/>
            <a:ext cx="9144000" cy="648072"/>
          </a:xfrm>
        </p:spPr>
        <p:txBody>
          <a:bodyPr>
            <a:normAutofit/>
          </a:bodyPr>
          <a:lstStyle/>
          <a:p>
            <a:r>
              <a:rPr lang="fr-FR" sz="3000" b="1" dirty="0"/>
              <a:t>Propriétaires de la forêt </a:t>
            </a:r>
            <a:r>
              <a:rPr lang="fr-FR" sz="3000" b="1" dirty="0" smtClean="0"/>
              <a:t>française métropolitaine</a:t>
            </a:r>
            <a:endParaRPr lang="fr-FR" sz="3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082016D7-08CB-49E3-9479-E383D7E52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218" y="764704"/>
            <a:ext cx="4793673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/>
              <a:t>Sur 17 millions d’hectares:</a:t>
            </a:r>
          </a:p>
          <a:p>
            <a:pPr marL="0" indent="0">
              <a:buNone/>
            </a:pPr>
            <a:r>
              <a:rPr lang="fr-FR" sz="2000" dirty="0" smtClean="0"/>
              <a:t>- 12,4 </a:t>
            </a:r>
            <a:r>
              <a:rPr lang="fr-FR" sz="2000" dirty="0"/>
              <a:t>millions appartiennent à 3,3 M de propriétaires privés (2,2 millions propriétaires de moins de 1 ha possèdent 7% de la surface privée mais 0,06 million de propriétaires de plus de 25 hectares en possèdent 47%)</a:t>
            </a:r>
          </a:p>
          <a:p>
            <a:pPr marL="0" indent="0">
              <a:buNone/>
            </a:pPr>
            <a:r>
              <a:rPr lang="fr-FR" sz="2000" dirty="0" smtClean="0"/>
              <a:t>   . Dont 0,25 </a:t>
            </a:r>
            <a:r>
              <a:rPr lang="fr-FR" sz="2000" dirty="0"/>
              <a:t>million à une dizaine de </a:t>
            </a:r>
            <a:endParaRPr lang="fr-FR" sz="2000" dirty="0" smtClean="0"/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 groupes institutionnels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. </a:t>
            </a:r>
            <a:r>
              <a:rPr lang="fr-FR" sz="2000" dirty="0"/>
              <a:t>0,125 million à une cinquantaine de </a:t>
            </a:r>
            <a:r>
              <a:rPr lang="fr-FR" sz="2000" dirty="0" smtClean="0"/>
              <a:t>    </a:t>
            </a:r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 véhicules d’investissement</a:t>
            </a:r>
            <a:endParaRPr lang="fr-FR" sz="2000" dirty="0"/>
          </a:p>
          <a:p>
            <a:pPr marL="0" indent="0">
              <a:buNone/>
            </a:pPr>
            <a:r>
              <a:rPr lang="fr-FR" sz="2000" dirty="0" smtClean="0"/>
              <a:t>   . </a:t>
            </a:r>
            <a:r>
              <a:rPr lang="fr-FR" sz="2000" dirty="0"/>
              <a:t>et 12,025 millions d’hectares à </a:t>
            </a:r>
            <a:r>
              <a:rPr lang="fr-FR" sz="2000" dirty="0" smtClean="0"/>
              <a:t>des</a:t>
            </a:r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 particuliers 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-   3,1 millions appartiennent à plus de 10 000 communes et collectivités</a:t>
            </a:r>
          </a:p>
          <a:p>
            <a:pPr marL="0" indent="0">
              <a:buNone/>
            </a:pPr>
            <a:r>
              <a:rPr lang="fr-FR" sz="2000" dirty="0"/>
              <a:t>-   1,5 millions appartiennent à l’Etat (environ 1500 massifs)</a:t>
            </a:r>
          </a:p>
        </p:txBody>
      </p:sp>
      <p:pic>
        <p:nvPicPr>
          <p:cNvPr id="8" name="Picture 583">
            <a:extLst>
              <a:ext uri="{FF2B5EF4-FFF2-40B4-BE49-F238E27FC236}">
                <a16:creationId xmlns="" xmlns:a16="http://schemas.microsoft.com/office/drawing/2014/main" id="{AB8AFC4B-E04C-4B52-BD42-5F597BC34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14"/>
          <a:stretch/>
        </p:blipFill>
        <p:spPr bwMode="auto">
          <a:xfrm>
            <a:off x="611560" y="404664"/>
            <a:ext cx="2736304" cy="333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83">
            <a:extLst>
              <a:ext uri="{FF2B5EF4-FFF2-40B4-BE49-F238E27FC236}">
                <a16:creationId xmlns="" xmlns:a16="http://schemas.microsoft.com/office/drawing/2014/main" id="{AB8AFC4B-E04C-4B52-BD42-5F597BC34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3"/>
          <a:stretch/>
        </p:blipFill>
        <p:spPr bwMode="auto">
          <a:xfrm>
            <a:off x="251520" y="3789040"/>
            <a:ext cx="3844945" cy="310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0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9865637-BE34-705D-B1A1-80036950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4624"/>
            <a:ext cx="7772400" cy="1143000"/>
          </a:xfrm>
        </p:spPr>
        <p:txBody>
          <a:bodyPr/>
          <a:lstStyle/>
          <a:p>
            <a:r>
              <a:rPr lang="fr-FR" sz="3000" b="1" dirty="0"/>
              <a:t>Répartition géographique des modes de détention de la forêt métropolitaine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7A9CDCA7-1CD2-6B98-2CB2-CB0C467B2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t="3544" r="2766" b="3389"/>
          <a:stretch/>
        </p:blipFill>
        <p:spPr>
          <a:xfrm rot="16200000">
            <a:off x="1879309" y="145027"/>
            <a:ext cx="5457392" cy="7848872"/>
          </a:xfrm>
        </p:spPr>
      </p:pic>
    </p:spTree>
    <p:extLst>
      <p:ext uri="{BB962C8B-B14F-4D97-AF65-F5344CB8AC3E}">
        <p14:creationId xmlns:p14="http://schemas.microsoft.com/office/powerpoint/2010/main" val="158424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A96ABCF-37F5-464B-B767-E86280F6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269776"/>
            <a:ext cx="9144000" cy="1431032"/>
          </a:xfrm>
        </p:spPr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FR" sz="3300" b="1" dirty="0"/>
              <a:t>Le marché des forêts </a:t>
            </a:r>
            <a:r>
              <a:rPr lang="fr-FR" sz="3300" b="1" dirty="0" smtClean="0"/>
              <a:t>françaises métropolitaines</a:t>
            </a:r>
            <a:r>
              <a:rPr lang="fr-FR" sz="3300" b="1" dirty="0"/>
              <a:t/>
            </a:r>
            <a:br>
              <a:rPr lang="fr-FR" sz="3300" b="1" dirty="0"/>
            </a:br>
            <a:r>
              <a:rPr lang="fr-FR" sz="3300" b="1" dirty="0" smtClean="0"/>
              <a:t/>
            </a:r>
            <a:br>
              <a:rPr lang="fr-FR" sz="3300" b="1" dirty="0" smtClean="0"/>
            </a:br>
            <a:r>
              <a:rPr lang="fr-FR" sz="2700" b="1" dirty="0" smtClean="0"/>
              <a:t>Qui </a:t>
            </a:r>
            <a:r>
              <a:rPr lang="fr-FR" sz="2700" b="1" dirty="0"/>
              <a:t>vend des </a:t>
            </a:r>
            <a:r>
              <a:rPr lang="fr-FR" sz="2700" b="1" dirty="0" smtClean="0"/>
              <a:t>forêts ? </a:t>
            </a:r>
            <a:r>
              <a:rPr lang="fr-FR" sz="2700" b="1" dirty="0"/>
              <a:t>Que représente </a:t>
            </a:r>
            <a:r>
              <a:rPr lang="fr-FR" sz="2700" b="1" dirty="0" smtClean="0"/>
              <a:t>le marché annuel ?</a:t>
            </a:r>
            <a:r>
              <a:rPr lang="fr-FR" sz="2700" b="1" dirty="0"/>
              <a:t/>
            </a:r>
            <a:br>
              <a:rPr lang="fr-FR" sz="2700" b="1" dirty="0"/>
            </a:br>
            <a:endParaRPr lang="fr-FR" sz="27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06787A8A-2476-47B8-A1A4-A0372CEA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2132856"/>
            <a:ext cx="7772400" cy="3672408"/>
          </a:xfrm>
        </p:spPr>
        <p:txBody>
          <a:bodyPr>
            <a:normAutofit/>
          </a:bodyPr>
          <a:lstStyle/>
          <a:p>
            <a:r>
              <a:rPr lang="fr-FR" sz="2000" dirty="0"/>
              <a:t>En 2020 : </a:t>
            </a:r>
          </a:p>
          <a:p>
            <a:pPr marL="0" indent="0">
              <a:buNone/>
            </a:pPr>
            <a:r>
              <a:rPr lang="fr-FR" sz="2000" dirty="0"/>
              <a:t>	- 18 460 transactions (dont 170 pour les forêts de plus de 100 ha)</a:t>
            </a:r>
          </a:p>
          <a:p>
            <a:pPr marL="0" indent="0">
              <a:buNone/>
            </a:pPr>
            <a:r>
              <a:rPr lang="fr-FR" sz="2000" dirty="0"/>
              <a:t>	- 132 500 ha vendus (dont 34 000 ha pour les forêts de plus de 100 ha) par des particuliers et des institutionnels uniquement</a:t>
            </a:r>
          </a:p>
          <a:p>
            <a:pPr marL="0" indent="0">
              <a:buNone/>
            </a:pPr>
            <a:r>
              <a:rPr lang="fr-FR" sz="2000" dirty="0"/>
              <a:t>	- 1,7 milliards d’euros (+ 3,6 % / 2019)</a:t>
            </a:r>
          </a:p>
          <a:p>
            <a:r>
              <a:rPr lang="fr-FR" sz="2000" dirty="0"/>
              <a:t>Constance du nombre de transactions et des surfaces vendues</a:t>
            </a:r>
          </a:p>
          <a:p>
            <a:r>
              <a:rPr lang="fr-FR" sz="2000" dirty="0"/>
              <a:t>Mais progression constante du prix: </a:t>
            </a:r>
          </a:p>
          <a:p>
            <a:pPr marL="0" indent="0">
              <a:buNone/>
            </a:pPr>
            <a:r>
              <a:rPr lang="fr-FR" sz="2000" dirty="0"/>
              <a:t>	+ 2,3 % /2019 pour les forêts sans </a:t>
            </a:r>
            <a:r>
              <a:rPr lang="fr-FR" sz="2000" dirty="0" smtClean="0"/>
              <a:t>bâti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1641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37D4351-F89C-467D-A7E0-432E62B94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512168"/>
          </a:xfrm>
        </p:spPr>
        <p:txBody>
          <a:bodyPr>
            <a:noAutofit/>
          </a:bodyPr>
          <a:lstStyle/>
          <a:p>
            <a:r>
              <a:rPr lang="fr-FR" sz="3000" b="1" dirty="0"/>
              <a:t> Le marché des forêts françaises métropolitaines</a:t>
            </a:r>
            <a:br>
              <a:rPr lang="fr-FR" sz="3000" b="1" dirty="0"/>
            </a:br>
            <a:r>
              <a:rPr lang="fr-FR" sz="3000" b="1" dirty="0"/>
              <a:t>	</a:t>
            </a:r>
            <a:r>
              <a:rPr lang="fr-FR" sz="2800" b="1" dirty="0"/>
              <a:t> 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400" b="1" dirty="0" smtClean="0"/>
              <a:t>Qui </a:t>
            </a:r>
            <a:r>
              <a:rPr lang="fr-FR" sz="2400" b="1" dirty="0"/>
              <a:t>achète des forêts?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40A191F-A6CD-49A9-B525-481D6B84A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Des particuliers (ruraux, chasseurs, plutôt âgés)</a:t>
            </a:r>
          </a:p>
          <a:p>
            <a:r>
              <a:rPr lang="fr-FR" sz="2000" dirty="0"/>
              <a:t>Mais le poids des institutionnels et des véhicules d’investissement dans les achats est très </a:t>
            </a:r>
            <a:r>
              <a:rPr lang="fr-FR" sz="2000" dirty="0" smtClean="0"/>
              <a:t>important : 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	- 42% des surfaces mises en vente en 2020 alors que les forêts des institutionnels et des véhicules d’investissement ne représentent que 3% des surfaces de la forêt privée française</a:t>
            </a:r>
          </a:p>
          <a:p>
            <a:pPr marL="0" indent="0">
              <a:buNone/>
            </a:pPr>
            <a:r>
              <a:rPr lang="fr-FR" sz="2000" dirty="0"/>
              <a:t>	- la grande majorité des forêts de plus de 100 hectares échappe aux particuliers même si quasiment toutes ces transactions sont réalisées par appel d’offre </a:t>
            </a:r>
          </a:p>
        </p:txBody>
      </p:sp>
    </p:spTree>
    <p:extLst>
      <p:ext uri="{BB962C8B-B14F-4D97-AF65-F5344CB8AC3E}">
        <p14:creationId xmlns:p14="http://schemas.microsoft.com/office/powerpoint/2010/main" val="181865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AFFF26C-323F-4EA0-99CA-51A8A836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440160"/>
          </a:xfrm>
        </p:spPr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FR" sz="3300" b="1" dirty="0"/>
              <a:t>Le marché des forêts françaises métropolitaines</a:t>
            </a:r>
            <a:br>
              <a:rPr lang="fr-FR" sz="3300" b="1" dirty="0"/>
            </a:br>
            <a:r>
              <a:rPr lang="fr-FR" sz="3300" b="1" dirty="0"/>
              <a:t>	</a:t>
            </a:r>
            <a:r>
              <a:rPr lang="fr-FR" sz="3300" b="1" dirty="0" smtClean="0"/>
              <a:t/>
            </a:r>
            <a:br>
              <a:rPr lang="fr-FR" sz="3300" b="1" dirty="0" smtClean="0"/>
            </a:br>
            <a:r>
              <a:rPr lang="fr-FR" sz="2700" b="1" dirty="0" smtClean="0"/>
              <a:t>Quel </a:t>
            </a:r>
            <a:r>
              <a:rPr lang="fr-FR" sz="2700" b="1" dirty="0"/>
              <a:t>est le prix des </a:t>
            </a:r>
            <a:r>
              <a:rPr lang="fr-FR" sz="2700" b="1" dirty="0" smtClean="0"/>
              <a:t>forêts ?</a:t>
            </a:r>
            <a:endParaRPr lang="fr-FR" sz="27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E3F584B-2F8A-41AF-8FAC-9334F41E2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492896"/>
            <a:ext cx="6984776" cy="2959968"/>
          </a:xfrm>
        </p:spPr>
        <p:txBody>
          <a:bodyPr/>
          <a:lstStyle/>
          <a:p>
            <a:r>
              <a:rPr lang="fr-FR" sz="2000" dirty="0"/>
              <a:t>Fourchette de </a:t>
            </a:r>
            <a:r>
              <a:rPr lang="fr-FR" sz="2000" dirty="0" smtClean="0"/>
              <a:t>prix : </a:t>
            </a:r>
            <a:r>
              <a:rPr lang="fr-FR" sz="2000" dirty="0"/>
              <a:t>500 à 50 000 €/ha</a:t>
            </a:r>
          </a:p>
          <a:p>
            <a:r>
              <a:rPr lang="fr-FR" sz="2000" dirty="0"/>
              <a:t>La constitution du prix dépend de la nature des bois et de leur âge, de la région et des possibilités de chasse</a:t>
            </a:r>
          </a:p>
          <a:p>
            <a:r>
              <a:rPr lang="fr-FR" sz="2000" dirty="0"/>
              <a:t>Croissance du prix moyen par hectare d’environ 2% par an depuis 2013</a:t>
            </a:r>
          </a:p>
          <a:p>
            <a:r>
              <a:rPr lang="fr-FR" sz="2000" dirty="0"/>
              <a:t>Les tempêtes de 1999 et 2009 n’ont eu que des effets passagers sur le prix des forêts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0021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25125A0-8670-48E2-AA4F-6A0576BE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24136"/>
          </a:xfrm>
        </p:spPr>
        <p:txBody>
          <a:bodyPr>
            <a:noAutofit/>
          </a:bodyPr>
          <a:lstStyle/>
          <a:p>
            <a:r>
              <a:rPr lang="fr-FR" sz="3000" b="1" dirty="0"/>
              <a:t> Le marché des forêts françaises </a:t>
            </a:r>
            <a:r>
              <a:rPr lang="fr-FR" sz="3000" b="1" dirty="0" smtClean="0"/>
              <a:t>métropolitaines</a:t>
            </a:r>
            <a:r>
              <a:rPr lang="fr-FR" sz="3000" b="1" dirty="0"/>
              <a:t>	</a:t>
            </a:r>
            <a:r>
              <a:rPr lang="fr-FR" sz="2400" b="1" dirty="0" smtClean="0"/>
              <a:t>Les </a:t>
            </a:r>
            <a:r>
              <a:rPr lang="fr-FR" sz="2400" b="1" dirty="0"/>
              <a:t>forêts sont-elles menacées </a:t>
            </a:r>
            <a:r>
              <a:rPr lang="fr-FR" sz="2400" b="1" dirty="0" smtClean="0"/>
              <a:t>d’accaparement ?</a:t>
            </a:r>
            <a:endParaRPr lang="fr-FR" sz="2400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76141D8A-E88A-4FEA-9F63-68BB92E8DC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1772816"/>
            <a:ext cx="3601398" cy="4032448"/>
          </a:xfrm>
        </p:spPr>
      </p:pic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0CAE15C-1912-4FF4-9331-DE31939FB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7904" y="1268760"/>
            <a:ext cx="5328592" cy="5589240"/>
          </a:xfrm>
        </p:spPr>
        <p:txBody>
          <a:bodyPr>
            <a:noAutofit/>
          </a:bodyPr>
          <a:lstStyle/>
          <a:p>
            <a:r>
              <a:rPr lang="fr-FR" sz="2000" dirty="0"/>
              <a:t>Les financiers sont très actifs en termes d’investissements forestiers mais ne représentent que </a:t>
            </a:r>
            <a:r>
              <a:rPr lang="fr-FR" sz="2000" dirty="0" smtClean="0"/>
              <a:t>3 % </a:t>
            </a:r>
            <a:r>
              <a:rPr lang="fr-FR" sz="2000" dirty="0"/>
              <a:t>de la forêt privée</a:t>
            </a:r>
          </a:p>
          <a:p>
            <a:r>
              <a:rPr lang="fr-FR" sz="2000" dirty="0"/>
              <a:t>Le prix des forêts a augmenté de </a:t>
            </a:r>
            <a:r>
              <a:rPr lang="fr-FR" sz="2000" dirty="0" smtClean="0"/>
              <a:t>50 % </a:t>
            </a:r>
            <a:r>
              <a:rPr lang="fr-FR" sz="2000" dirty="0"/>
              <a:t>en 20 ans mais reste inférieur d’un tiers à ce qu’il était il y a 50 ans</a:t>
            </a:r>
          </a:p>
          <a:p>
            <a:r>
              <a:rPr lang="fr-FR" sz="2000" dirty="0"/>
              <a:t>Il n’y a pas de bulle spéculative</a:t>
            </a:r>
          </a:p>
          <a:p>
            <a:r>
              <a:rPr lang="fr-FR" sz="2000" dirty="0"/>
              <a:t>Les fonds de pension internationaux ou les investisseurs chinois ne sont pas présents sur le marché forestier </a:t>
            </a:r>
            <a:r>
              <a:rPr lang="fr-FR" sz="2000" dirty="0" smtClean="0"/>
              <a:t>français :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dirty="0"/>
              <a:t>pas de biens à vendre avec des </a:t>
            </a:r>
            <a:r>
              <a:rPr lang="fr-FR" sz="2000" dirty="0" smtClean="0"/>
              <a:t>	surfaces </a:t>
            </a:r>
            <a:r>
              <a:rPr lang="fr-FR" sz="2000" dirty="0"/>
              <a:t>en </a:t>
            </a:r>
            <a:r>
              <a:rPr lang="fr-FR" sz="2000" dirty="0" smtClean="0"/>
              <a:t>milliers </a:t>
            </a:r>
            <a:r>
              <a:rPr lang="fr-FR" sz="2000" dirty="0"/>
              <a:t>d’hectares</a:t>
            </a:r>
          </a:p>
          <a:p>
            <a:pPr marL="0" indent="0">
              <a:buNone/>
            </a:pPr>
            <a:r>
              <a:rPr lang="fr-FR" sz="2000" dirty="0"/>
              <a:t>	- pas d’avantages fiscaux pour les </a:t>
            </a:r>
            <a:r>
              <a:rPr lang="fr-FR" sz="2000" dirty="0" smtClean="0"/>
              <a:t>sociétés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dirty="0"/>
              <a:t>pas d’opportunités </a:t>
            </a:r>
            <a:r>
              <a:rPr lang="fr-FR" sz="2000" dirty="0" smtClean="0"/>
              <a:t>de marché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dirty="0"/>
              <a:t>pas de structures intégrées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0482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92D050"/>
        </a:solidFill>
        <a:ln w="9525" cap="flat" cmpd="sng" algn="ctr">
          <a:solidFill>
            <a:srgbClr val="92D05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42630</TotalTime>
  <Words>1093</Words>
  <Application>Microsoft Macintosh PowerPoint</Application>
  <PresentationFormat>Présentation à l'écran (4:3)</PresentationFormat>
  <Paragraphs>159</Paragraphs>
  <Slides>29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Nouvelle présentation</vt:lpstr>
      <vt:lpstr>A qui appartient la terre forestière ?</vt:lpstr>
      <vt:lpstr>À qui appartient la terre forestière de France ?</vt:lpstr>
      <vt:lpstr>Introduction à la forêt française métropolitaine</vt:lpstr>
      <vt:lpstr>Propriétaires de la forêt française métropolitaine</vt:lpstr>
      <vt:lpstr>Répartition géographique des modes de détention de la forêt métropolitaine</vt:lpstr>
      <vt:lpstr> Le marché des forêts françaises métropolitaines  Qui vend des forêts ? Que représente le marché annuel ? </vt:lpstr>
      <vt:lpstr> Le marché des forêts françaises métropolitaines    Qui achète des forêts?</vt:lpstr>
      <vt:lpstr> Le marché des forêts françaises métropolitaines   Quel est le prix des forêts ?</vt:lpstr>
      <vt:lpstr> Le marché des forêts françaises métropolitaines Les forêts sont-elles menacées d’accaparement ?</vt:lpstr>
      <vt:lpstr>Les Landes de Gascogne, un exemple de mutation radicale de territoire au XIXe siècle</vt:lpstr>
      <vt:lpstr>Les conséquences d’une propriété essentiellement privée de la forêt métropolitaine</vt:lpstr>
      <vt:lpstr>À qui et pour qui la terre forestière au Canada ? </vt:lpstr>
      <vt:lpstr>1. Un grand pays forestier</vt:lpstr>
      <vt:lpstr>2. Des forêts publiques aux mains des grandes compagnies forestières</vt:lpstr>
      <vt:lpstr>3. Des forêts très sollicitées à des changements environnementaux rapides</vt:lpstr>
      <vt:lpstr>Présentation PowerPoint</vt:lpstr>
      <vt:lpstr>4. Des forêts pour qui et par qui ? Forêts et terres amérindiennes</vt:lpstr>
      <vt:lpstr>Présentation PowerPoint</vt:lpstr>
      <vt:lpstr>Depuis 1985, plus de 12,5 % de l’Amazonie ont disparu</vt:lpstr>
      <vt:lpstr>Amazonie</vt:lpstr>
      <vt:lpstr>Diversité de milieux</vt:lpstr>
      <vt:lpstr>16 000 espèces d’arbres 390 milliards de troncs </vt:lpstr>
      <vt:lpstr>Faune d’Amazonie</vt:lpstr>
      <vt:lpstr>Frontière nord</vt:lpstr>
      <vt:lpstr>La menace intérieure</vt:lpstr>
      <vt:lpstr>Carte indigène du territoire Tirío au Suriname</vt:lpstr>
      <vt:lpstr>Selvaticus, ennemie de la civilisation</vt:lpstr>
      <vt:lpstr>The LiDAR target</vt:lpstr>
      <vt:lpstr>Alexis Tiouka Juriste Kali’na (1959-2023)</vt:lpstr>
    </vt:vector>
  </TitlesOfParts>
  <Company>GALLIA 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Paysages archéologiques et écologie contemporaine des savanes guyanaises</dc:title>
  <dc:creator>GALLIA CNRS</dc:creator>
  <cp:lastModifiedBy>stephen rostain</cp:lastModifiedBy>
  <cp:revision>984</cp:revision>
  <cp:lastPrinted>2016-06-13T06:00:06Z</cp:lastPrinted>
  <dcterms:created xsi:type="dcterms:W3CDTF">2014-11-02T14:46:50Z</dcterms:created>
  <dcterms:modified xsi:type="dcterms:W3CDTF">2024-10-05T08:22:20Z</dcterms:modified>
</cp:coreProperties>
</file>