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>
      <p:cViewPr>
        <p:scale>
          <a:sx n="112" d="100"/>
          <a:sy n="112" d="100"/>
        </p:scale>
        <p:origin x="57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740BD-F42F-0570-BDB6-19BC68E1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8C548A-4614-C7C4-C5CD-C1124195C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9C35B-B598-CF86-73C9-FC6DBCE5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D30813-E26F-76EE-6FFF-75B54DE2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B2BED1-C9C1-F0BA-C469-FC999005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90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2DE58-56C2-B26C-51EC-239C0E00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B191AE-BFD7-EF65-032A-388735289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25255B-99A9-544B-6FBB-68640EDFF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E44445-4320-5F4D-13E5-C5A9B03D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995FC-BCE6-05F0-6025-7EFEF2C0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08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8BC2940-2D11-BA91-7E0C-4841D5724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4F9484B-5752-5B64-46F3-AA425A411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64ABC7-90E7-12DD-0AFB-0FFF2965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3361F-15A6-1451-A591-6365B42B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A6DA7-A5FD-4519-49DF-F05043B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24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E91B0-526A-2E25-1494-5560D0A4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78AA3-EC00-235E-FCED-5D11071B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089DA6-A8C0-7306-E737-C5D5F197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A7B368-B08A-26C3-EF26-0BE28CA2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B8B31-7350-8C43-C947-3EC07063A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88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63706-2819-1103-FDB1-AE4095ED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A79618-DDF9-6883-0A6B-995539D37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36B629-DD28-293E-CA8F-D886ABA1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954EC4-3F50-8E27-E695-2A72740E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C4866-03A3-C153-0844-41BB9586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81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7918D-1330-94DF-62F3-42D98EF2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48AC43-759F-FDDD-B0B8-33A6774FA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C0B02F-0DB1-EDC4-F793-D34EFAEED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14E354-A70C-E10B-0316-69C6E8DA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705244-0E25-F88A-371E-5FC39509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D8D78B-AFBF-056E-906B-8E6B8954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67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05DAB-62C2-E7E1-B42B-26C82DB0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4D1200-645C-3C62-4B9C-28B29DD19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981D5C-9063-85A5-827B-AA1DA6A3A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021A14-F3AB-5497-6CA2-A4DC75930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0047AD-DB1A-0152-29CF-476A34EB2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6814FA-7883-272C-97B0-C71F03F8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DB215D-39CF-5078-86DF-0E45E5F7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5FD530-D1A2-A175-6471-89A40786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51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27EA4-7A9B-DB7E-A5CC-8981377A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7E3F7A-7D63-098F-24F1-781F45B60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FBBC76-BEA5-4ABE-D2F2-5CCC432B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4B1D3A-BCE1-75B2-D33E-5B738E7F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9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29D50D-A504-F704-C767-84C2F2AA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DC440E-F08D-1520-2FEC-E9B0E4B5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5A3B4-F1EE-DDCE-B261-3484ECC6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2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07F49-16F8-99B2-FCDA-388860CF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CF09AC-7A80-FB1E-5B3B-65E5151E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0353D7-7668-F832-0737-A5BC9E53F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B446C8-E088-1402-7701-C877096C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C33A5C-9B6B-2E91-7104-15389A2A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13CFA0-237C-A28A-56DA-E1BF480D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4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75DB8-800E-16D4-DB3E-1D5A9183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A7FDD9-4122-79F5-555C-A16C2BD81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44B3E4-5BE7-BF82-A70A-7BADF29DA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9AEECD-669B-E755-A467-EFEE180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EAC4D9-B33C-C54A-54D5-4DC72AB1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D04FDB-F6A2-6B61-D6E6-5586251D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9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47D3DC-E763-3F9A-4D68-141D6868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96E35A-0A13-747C-4F40-F1E51316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52706-DC83-C635-7ECE-F0AE2A0D5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2018-1529-EC44-8E69-202C446EA62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881C6-30B6-B054-405E-F4F99880B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26A9D-8C7D-83EF-1A3C-876157F04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8D0C-3AAB-A34F-9AC0-3BF76EA41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75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F6B18-1759-CE6E-F5EC-28F25793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481" y="7396120"/>
            <a:ext cx="10515600" cy="132556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65FE993E-1080-F47E-8C2E-B7B86772C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014107" cy="6734432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E9EC214-D3E9-1D44-8660-AF088F9C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23" y="0"/>
            <a:ext cx="7772400" cy="593918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812405-46A9-0C54-4761-6A4BF794C385}"/>
              </a:ext>
            </a:extLst>
          </p:cNvPr>
          <p:cNvSpPr txBox="1"/>
          <p:nvPr/>
        </p:nvSpPr>
        <p:spPr>
          <a:xfrm>
            <a:off x="5014106" y="5939185"/>
            <a:ext cx="7177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routes commerciales à l’époque républicaine (à gauche) et sous</a:t>
            </a:r>
          </a:p>
          <a:p>
            <a:r>
              <a:rPr lang="fr-FR" b="1" dirty="0"/>
              <a:t>l’Empire (au dessus) </a:t>
            </a:r>
          </a:p>
          <a:p>
            <a:r>
              <a:rPr lang="fr-FR" dirty="0"/>
              <a:t>@</a:t>
            </a:r>
            <a:r>
              <a:rPr lang="fr-FR" i="1" dirty="0"/>
              <a:t>Histoire de Rome </a:t>
            </a:r>
            <a:r>
              <a:rPr lang="fr-FR" dirty="0"/>
              <a:t>Tomes 1 et 2, Collection Mondes anciens, Belin.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78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C3C9-CE2B-26F7-73B4-63B69E8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3125"/>
            <a:ext cx="10515600" cy="1325563"/>
          </a:xfrm>
        </p:spPr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E2A1B08-2449-7691-5A87-3D5055874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215" y="0"/>
            <a:ext cx="7733785" cy="6813097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0D6E98-7F18-1FF1-D6DA-62CF64536E4D}"/>
              </a:ext>
            </a:extLst>
          </p:cNvPr>
          <p:cNvSpPr txBox="1"/>
          <p:nvPr/>
        </p:nvSpPr>
        <p:spPr>
          <a:xfrm>
            <a:off x="-1603" y="1668792"/>
            <a:ext cx="358623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Mosaïque </a:t>
            </a:r>
          </a:p>
          <a:p>
            <a:pPr algn="ctr"/>
            <a:r>
              <a:rPr lang="fr-FR" sz="2800" b="1" dirty="0"/>
              <a:t>place des Corporations</a:t>
            </a:r>
          </a:p>
          <a:p>
            <a:pPr algn="ctr"/>
            <a:r>
              <a:rPr lang="fr-FR" sz="2800" b="1" dirty="0"/>
              <a:t>Ostie</a:t>
            </a:r>
          </a:p>
          <a:p>
            <a:pPr algn="just"/>
            <a:r>
              <a:rPr lang="fr-FR" dirty="0"/>
              <a:t>@cliché C. </a:t>
            </a:r>
            <a:r>
              <a:rPr lang="fr-FR" dirty="0" err="1"/>
              <a:t>Virlouvet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73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2E972-49A4-EB03-62D6-15CF8866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49" y="7396120"/>
            <a:ext cx="10515600" cy="1325563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3835D5-6FA2-A261-EED7-D1ED0039A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9769" y="17483"/>
            <a:ext cx="7082231" cy="684051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122372-E07D-4105-1B6F-04A346180491}"/>
              </a:ext>
            </a:extLst>
          </p:cNvPr>
          <p:cNvSpPr txBox="1"/>
          <p:nvPr/>
        </p:nvSpPr>
        <p:spPr>
          <a:xfrm>
            <a:off x="1" y="2879125"/>
            <a:ext cx="5109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complexe portuaire d’Ostie-Portus</a:t>
            </a:r>
          </a:p>
          <a:p>
            <a:endParaRPr lang="fr-FR" dirty="0"/>
          </a:p>
          <a:p>
            <a:r>
              <a:rPr lang="fr-FR" dirty="0"/>
              <a:t>@Histoire de Rome Tome 2, Collection Mondes anciens, Belin</a:t>
            </a:r>
            <a:r>
              <a:rPr lang="fr-FR" sz="2400" b="1" dirty="0"/>
              <a:t> 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8E1170-88B1-7CA6-4093-B418B9871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557" y="17483"/>
            <a:ext cx="6910984" cy="2323521"/>
          </a:xfrm>
          <a:prstGeom prst="rect">
            <a:avLst/>
          </a:prstGeom>
        </p:spPr>
      </p:pic>
      <p:pic>
        <p:nvPicPr>
          <p:cNvPr id="10" name="Image 7" descr="Monnaie Néron.jpg">
            <a:extLst>
              <a:ext uri="{FF2B5EF4-FFF2-40B4-BE49-F238E27FC236}">
                <a16:creationId xmlns:a16="http://schemas.microsoft.com/office/drawing/2014/main" id="{F5D4A824-0C23-D929-79F8-B40185BDD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768850"/>
            <a:ext cx="3587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87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9042-F98D-CF4A-F736-9A74B815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603" y="626427"/>
            <a:ext cx="6529388" cy="1751013"/>
          </a:xfrm>
        </p:spPr>
        <p:txBody>
          <a:bodyPr>
            <a:noAutofit/>
          </a:bodyPr>
          <a:lstStyle/>
          <a:p>
            <a:r>
              <a:rPr lang="fr-FR" sz="2400" b="1" dirty="0"/>
              <a:t>Entrée des </a:t>
            </a:r>
            <a:r>
              <a:rPr lang="fr-FR" sz="2400" b="1" dirty="0" err="1"/>
              <a:t>horrea</a:t>
            </a:r>
            <a:r>
              <a:rPr lang="fr-FR" sz="2400" b="1" dirty="0"/>
              <a:t> </a:t>
            </a:r>
            <a:r>
              <a:rPr lang="fr-FR" sz="2400" b="1" dirty="0" err="1"/>
              <a:t>Epagathiana</a:t>
            </a:r>
            <a:r>
              <a:rPr lang="fr-FR" sz="2400" b="1" dirty="0"/>
              <a:t> (Ostie, à gauche)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2400" b="1" dirty="0"/>
              <a:t>Entrée des magasins dits de Trajan (Portus, ci-dessous)</a:t>
            </a:r>
            <a:br>
              <a:rPr lang="fr-FR" sz="2400" b="1" dirty="0"/>
            </a:br>
            <a:br>
              <a:rPr lang="fr-FR" sz="2400" b="1" dirty="0"/>
            </a:br>
            <a:r>
              <a:rPr lang="fr-FR" sz="1800" dirty="0"/>
              <a:t>@cliché E. </a:t>
            </a:r>
            <a:r>
              <a:rPr lang="fr-FR" sz="1800" dirty="0" err="1"/>
              <a:t>Bukowiecki</a:t>
            </a:r>
            <a:r>
              <a:rPr lang="fr-FR" sz="1800" dirty="0"/>
              <a:t>, École française de Rome</a:t>
            </a:r>
            <a:endParaRPr lang="fr-FR" sz="2400" dirty="0"/>
          </a:p>
        </p:txBody>
      </p:sp>
      <p:pic>
        <p:nvPicPr>
          <p:cNvPr id="4" name="Image 1" descr="DSC07218.JPG">
            <a:extLst>
              <a:ext uri="{FF2B5EF4-FFF2-40B4-BE49-F238E27FC236}">
                <a16:creationId xmlns:a16="http://schemas.microsoft.com/office/drawing/2014/main" id="{3FF7DE80-10B2-9E82-AAE6-49608DAD5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"/>
            <a:ext cx="5368344" cy="72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 descr="20137398.jpg">
            <a:extLst>
              <a:ext uri="{FF2B5EF4-FFF2-40B4-BE49-F238E27FC236}">
                <a16:creationId xmlns:a16="http://schemas.microsoft.com/office/drawing/2014/main" id="{0A5EB814-B4F5-A6FE-E38E-C51BA1C3E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44" y="2714625"/>
            <a:ext cx="6845906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4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726B3-BB86-334C-9272-0568AB85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490663"/>
          </a:xfrm>
        </p:spPr>
        <p:txBody>
          <a:bodyPr>
            <a:noAutofit/>
          </a:bodyPr>
          <a:lstStyle/>
          <a:p>
            <a:r>
              <a:rPr lang="fr-FR" sz="2400" dirty="0">
                <a:latin typeface="+mn-lt"/>
              </a:rPr>
              <a:t>Estimation des capacités de stockage du complexe Ostie-Portus-Rome dans la première moitié du IIIe siècle à partir des superficies estimées des magasins (fouilles, prospections, </a:t>
            </a:r>
            <a:r>
              <a:rPr lang="fr-FR" sz="2400" i="1" dirty="0">
                <a:latin typeface="+mn-lt"/>
              </a:rPr>
              <a:t>Forma </a:t>
            </a:r>
            <a:r>
              <a:rPr lang="fr-FR" sz="2400" i="1" dirty="0" err="1">
                <a:latin typeface="+mn-lt"/>
              </a:rPr>
              <a:t>Urbis</a:t>
            </a:r>
            <a:r>
              <a:rPr lang="fr-FR" sz="2400" dirty="0">
                <a:latin typeface="+mn-lt"/>
              </a:rPr>
              <a:t>)</a:t>
            </a:r>
            <a:br>
              <a:rPr lang="fr-FR" sz="2400" dirty="0">
                <a:latin typeface="+mn-lt"/>
              </a:rPr>
            </a:br>
            <a:r>
              <a:rPr lang="fr-FR" sz="2000" dirty="0">
                <a:latin typeface="+mn-lt"/>
              </a:rPr>
              <a:t>Base du calcul : stockage en vrac des céréales dans les </a:t>
            </a:r>
            <a:r>
              <a:rPr lang="fr-FR" sz="2000" i="1" dirty="0">
                <a:latin typeface="+mn-lt"/>
              </a:rPr>
              <a:t>Grandi </a:t>
            </a:r>
            <a:r>
              <a:rPr lang="fr-FR" sz="2000" i="1" dirty="0" err="1">
                <a:latin typeface="+mn-lt"/>
              </a:rPr>
              <a:t>Horrea</a:t>
            </a:r>
            <a:r>
              <a:rPr lang="fr-FR" sz="2000" dirty="0">
                <a:latin typeface="+mn-lt"/>
              </a:rPr>
              <a:t> d’Ostie (N. </a:t>
            </a:r>
            <a:r>
              <a:rPr lang="fr-FR" sz="2000" dirty="0" err="1">
                <a:latin typeface="+mn-lt"/>
              </a:rPr>
              <a:t>Monteix</a:t>
            </a:r>
            <a:r>
              <a:rPr lang="fr-FR" sz="2000" dirty="0">
                <a:latin typeface="+mn-lt"/>
              </a:rPr>
              <a:t>), soit entre 228,47 et 337,50 kg par m2</a:t>
            </a:r>
            <a:r>
              <a:rPr lang="fr-FR" sz="2000" dirty="0">
                <a:effectLst/>
                <a:latin typeface="+mn-lt"/>
              </a:rPr>
              <a:t> </a:t>
            </a:r>
            <a:endParaRPr lang="fr-FR" sz="2000" dirty="0"/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F5B37284-EE26-6227-98B4-CC47DF965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31931"/>
              </p:ext>
            </p:extLst>
          </p:nvPr>
        </p:nvGraphicFramePr>
        <p:xfrm>
          <a:off x="838200" y="1982787"/>
          <a:ext cx="9940579" cy="2943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053">
                  <a:extLst>
                    <a:ext uri="{9D8B030D-6E8A-4147-A177-3AD203B41FA5}">
                      <a16:colId xmlns:a16="http://schemas.microsoft.com/office/drawing/2014/main" val="2622701234"/>
                    </a:ext>
                  </a:extLst>
                </a:gridCol>
                <a:gridCol w="3313763">
                  <a:extLst>
                    <a:ext uri="{9D8B030D-6E8A-4147-A177-3AD203B41FA5}">
                      <a16:colId xmlns:a16="http://schemas.microsoft.com/office/drawing/2014/main" val="3220543315"/>
                    </a:ext>
                  </a:extLst>
                </a:gridCol>
                <a:gridCol w="3313763">
                  <a:extLst>
                    <a:ext uri="{9D8B030D-6E8A-4147-A177-3AD203B41FA5}">
                      <a16:colId xmlns:a16="http://schemas.microsoft.com/office/drawing/2014/main" val="459407434"/>
                    </a:ext>
                  </a:extLst>
                </a:gridCol>
              </a:tblGrid>
              <a:tr h="504839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Localisation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Estimation des superficies connues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Contenance en céréales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419304"/>
                  </a:ext>
                </a:extLst>
              </a:tr>
              <a:tr h="504839"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Ostie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8 hectares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Entre 18 277,600 et 27 000 tonnes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178031"/>
                  </a:ext>
                </a:extLst>
              </a:tr>
              <a:tr h="504839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Portus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16 hectares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Entre 36 555 et 54 000 tonnes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186645"/>
                  </a:ext>
                </a:extLst>
              </a:tr>
              <a:tr h="504839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Rome*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52 hectares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Entre 118 804,400 et 175 500 tonnes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214372"/>
                  </a:ext>
                </a:extLst>
              </a:tr>
              <a:tr h="504839">
                <a:tc>
                  <a:txBody>
                    <a:bodyPr/>
                    <a:lstStyle/>
                    <a:p>
                      <a:r>
                        <a:rPr lang="fr-FR" sz="2000">
                          <a:effectLst/>
                        </a:rPr>
                        <a:t>Total 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</a:rPr>
                        <a:t>76 hectares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effectLst/>
                          <a:highlight>
                            <a:srgbClr val="FFFF00"/>
                          </a:highlight>
                        </a:rPr>
                        <a:t>Entre 173 637  et 256 500  tonnes</a:t>
                      </a:r>
                      <a:endParaRPr lang="fr-FR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21636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8311F304-7AB6-5ACC-8526-9529568A78C4}"/>
              </a:ext>
            </a:extLst>
          </p:cNvPr>
          <p:cNvSpPr txBox="1"/>
          <p:nvPr/>
        </p:nvSpPr>
        <p:spPr>
          <a:xfrm>
            <a:off x="838200" y="5180647"/>
            <a:ext cx="107967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Population de Rome entre 800 000 et 1 million d’habitants consommant en moyenne</a:t>
            </a:r>
          </a:p>
          <a:p>
            <a:r>
              <a:rPr lang="fr-FR" sz="2400" dirty="0"/>
              <a:t> 3 </a:t>
            </a:r>
            <a:r>
              <a:rPr lang="fr-FR" sz="2400" i="1" dirty="0" err="1"/>
              <a:t>modii</a:t>
            </a:r>
            <a:r>
              <a:rPr lang="fr-FR" sz="2400" i="1" dirty="0"/>
              <a:t> </a:t>
            </a:r>
            <a:r>
              <a:rPr lang="fr-FR" sz="2400" dirty="0"/>
              <a:t>de blé par mois. 1 modius # 7kg</a:t>
            </a:r>
          </a:p>
          <a:p>
            <a:r>
              <a:rPr lang="fr-FR" sz="2400" dirty="0"/>
              <a:t>Besoins annuels entre </a:t>
            </a:r>
            <a:r>
              <a:rPr lang="fr-FR" sz="2400" dirty="0">
                <a:highlight>
                  <a:srgbClr val="FFFF00"/>
                </a:highlight>
              </a:rPr>
              <a:t>201 600 et 252 000 </a:t>
            </a:r>
            <a:r>
              <a:rPr lang="fr-FR" sz="2400">
                <a:highlight>
                  <a:srgbClr val="FFFF00"/>
                </a:highlight>
              </a:rPr>
              <a:t>tonnes </a:t>
            </a:r>
            <a:endParaRPr lang="fr-FR" sz="2400" dirty="0">
              <a:highlight>
                <a:srgbClr val="FFFF00"/>
              </a:highlight>
            </a:endParaRPr>
          </a:p>
          <a:p>
            <a:r>
              <a:rPr lang="fr-FR" dirty="0"/>
              <a:t>(C. </a:t>
            </a:r>
            <a:r>
              <a:rPr lang="fr-FR" dirty="0" err="1"/>
              <a:t>Virlouvet</a:t>
            </a:r>
            <a:r>
              <a:rPr lang="fr-FR" dirty="0"/>
              <a:t>, Le complexe portuaire d’Ostie-Portus, </a:t>
            </a:r>
            <a:r>
              <a:rPr lang="fr-FR" i="1" dirty="0"/>
              <a:t>CRAI</a:t>
            </a:r>
            <a:r>
              <a:rPr lang="fr-FR" dirty="0"/>
              <a:t> janvier-mars 2022, p. 387)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8281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5486</TotalTime>
  <Words>253</Words>
  <Application>Microsoft Macintosh PowerPoint</Application>
  <PresentationFormat>Grand écran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 </vt:lpstr>
      <vt:lpstr>Présentation PowerPoint</vt:lpstr>
      <vt:lpstr>Présentation PowerPoint</vt:lpstr>
      <vt:lpstr>Entrée des horrea Epagathiana (Ostie, à gauche)  Entrée des magasins dits de Trajan (Portus, ci-dessous)  @cliché E. Bukowiecki, École française de Rome</vt:lpstr>
      <vt:lpstr>Estimation des capacités de stockage du complexe Ostie-Portus-Rome dans la première moitié du IIIe siècle à partir des superficies estimées des magasins (fouilles, prospections, Forma Urbis) Base du calcul : stockage en vrac des céréales dans les Grandi Horrea d’Ostie (N. Monteix), soit entre 228,47 et 337,50 kg par m2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10</cp:revision>
  <dcterms:created xsi:type="dcterms:W3CDTF">2024-09-28T16:46:10Z</dcterms:created>
  <dcterms:modified xsi:type="dcterms:W3CDTF">2024-10-16T07:59:03Z</dcterms:modified>
</cp:coreProperties>
</file>