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83" r:id="rId7"/>
    <p:sldId id="292" r:id="rId8"/>
    <p:sldId id="293" r:id="rId9"/>
    <p:sldId id="282" r:id="rId10"/>
    <p:sldId id="309" r:id="rId11"/>
    <p:sldId id="269" r:id="rId12"/>
    <p:sldId id="271" r:id="rId13"/>
    <p:sldId id="310" r:id="rId14"/>
    <p:sldId id="272" r:id="rId15"/>
    <p:sldId id="311" r:id="rId16"/>
    <p:sldId id="273" r:id="rId17"/>
    <p:sldId id="270" r:id="rId18"/>
    <p:sldId id="274" r:id="rId19"/>
    <p:sldId id="312" r:id="rId20"/>
    <p:sldId id="290" r:id="rId21"/>
    <p:sldId id="275" r:id="rId22"/>
    <p:sldId id="256" r:id="rId23"/>
    <p:sldId id="313" r:id="rId24"/>
    <p:sldId id="276" r:id="rId25"/>
    <p:sldId id="257" r:id="rId26"/>
    <p:sldId id="258" r:id="rId27"/>
    <p:sldId id="277" r:id="rId28"/>
    <p:sldId id="263" r:id="rId29"/>
    <p:sldId id="278" r:id="rId30"/>
    <p:sldId id="279" r:id="rId31"/>
    <p:sldId id="280" r:id="rId32"/>
    <p:sldId id="314" r:id="rId33"/>
    <p:sldId id="291" r:id="rId34"/>
    <p:sldId id="281" r:id="rId35"/>
    <p:sldId id="294" r:id="rId36"/>
    <p:sldId id="295" r:id="rId37"/>
    <p:sldId id="296" r:id="rId38"/>
    <p:sldId id="305" r:id="rId39"/>
    <p:sldId id="297" r:id="rId40"/>
    <p:sldId id="298" r:id="rId41"/>
    <p:sldId id="299" r:id="rId42"/>
    <p:sldId id="259" r:id="rId43"/>
    <p:sldId id="260" r:id="rId44"/>
    <p:sldId id="284" r:id="rId45"/>
    <p:sldId id="262" r:id="rId46"/>
    <p:sldId id="300" r:id="rId47"/>
    <p:sldId id="261" r:id="rId48"/>
    <p:sldId id="285" r:id="rId49"/>
    <p:sldId id="301" r:id="rId50"/>
    <p:sldId id="302" r:id="rId51"/>
    <p:sldId id="303" r:id="rId52"/>
    <p:sldId id="304" r:id="rId53"/>
    <p:sldId id="307" r:id="rId54"/>
    <p:sldId id="315" r:id="rId55"/>
    <p:sldId id="316" r:id="rId56"/>
    <p:sldId id="323" r:id="rId57"/>
    <p:sldId id="308" r:id="rId58"/>
    <p:sldId id="317" r:id="rId59"/>
    <p:sldId id="318" r:id="rId60"/>
    <p:sldId id="319" r:id="rId61"/>
    <p:sldId id="320" r:id="rId62"/>
    <p:sldId id="321" r:id="rId63"/>
    <p:sldId id="322" r:id="rId64"/>
    <p:sldId id="324" r:id="rId65"/>
    <p:sldId id="286" r:id="rId66"/>
    <p:sldId id="287" r:id="rId67"/>
    <p:sldId id="288" r:id="rId68"/>
    <p:sldId id="289" r:id="rId6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9B9"/>
    <a:srgbClr val="D6BBE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6" d="100"/>
          <a:sy n="66"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5F300-1314-0177-E8B9-654DE9A3BBB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F323A01-B9E0-B9B4-7F48-E11A07D5C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5D337AC-AAD7-480B-8CC8-267D0C37FFF7}"/>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E50C8054-983D-F28B-3D11-3DF9E1EDEF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6C2A5B-55A1-7CF4-F090-B861BC0B5756}"/>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265259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E4C1EE-5E28-F1B3-094D-9D0CAC4350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B94E0DB-78C7-DDC7-F59F-A5F6BDE5E06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53FEF9-9E87-B212-68C6-57E5A3B569C1}"/>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BDBC1B62-5E53-9269-7233-EED596265A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6831097-14CC-BB6B-7A08-83CA755DDC2F}"/>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259939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34765AF-A351-53E9-A4FE-571A19F1C7D6}"/>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8E3D09C-CA1B-DE71-DB0E-A1BE04C6874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F8575FC-D1E4-ED6D-8858-116F13E76810}"/>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3A7EDE5B-7AC8-1ABA-FC18-5975D27804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2FAD3D8-672B-D64C-3EE8-2A59602CC74B}"/>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190199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698C6-F00B-958C-7231-5D078EE9A71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5AA64B-9533-499F-BFE6-B216FDD484B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30382E-E864-DAFB-796F-D66C75691794}"/>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230C7D8B-3887-F3CD-6382-EA1288E774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6422050-C6F8-95CD-1257-95782BD75159}"/>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4000067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92316C-3F0A-A2C2-AD32-734BC67EB1D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84C3EDC-1527-6E4A-417B-DE64E9BBD8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75FADCD-B0C5-D8A6-8FA5-E0B01EEFD54A}"/>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DD2C3850-274A-C7E6-A39B-7E28DA3822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5182E3-29AB-A438-2657-E99502B0B58D}"/>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151904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20761-F797-AF2F-9E10-22E799112C2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207C65E-29E3-E997-50AC-33E355A7DC5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0C3A907-1A0C-FF1B-97ED-424E51E84E2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8426726-67F7-7A12-BDF9-6320C38CBEEB}"/>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6" name="Espace réservé du pied de page 5">
            <a:extLst>
              <a:ext uri="{FF2B5EF4-FFF2-40B4-BE49-F238E27FC236}">
                <a16:creationId xmlns:a16="http://schemas.microsoft.com/office/drawing/2014/main" id="{367E842B-9F9D-7F78-5B5B-B46FDFC1A41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76E3EE-DF11-DD25-1792-54AA000F7E4C}"/>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140424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46E07D-AD56-E7F8-4CE9-F9A02D2C648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991170E-B4B3-2F8E-C672-E0DD730968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B3B70F5-E27D-4200-EE7C-6AE79C1FA66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BF7F8BD-F7BB-6966-1953-89C83901FD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32BEC73-F587-A33E-65F9-D93A5CEEDA2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86CF591-A696-3FA1-C152-C0807CC19931}"/>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8" name="Espace réservé du pied de page 7">
            <a:extLst>
              <a:ext uri="{FF2B5EF4-FFF2-40B4-BE49-F238E27FC236}">
                <a16:creationId xmlns:a16="http://schemas.microsoft.com/office/drawing/2014/main" id="{E2BA3F3D-3F1B-58EE-ADC5-EB0C6DBD06F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F011F07-899D-80A7-5B09-8311551EE16B}"/>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1152583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1F4BE-4EAE-CBDC-E722-0B9C63B468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6FE4613-E6EA-385C-E515-8670767CEA3B}"/>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4" name="Espace réservé du pied de page 3">
            <a:extLst>
              <a:ext uri="{FF2B5EF4-FFF2-40B4-BE49-F238E27FC236}">
                <a16:creationId xmlns:a16="http://schemas.microsoft.com/office/drawing/2014/main" id="{27A5AE82-B33C-1A74-FD01-18830DDF498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6F7108F-4AA5-A257-3F69-C3D461C082A3}"/>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22808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C19F04-89EE-338A-F0B7-335CEC726B20}"/>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3" name="Espace réservé du pied de page 2">
            <a:extLst>
              <a:ext uri="{FF2B5EF4-FFF2-40B4-BE49-F238E27FC236}">
                <a16:creationId xmlns:a16="http://schemas.microsoft.com/office/drawing/2014/main" id="{DA6AF1F7-52C7-3C3C-F5A8-4DF26B26E9B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D4E76DF-B0B9-64F8-6BE3-BD15068D71B3}"/>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2912564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01D05-DF8D-5C97-F672-E51C495457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2D1C8B1-3D44-1B54-2B68-3DF1EEAF8C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00E504E-ED42-1BF1-61A6-E888257B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6ABCBC-A366-74B2-6D6A-B76FED3AA7F9}"/>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6" name="Espace réservé du pied de page 5">
            <a:extLst>
              <a:ext uri="{FF2B5EF4-FFF2-40B4-BE49-F238E27FC236}">
                <a16:creationId xmlns:a16="http://schemas.microsoft.com/office/drawing/2014/main" id="{9DDF6909-6120-1C75-D31D-FD76BDF2A5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CC01A22-C7D1-1DC8-9C6B-43AE4BC80B83}"/>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2941260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D37D2-0DE1-C248-A983-919369C21AD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FA264C1-F9D6-95CE-B622-A6512E14E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774C7C6-0964-C67F-6B32-378A0CB40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4B55835-CBCE-B011-9B6D-F30F599DAF43}"/>
              </a:ext>
            </a:extLst>
          </p:cNvPr>
          <p:cNvSpPr>
            <a:spLocks noGrp="1"/>
          </p:cNvSpPr>
          <p:nvPr>
            <p:ph type="dt" sz="half" idx="10"/>
          </p:nvPr>
        </p:nvSpPr>
        <p:spPr/>
        <p:txBody>
          <a:bodyPr/>
          <a:lstStyle/>
          <a:p>
            <a:fld id="{A68C22F2-408C-4CDC-AFFA-0C8524953F6C}" type="datetimeFigureOut">
              <a:rPr lang="fr-FR" smtClean="0"/>
              <a:t>13/10/2022</a:t>
            </a:fld>
            <a:endParaRPr lang="fr-FR"/>
          </a:p>
        </p:txBody>
      </p:sp>
      <p:sp>
        <p:nvSpPr>
          <p:cNvPr id="6" name="Espace réservé du pied de page 5">
            <a:extLst>
              <a:ext uri="{FF2B5EF4-FFF2-40B4-BE49-F238E27FC236}">
                <a16:creationId xmlns:a16="http://schemas.microsoft.com/office/drawing/2014/main" id="{A3771185-71F3-B340-A863-9DD1CBD156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F9D552-EE9D-7F0E-C9FC-050C05C73F5C}"/>
              </a:ext>
            </a:extLst>
          </p:cNvPr>
          <p:cNvSpPr>
            <a:spLocks noGrp="1"/>
          </p:cNvSpPr>
          <p:nvPr>
            <p:ph type="sldNum" sz="quarter" idx="12"/>
          </p:nvPr>
        </p:nvSpPr>
        <p:spPr/>
        <p:txBody>
          <a:bodyPr/>
          <a:lstStyle/>
          <a:p>
            <a:fld id="{7487D5C4-09CC-41A0-9241-3E8F5C53FF5D}" type="slidenum">
              <a:rPr lang="fr-FR" smtClean="0"/>
              <a:t>‹N°›</a:t>
            </a:fld>
            <a:endParaRPr lang="fr-FR"/>
          </a:p>
        </p:txBody>
      </p:sp>
    </p:spTree>
    <p:extLst>
      <p:ext uri="{BB962C8B-B14F-4D97-AF65-F5344CB8AC3E}">
        <p14:creationId xmlns:p14="http://schemas.microsoft.com/office/powerpoint/2010/main" val="428423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E603B9-60F7-0E16-41F4-5F33FB1E56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1FC073C-667E-24E8-C8A8-7B29D36A27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E623B2-CD37-FB38-0D28-8D07B0FA52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C22F2-408C-4CDC-AFFA-0C8524953F6C}" type="datetimeFigureOut">
              <a:rPr lang="fr-FR" smtClean="0"/>
              <a:t>13/10/2022</a:t>
            </a:fld>
            <a:endParaRPr lang="fr-FR"/>
          </a:p>
        </p:txBody>
      </p:sp>
      <p:sp>
        <p:nvSpPr>
          <p:cNvPr id="5" name="Espace réservé du pied de page 4">
            <a:extLst>
              <a:ext uri="{FF2B5EF4-FFF2-40B4-BE49-F238E27FC236}">
                <a16:creationId xmlns:a16="http://schemas.microsoft.com/office/drawing/2014/main" id="{231D15BF-409C-54E3-237F-E9A628BA0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3A636CC-7C9E-02DD-7480-1A16B4FE2C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7D5C4-09CC-41A0-9241-3E8F5C53FF5D}" type="slidenum">
              <a:rPr lang="fr-FR" smtClean="0"/>
              <a:t>‹N°›</a:t>
            </a:fld>
            <a:endParaRPr lang="fr-FR"/>
          </a:p>
        </p:txBody>
      </p:sp>
    </p:spTree>
    <p:extLst>
      <p:ext uri="{BB962C8B-B14F-4D97-AF65-F5344CB8AC3E}">
        <p14:creationId xmlns:p14="http://schemas.microsoft.com/office/powerpoint/2010/main" val="685604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web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remacle.org/bloodwolf/orateurs/demosthene/halonesegr.htm#8" TargetMode="External"/><Relationship Id="rId2" Type="http://schemas.openxmlformats.org/officeDocument/2006/relationships/hyperlink" Target="http://remacle.org/bloodwolf/orateurs/demosthene/halonesegr.htm#7"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D437AA2-1F54-EE90-0B2A-51E3838B0B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9371" y="1773675"/>
            <a:ext cx="7242629" cy="5084325"/>
          </a:xfrm>
          <a:prstGeom prst="rect">
            <a:avLst/>
          </a:prstGeom>
        </p:spPr>
      </p:pic>
      <p:pic>
        <p:nvPicPr>
          <p:cNvPr id="3" name="Image 2">
            <a:extLst>
              <a:ext uri="{FF2B5EF4-FFF2-40B4-BE49-F238E27FC236}">
                <a16:creationId xmlns:a16="http://schemas.microsoft.com/office/drawing/2014/main" id="{B781813B-2746-F222-5DC7-C6E38BE06058}"/>
              </a:ext>
            </a:extLst>
          </p:cNvPr>
          <p:cNvPicPr>
            <a:picLocks noChangeAspect="1"/>
          </p:cNvPicPr>
          <p:nvPr/>
        </p:nvPicPr>
        <p:blipFill>
          <a:blip r:embed="rId3"/>
          <a:stretch>
            <a:fillRect/>
          </a:stretch>
        </p:blipFill>
        <p:spPr>
          <a:xfrm>
            <a:off x="0" y="0"/>
            <a:ext cx="12192000" cy="948970"/>
          </a:xfrm>
          <a:prstGeom prst="rect">
            <a:avLst/>
          </a:prstGeom>
        </p:spPr>
      </p:pic>
      <p:pic>
        <p:nvPicPr>
          <p:cNvPr id="5" name="Image 4">
            <a:extLst>
              <a:ext uri="{FF2B5EF4-FFF2-40B4-BE49-F238E27FC236}">
                <a16:creationId xmlns:a16="http://schemas.microsoft.com/office/drawing/2014/main" id="{FFBABEEB-349D-AA45-8857-8FAB3A9A6A92}"/>
              </a:ext>
            </a:extLst>
          </p:cNvPr>
          <p:cNvPicPr>
            <a:picLocks noChangeAspect="1"/>
          </p:cNvPicPr>
          <p:nvPr/>
        </p:nvPicPr>
        <p:blipFill>
          <a:blip r:embed="rId4"/>
          <a:stretch>
            <a:fillRect/>
          </a:stretch>
        </p:blipFill>
        <p:spPr>
          <a:xfrm>
            <a:off x="174054" y="948969"/>
            <a:ext cx="5891651" cy="1532973"/>
          </a:xfrm>
          <a:prstGeom prst="rect">
            <a:avLst/>
          </a:prstGeom>
        </p:spPr>
      </p:pic>
      <p:sp>
        <p:nvSpPr>
          <p:cNvPr id="2" name="ZoneTexte 1">
            <a:extLst>
              <a:ext uri="{FF2B5EF4-FFF2-40B4-BE49-F238E27FC236}">
                <a16:creationId xmlns:a16="http://schemas.microsoft.com/office/drawing/2014/main" id="{22CAF95C-4E29-DD1B-74F0-D144BF551C1D}"/>
              </a:ext>
            </a:extLst>
          </p:cNvPr>
          <p:cNvSpPr txBox="1"/>
          <p:nvPr/>
        </p:nvSpPr>
        <p:spPr>
          <a:xfrm>
            <a:off x="0" y="5934670"/>
            <a:ext cx="4673600" cy="861774"/>
          </a:xfrm>
          <a:prstGeom prst="rect">
            <a:avLst/>
          </a:prstGeom>
          <a:noFill/>
        </p:spPr>
        <p:txBody>
          <a:bodyPr wrap="square" rtlCol="0">
            <a:spAutoFit/>
          </a:bodyPr>
          <a:lstStyle/>
          <a:p>
            <a:r>
              <a:rPr lang="fr-FR" dirty="0"/>
              <a:t>Elodie </a:t>
            </a:r>
            <a:r>
              <a:rPr lang="fr-FR" cap="small" dirty="0" err="1"/>
              <a:t>Matricon</a:t>
            </a:r>
            <a:r>
              <a:rPr lang="fr-FR" cap="small" dirty="0"/>
              <a:t>-Thomas</a:t>
            </a:r>
          </a:p>
          <a:p>
            <a:r>
              <a:rPr lang="fr-FR" sz="1600" dirty="0"/>
              <a:t>Agrégée d’histoire</a:t>
            </a:r>
          </a:p>
          <a:p>
            <a:r>
              <a:rPr lang="fr-FR" sz="1600" dirty="0"/>
              <a:t>Docteur en histoire grecque</a:t>
            </a:r>
          </a:p>
        </p:txBody>
      </p:sp>
      <p:sp>
        <p:nvSpPr>
          <p:cNvPr id="4" name="ZoneTexte 3">
            <a:extLst>
              <a:ext uri="{FF2B5EF4-FFF2-40B4-BE49-F238E27FC236}">
                <a16:creationId xmlns:a16="http://schemas.microsoft.com/office/drawing/2014/main" id="{3AC5BC14-011D-CE8A-EEAC-47E7EEB22C51}"/>
              </a:ext>
            </a:extLst>
          </p:cNvPr>
          <p:cNvSpPr txBox="1"/>
          <p:nvPr/>
        </p:nvSpPr>
        <p:spPr>
          <a:xfrm>
            <a:off x="0" y="4484561"/>
            <a:ext cx="2859314" cy="1200329"/>
          </a:xfrm>
          <a:prstGeom prst="rect">
            <a:avLst/>
          </a:prstGeom>
          <a:noFill/>
        </p:spPr>
        <p:txBody>
          <a:bodyPr wrap="square" rtlCol="0">
            <a:spAutoFit/>
          </a:bodyPr>
          <a:lstStyle/>
          <a:p>
            <a:r>
              <a:rPr lang="fr-FR" dirty="0"/>
              <a:t>J.M. </a:t>
            </a:r>
            <a:r>
              <a:rPr lang="fr-FR" cap="small" dirty="0"/>
              <a:t>Kowalski</a:t>
            </a:r>
          </a:p>
          <a:p>
            <a:r>
              <a:rPr lang="fr-FR" dirty="0"/>
              <a:t>Maître de </a:t>
            </a:r>
            <a:r>
              <a:rPr lang="fr-FR" dirty="0" err="1"/>
              <a:t>conference</a:t>
            </a:r>
            <a:r>
              <a:rPr lang="fr-FR" dirty="0"/>
              <a:t> Sorbonne-</a:t>
            </a:r>
            <a:r>
              <a:rPr lang="fr-FR" dirty="0" err="1"/>
              <a:t>Universite</a:t>
            </a:r>
            <a:endParaRPr lang="fr-FR" dirty="0"/>
          </a:p>
          <a:p>
            <a:r>
              <a:rPr lang="fr-FR" dirty="0"/>
              <a:t>Ecole navale</a:t>
            </a:r>
          </a:p>
        </p:txBody>
      </p:sp>
    </p:spTree>
    <p:extLst>
      <p:ext uri="{BB962C8B-B14F-4D97-AF65-F5344CB8AC3E}">
        <p14:creationId xmlns:p14="http://schemas.microsoft.com/office/powerpoint/2010/main" val="282515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0B0D6-94FD-81A5-67B7-D751BDB2A25D}"/>
              </a:ext>
            </a:extLst>
          </p:cNvPr>
          <p:cNvSpPr>
            <a:spLocks noGrp="1"/>
          </p:cNvSpPr>
          <p:nvPr>
            <p:ph type="title"/>
          </p:nvPr>
        </p:nvSpPr>
        <p:spPr>
          <a:xfrm>
            <a:off x="1105826" y="365126"/>
            <a:ext cx="10724223" cy="806450"/>
          </a:xfrm>
          <a:solidFill>
            <a:schemeClr val="tx2">
              <a:lumMod val="20000"/>
              <a:lumOff val="80000"/>
            </a:schemeClr>
          </a:solidFill>
          <a:ln>
            <a:solidFill>
              <a:schemeClr val="tx1"/>
            </a:solidFill>
          </a:ln>
        </p:spPr>
        <p:txBody>
          <a:bodyPr/>
          <a:lstStyle/>
          <a:p>
            <a:pPr algn="ctr"/>
            <a:r>
              <a:rPr lang="fr-FR" u="sng" dirty="0"/>
              <a:t>Démarche</a:t>
            </a:r>
          </a:p>
        </p:txBody>
      </p:sp>
      <p:sp>
        <p:nvSpPr>
          <p:cNvPr id="3" name="Espace réservé du contenu 2">
            <a:extLst>
              <a:ext uri="{FF2B5EF4-FFF2-40B4-BE49-F238E27FC236}">
                <a16:creationId xmlns:a16="http://schemas.microsoft.com/office/drawing/2014/main" id="{FFEFEF48-0F19-32E6-143B-0755E4FA7B09}"/>
              </a:ext>
            </a:extLst>
          </p:cNvPr>
          <p:cNvSpPr>
            <a:spLocks noGrp="1"/>
          </p:cNvSpPr>
          <p:nvPr>
            <p:ph sz="half" idx="1"/>
          </p:nvPr>
        </p:nvSpPr>
        <p:spPr>
          <a:xfrm>
            <a:off x="1105827" y="1500188"/>
            <a:ext cx="5637872" cy="4992686"/>
          </a:xfrm>
          <a:ln>
            <a:solidFill>
              <a:srgbClr val="7030A0"/>
            </a:solidFill>
          </a:ln>
        </p:spPr>
        <p:txBody>
          <a:bodyPr>
            <a:normAutofit fontScale="85000" lnSpcReduction="10000"/>
          </a:bodyPr>
          <a:lstStyle/>
          <a:p>
            <a:pPr algn="ctr">
              <a:lnSpc>
                <a:spcPct val="110000"/>
              </a:lnSpc>
              <a:spcAft>
                <a:spcPts val="1200"/>
              </a:spcAft>
            </a:pPr>
            <a:r>
              <a:rPr lang="fr-FR" b="1" u="sng" dirty="0">
                <a:solidFill>
                  <a:srgbClr val="7030A0"/>
                </a:solidFill>
              </a:rPr>
              <a:t>1</a:t>
            </a:r>
            <a:r>
              <a:rPr lang="fr-FR" b="1" u="sng" baseline="30000" dirty="0">
                <a:solidFill>
                  <a:srgbClr val="7030A0"/>
                </a:solidFill>
              </a:rPr>
              <a:t>er</a:t>
            </a:r>
            <a:r>
              <a:rPr lang="fr-FR" b="1" u="sng" dirty="0">
                <a:solidFill>
                  <a:srgbClr val="7030A0"/>
                </a:solidFill>
              </a:rPr>
              <a:t> temps – Phase de récit du professeur, en s’appuyant sur une carte</a:t>
            </a:r>
          </a:p>
          <a:p>
            <a:pPr marL="0" indent="0" algn="ctr">
              <a:buNone/>
            </a:pPr>
            <a:r>
              <a:rPr lang="fr-FR" dirty="0">
                <a:highlight>
                  <a:srgbClr val="FFFF00"/>
                </a:highlight>
              </a:rPr>
              <a:t>Les guerres médiques et la création de la Ligue de Délos</a:t>
            </a:r>
          </a:p>
          <a:p>
            <a:pPr marL="0" indent="0">
              <a:spcAft>
                <a:spcPts val="1200"/>
              </a:spcAft>
              <a:buNone/>
            </a:pPr>
            <a:r>
              <a:rPr lang="fr-FR" i="1" u="sng" dirty="0">
                <a:solidFill>
                  <a:srgbClr val="0070C0"/>
                </a:solidFill>
                <a:effectLst>
                  <a:outerShdw blurRad="38100" dist="38100" dir="2700000" algn="tl">
                    <a:srgbClr val="000000">
                      <a:alpha val="43137"/>
                    </a:srgbClr>
                  </a:outerShdw>
                </a:effectLst>
                <a:sym typeface="Wingdings" panose="05000000000000000000" pitchFamily="2" charset="2"/>
              </a:rPr>
              <a:t>Compétences</a:t>
            </a:r>
            <a:r>
              <a:rPr lang="fr-FR" i="1" dirty="0">
                <a:solidFill>
                  <a:srgbClr val="0070C0"/>
                </a:solidFill>
                <a:sym typeface="Wingdings" panose="05000000000000000000" pitchFamily="2" charset="2"/>
              </a:rPr>
              <a:t>: Ecoute active des élèves et prise de notes</a:t>
            </a:r>
          </a:p>
          <a:p>
            <a:pPr>
              <a:spcBef>
                <a:spcPts val="200"/>
              </a:spcBef>
              <a:buFont typeface="Wingdings" panose="05000000000000000000" pitchFamily="2" charset="2"/>
              <a:buChar char="à"/>
            </a:pPr>
            <a:r>
              <a:rPr lang="fr-FR" b="1" u="sng" dirty="0">
                <a:sym typeface="Wingdings" panose="05000000000000000000" pitchFamily="2" charset="2"/>
              </a:rPr>
              <a:t> Idées-clé à retenir</a:t>
            </a:r>
            <a:r>
              <a:rPr lang="fr-FR" dirty="0">
                <a:sym typeface="Wingdings" panose="05000000000000000000" pitchFamily="2" charset="2"/>
              </a:rPr>
              <a:t>:</a:t>
            </a:r>
          </a:p>
          <a:p>
            <a:pPr lvl="1">
              <a:spcBef>
                <a:spcPts val="600"/>
              </a:spcBef>
              <a:buFont typeface="Wingdings" panose="05000000000000000000" pitchFamily="2" charset="2"/>
              <a:buChar char="§"/>
            </a:pPr>
            <a:r>
              <a:rPr lang="fr-FR" dirty="0">
                <a:sym typeface="Wingdings" panose="05000000000000000000" pitchFamily="2" charset="2"/>
              </a:rPr>
              <a:t>Guerres médiques: Marathon (490 avant JC) =&gt; victoire des hoplites</a:t>
            </a:r>
          </a:p>
          <a:p>
            <a:pPr lvl="1">
              <a:spcBef>
                <a:spcPts val="600"/>
              </a:spcBef>
              <a:buFont typeface="Wingdings" panose="05000000000000000000" pitchFamily="2" charset="2"/>
              <a:buChar char="§"/>
            </a:pPr>
            <a:r>
              <a:rPr lang="fr-FR" dirty="0">
                <a:sym typeface="Wingdings" panose="05000000000000000000" pitchFamily="2" charset="2"/>
              </a:rPr>
              <a:t>Salamine (480 av. JC) =&gt; victoire des rameurs</a:t>
            </a:r>
          </a:p>
          <a:p>
            <a:pPr lvl="1">
              <a:spcBef>
                <a:spcPts val="600"/>
              </a:spcBef>
              <a:buFont typeface="Wingdings" panose="05000000000000000000" pitchFamily="2" charset="2"/>
              <a:buChar char="§"/>
            </a:pPr>
            <a:r>
              <a:rPr lang="fr-FR" dirty="0">
                <a:sym typeface="Wingdings" panose="05000000000000000000" pitchFamily="2" charset="2"/>
              </a:rPr>
              <a:t>Prestige athénien et fondation de la Ligue de Délos, alliance militaire défensive contre les Perses  dont Athènes prend la tête</a:t>
            </a:r>
            <a:endParaRPr lang="fr-FR" dirty="0"/>
          </a:p>
        </p:txBody>
      </p:sp>
      <p:sp>
        <p:nvSpPr>
          <p:cNvPr id="4" name="Espace réservé du contenu 3">
            <a:extLst>
              <a:ext uri="{FF2B5EF4-FFF2-40B4-BE49-F238E27FC236}">
                <a16:creationId xmlns:a16="http://schemas.microsoft.com/office/drawing/2014/main" id="{71D723F2-43CC-5ECB-F110-00C3B2F4BBF9}"/>
              </a:ext>
            </a:extLst>
          </p:cNvPr>
          <p:cNvSpPr>
            <a:spLocks noGrp="1"/>
          </p:cNvSpPr>
          <p:nvPr>
            <p:ph sz="half" idx="2"/>
          </p:nvPr>
        </p:nvSpPr>
        <p:spPr>
          <a:xfrm>
            <a:off x="6943724" y="1500188"/>
            <a:ext cx="4886326" cy="4992686"/>
          </a:xfrm>
          <a:ln>
            <a:solidFill>
              <a:srgbClr val="7030A0"/>
            </a:solidFill>
          </a:ln>
        </p:spPr>
        <p:txBody>
          <a:bodyPr>
            <a:normAutofit fontScale="85000" lnSpcReduction="10000"/>
          </a:bodyPr>
          <a:lstStyle/>
          <a:p>
            <a:pPr algn="ctr">
              <a:lnSpc>
                <a:spcPct val="110000"/>
              </a:lnSpc>
            </a:pPr>
            <a:r>
              <a:rPr lang="fr-FR" b="1" u="sng" dirty="0">
                <a:solidFill>
                  <a:srgbClr val="7030A0"/>
                </a:solidFill>
              </a:rPr>
              <a:t>2</a:t>
            </a:r>
            <a:r>
              <a:rPr lang="fr-FR" b="1" u="sng" baseline="30000" dirty="0">
                <a:solidFill>
                  <a:srgbClr val="7030A0"/>
                </a:solidFill>
              </a:rPr>
              <a:t>e</a:t>
            </a:r>
            <a:r>
              <a:rPr lang="fr-FR" b="1" u="sng" dirty="0">
                <a:solidFill>
                  <a:srgbClr val="7030A0"/>
                </a:solidFill>
              </a:rPr>
              <a:t> temps: Travail sur 3 documents sources</a:t>
            </a:r>
          </a:p>
          <a:p>
            <a:endParaRPr lang="fr-FR" b="1" u="sng" dirty="0">
              <a:solidFill>
                <a:srgbClr val="7030A0"/>
              </a:solidFill>
            </a:endParaRPr>
          </a:p>
          <a:p>
            <a:pPr marL="0" indent="0" algn="just">
              <a:buNone/>
            </a:pPr>
            <a:r>
              <a:rPr lang="fr-FR" i="1" u="sng" dirty="0">
                <a:solidFill>
                  <a:srgbClr val="0070C0"/>
                </a:solidFill>
                <a:effectLst>
                  <a:outerShdw blurRad="38100" dist="38100" dir="2700000" algn="tl">
                    <a:srgbClr val="000000">
                      <a:alpha val="43137"/>
                    </a:srgbClr>
                  </a:outerShdw>
                </a:effectLst>
              </a:rPr>
              <a:t>Compétence</a:t>
            </a:r>
            <a:r>
              <a:rPr lang="fr-FR" i="1" dirty="0">
                <a:solidFill>
                  <a:srgbClr val="0070C0"/>
                </a:solidFill>
              </a:rPr>
              <a:t>: Analyser des documents historiques et mettre en relation des faits historiques.</a:t>
            </a:r>
          </a:p>
          <a:p>
            <a:pPr marL="0" indent="0" algn="just">
              <a:buNone/>
            </a:pPr>
            <a:endParaRPr lang="fr-FR" i="1" dirty="0">
              <a:solidFill>
                <a:srgbClr val="0070C0"/>
              </a:solidFill>
            </a:endParaRPr>
          </a:p>
          <a:p>
            <a:pPr marL="0" indent="0" algn="ctr">
              <a:buNone/>
            </a:pPr>
            <a:r>
              <a:rPr lang="fr-FR" dirty="0"/>
              <a:t>Questionnement à partir des documents du corpus</a:t>
            </a:r>
          </a:p>
          <a:p>
            <a:pPr marL="0" indent="0" algn="just">
              <a:buNone/>
            </a:pPr>
            <a:endParaRPr lang="fr-FR" dirty="0"/>
          </a:p>
        </p:txBody>
      </p:sp>
      <p:pic>
        <p:nvPicPr>
          <p:cNvPr id="5" name="Image 4">
            <a:extLst>
              <a:ext uri="{FF2B5EF4-FFF2-40B4-BE49-F238E27FC236}">
                <a16:creationId xmlns:a16="http://schemas.microsoft.com/office/drawing/2014/main" id="{10246515-D737-E760-D223-20D09A3D144D}"/>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6" name="Image 5">
            <a:extLst>
              <a:ext uri="{FF2B5EF4-FFF2-40B4-BE49-F238E27FC236}">
                <a16:creationId xmlns:a16="http://schemas.microsoft.com/office/drawing/2014/main" id="{82205EF7-6606-88FD-7E1B-B05D543EFA04}"/>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sp>
        <p:nvSpPr>
          <p:cNvPr id="8" name="ZoneTexte 7">
            <a:extLst>
              <a:ext uri="{FF2B5EF4-FFF2-40B4-BE49-F238E27FC236}">
                <a16:creationId xmlns:a16="http://schemas.microsoft.com/office/drawing/2014/main" id="{C34AA784-D46C-196D-23D6-8C221175562A}"/>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253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7B8897-6802-289C-448E-3CBD3066DE75}"/>
              </a:ext>
            </a:extLst>
          </p:cNvPr>
          <p:cNvSpPr>
            <a:spLocks noGrp="1"/>
          </p:cNvSpPr>
          <p:nvPr>
            <p:ph type="title"/>
          </p:nvPr>
        </p:nvSpPr>
        <p:spPr>
          <a:xfrm>
            <a:off x="1349828" y="365125"/>
            <a:ext cx="10003971" cy="1325563"/>
          </a:xfrm>
          <a:solidFill>
            <a:schemeClr val="accent1">
              <a:lumMod val="20000"/>
              <a:lumOff val="80000"/>
            </a:schemeClr>
          </a:solidFill>
        </p:spPr>
        <p:txBody>
          <a:bodyPr>
            <a:normAutofit fontScale="90000"/>
          </a:bodyPr>
          <a:lstStyle/>
          <a:p>
            <a:pPr algn="ctr"/>
            <a:r>
              <a:rPr lang="fr-FR" altLang="fr-FR" u="sng" dirty="0">
                <a:solidFill>
                  <a:srgbClr val="002060"/>
                </a:solidFill>
                <a:latin typeface="Tw Cen MT" panose="020B0602020104020603" pitchFamily="34" charset="0"/>
                <a:ea typeface="Calibri" panose="020F0502020204030204" pitchFamily="34" charset="0"/>
                <a:cs typeface="Times New Roman" panose="02020603050405020304" pitchFamily="18" charset="0"/>
              </a:rPr>
              <a:t>Objectif: Mettre en évidence les liens entre impérialisme maritime et démocratie à Athènes</a:t>
            </a:r>
            <a:endParaRPr lang="fr-FR" dirty="0">
              <a:solidFill>
                <a:srgbClr val="002060"/>
              </a:solidFill>
            </a:endParaRPr>
          </a:p>
        </p:txBody>
      </p:sp>
      <p:pic>
        <p:nvPicPr>
          <p:cNvPr id="4" name="Image 3">
            <a:extLst>
              <a:ext uri="{FF2B5EF4-FFF2-40B4-BE49-F238E27FC236}">
                <a16:creationId xmlns:a16="http://schemas.microsoft.com/office/drawing/2014/main" id="{B2607005-60FD-E09A-4090-9897068CF6B7}"/>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E58B7A9F-1F67-FB59-1D60-C055D8987190}"/>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10" name="Image 9">
            <a:extLst>
              <a:ext uri="{FF2B5EF4-FFF2-40B4-BE49-F238E27FC236}">
                <a16:creationId xmlns:a16="http://schemas.microsoft.com/office/drawing/2014/main" id="{947D1283-A266-3154-9E87-311DFF2DA4AC}"/>
              </a:ext>
            </a:extLst>
          </p:cNvPr>
          <p:cNvPicPr>
            <a:picLocks noChangeAspect="1"/>
          </p:cNvPicPr>
          <p:nvPr/>
        </p:nvPicPr>
        <p:blipFill>
          <a:blip r:embed="rId3"/>
          <a:stretch>
            <a:fillRect/>
          </a:stretch>
        </p:blipFill>
        <p:spPr>
          <a:xfrm>
            <a:off x="2252783" y="1740508"/>
            <a:ext cx="6036818" cy="1624314"/>
          </a:xfrm>
          <a:prstGeom prst="rect">
            <a:avLst/>
          </a:prstGeom>
        </p:spPr>
      </p:pic>
      <p:pic>
        <p:nvPicPr>
          <p:cNvPr id="12" name="Image 11">
            <a:extLst>
              <a:ext uri="{FF2B5EF4-FFF2-40B4-BE49-F238E27FC236}">
                <a16:creationId xmlns:a16="http://schemas.microsoft.com/office/drawing/2014/main" id="{546B454C-AAB4-B92F-9E6E-FAEAED7FB95C}"/>
              </a:ext>
            </a:extLst>
          </p:cNvPr>
          <p:cNvPicPr>
            <a:picLocks noChangeAspect="1"/>
          </p:cNvPicPr>
          <p:nvPr/>
        </p:nvPicPr>
        <p:blipFill rotWithShape="1">
          <a:blip r:embed="rId4"/>
          <a:srcRect b="19695"/>
          <a:stretch/>
        </p:blipFill>
        <p:spPr>
          <a:xfrm>
            <a:off x="2326062" y="3364822"/>
            <a:ext cx="5963539" cy="3185885"/>
          </a:xfrm>
          <a:prstGeom prst="rect">
            <a:avLst/>
          </a:prstGeom>
        </p:spPr>
      </p:pic>
      <p:sp>
        <p:nvSpPr>
          <p:cNvPr id="6" name="ZoneTexte 5">
            <a:extLst>
              <a:ext uri="{FF2B5EF4-FFF2-40B4-BE49-F238E27FC236}">
                <a16:creationId xmlns:a16="http://schemas.microsoft.com/office/drawing/2014/main" id="{CCB9AD97-9577-B56E-7786-97BC5CD2D944}"/>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409734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30489A-C0CE-376E-982E-F04EF51474F3}"/>
              </a:ext>
            </a:extLst>
          </p:cNvPr>
          <p:cNvPicPr>
            <a:picLocks noChangeAspect="1"/>
          </p:cNvPicPr>
          <p:nvPr/>
        </p:nvPicPr>
        <p:blipFill>
          <a:blip r:embed="rId2"/>
          <a:stretch>
            <a:fillRect/>
          </a:stretch>
        </p:blipFill>
        <p:spPr>
          <a:xfrm>
            <a:off x="783919" y="128587"/>
            <a:ext cx="10953539" cy="3300411"/>
          </a:xfrm>
          <a:prstGeom prst="rect">
            <a:avLst/>
          </a:prstGeom>
        </p:spPr>
      </p:pic>
      <p:pic>
        <p:nvPicPr>
          <p:cNvPr id="5" name="Image 4">
            <a:extLst>
              <a:ext uri="{FF2B5EF4-FFF2-40B4-BE49-F238E27FC236}">
                <a16:creationId xmlns:a16="http://schemas.microsoft.com/office/drawing/2014/main" id="{DC408F0F-3C51-7C4D-D16B-FC1236F4167B}"/>
              </a:ext>
            </a:extLst>
          </p:cNvPr>
          <p:cNvPicPr>
            <a:picLocks noChangeAspect="1"/>
          </p:cNvPicPr>
          <p:nvPr/>
        </p:nvPicPr>
        <p:blipFill>
          <a:blip r:embed="rId3"/>
          <a:stretch>
            <a:fillRect/>
          </a:stretch>
        </p:blipFill>
        <p:spPr>
          <a:xfrm>
            <a:off x="1030514" y="3267514"/>
            <a:ext cx="9741518" cy="3590486"/>
          </a:xfrm>
          <a:prstGeom prst="rect">
            <a:avLst/>
          </a:prstGeom>
        </p:spPr>
      </p:pic>
      <p:pic>
        <p:nvPicPr>
          <p:cNvPr id="6" name="Image 5">
            <a:extLst>
              <a:ext uri="{FF2B5EF4-FFF2-40B4-BE49-F238E27FC236}">
                <a16:creationId xmlns:a16="http://schemas.microsoft.com/office/drawing/2014/main" id="{AD5A9340-AAA3-D343-F077-AE34DFFEEB49}"/>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pic>
        <p:nvPicPr>
          <p:cNvPr id="7" name="Image 6">
            <a:extLst>
              <a:ext uri="{FF2B5EF4-FFF2-40B4-BE49-F238E27FC236}">
                <a16:creationId xmlns:a16="http://schemas.microsoft.com/office/drawing/2014/main" id="{C6B41D73-118B-1875-4265-D0D32602613E}"/>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cxnSp>
        <p:nvCxnSpPr>
          <p:cNvPr id="4" name="Connecteur droit 3">
            <a:extLst>
              <a:ext uri="{FF2B5EF4-FFF2-40B4-BE49-F238E27FC236}">
                <a16:creationId xmlns:a16="http://schemas.microsoft.com/office/drawing/2014/main" id="{62B27896-9A97-6991-8F0B-7216EDCDB0FB}"/>
              </a:ext>
            </a:extLst>
          </p:cNvPr>
          <p:cNvCxnSpPr/>
          <p:nvPr/>
        </p:nvCxnSpPr>
        <p:spPr>
          <a:xfrm>
            <a:off x="8969829" y="1712686"/>
            <a:ext cx="2090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0AD7A225-45E2-448B-265F-4F137390BE9D}"/>
              </a:ext>
            </a:extLst>
          </p:cNvPr>
          <p:cNvCxnSpPr>
            <a:cxnSpLocks/>
          </p:cNvCxnSpPr>
          <p:nvPr/>
        </p:nvCxnSpPr>
        <p:spPr>
          <a:xfrm>
            <a:off x="6981372" y="1981201"/>
            <a:ext cx="420914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3E28B08E-BBA5-4503-9946-574628F9E9AC}"/>
              </a:ext>
            </a:extLst>
          </p:cNvPr>
          <p:cNvCxnSpPr>
            <a:cxnSpLocks/>
          </p:cNvCxnSpPr>
          <p:nvPr/>
        </p:nvCxnSpPr>
        <p:spPr>
          <a:xfrm>
            <a:off x="1807029" y="2271486"/>
            <a:ext cx="32294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DE20A3EE-4B7F-9875-841B-D517F5ADCB9E}"/>
              </a:ext>
            </a:extLst>
          </p:cNvPr>
          <p:cNvCxnSpPr/>
          <p:nvPr/>
        </p:nvCxnSpPr>
        <p:spPr>
          <a:xfrm>
            <a:off x="8556172" y="5072743"/>
            <a:ext cx="20900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0B78DE5-12B6-E4BE-3171-9F3CC3B47E4C}"/>
              </a:ext>
            </a:extLst>
          </p:cNvPr>
          <p:cNvCxnSpPr>
            <a:cxnSpLocks/>
          </p:cNvCxnSpPr>
          <p:nvPr/>
        </p:nvCxnSpPr>
        <p:spPr>
          <a:xfrm>
            <a:off x="5290457" y="5348514"/>
            <a:ext cx="32657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0960A96F-15A4-043B-F83A-AFF1C6F56B75}"/>
              </a:ext>
            </a:extLst>
          </p:cNvPr>
          <p:cNvCxnSpPr>
            <a:cxnSpLocks/>
          </p:cNvCxnSpPr>
          <p:nvPr/>
        </p:nvCxnSpPr>
        <p:spPr>
          <a:xfrm>
            <a:off x="1807029" y="6132286"/>
            <a:ext cx="4288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7315C29A-A3A0-4E08-5C0C-FA21312A5D29}"/>
              </a:ext>
            </a:extLst>
          </p:cNvPr>
          <p:cNvSpPr txBox="1"/>
          <p:nvPr/>
        </p:nvSpPr>
        <p:spPr>
          <a:xfrm>
            <a:off x="1807029" y="6601023"/>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79659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CBE8EA-E872-4744-6DD9-65985D583139}"/>
              </a:ext>
            </a:extLst>
          </p:cNvPr>
          <p:cNvSpPr>
            <a:spLocks noGrp="1"/>
          </p:cNvSpPr>
          <p:nvPr>
            <p:ph type="title"/>
          </p:nvPr>
        </p:nvSpPr>
        <p:spPr>
          <a:xfrm>
            <a:off x="1146628" y="365125"/>
            <a:ext cx="10653486" cy="1325563"/>
          </a:xfrm>
          <a:solidFill>
            <a:schemeClr val="bg2">
              <a:lumMod val="90000"/>
            </a:schemeClr>
          </a:solidFill>
        </p:spPr>
        <p:txBody>
          <a:bodyPr>
            <a:normAutofit fontScale="90000"/>
          </a:bodyPr>
          <a:lstStyle/>
          <a:p>
            <a:pPr algn="ctr"/>
            <a:r>
              <a:rPr lang="fr-FR" dirty="0"/>
              <a:t>Travailler les bases de méthodologie de l’analyse de documents (par un renvoi systématique aux docs)</a:t>
            </a:r>
          </a:p>
        </p:txBody>
      </p:sp>
      <p:sp>
        <p:nvSpPr>
          <p:cNvPr id="4" name="Espace réservé du contenu 2">
            <a:extLst>
              <a:ext uri="{FF2B5EF4-FFF2-40B4-BE49-F238E27FC236}">
                <a16:creationId xmlns:a16="http://schemas.microsoft.com/office/drawing/2014/main" id="{06A8EB9A-EC96-67BC-6365-15FF75CDB49D}"/>
              </a:ext>
            </a:extLst>
          </p:cNvPr>
          <p:cNvSpPr>
            <a:spLocks noGrp="1"/>
          </p:cNvSpPr>
          <p:nvPr>
            <p:ph idx="1"/>
          </p:nvPr>
        </p:nvSpPr>
        <p:spPr>
          <a:xfrm>
            <a:off x="1146628" y="2278743"/>
            <a:ext cx="10653485" cy="4214132"/>
          </a:xfrm>
        </p:spPr>
        <p:txBody>
          <a:bodyPr>
            <a:normAutofit/>
          </a:bodyPr>
          <a:lstStyle/>
          <a:p>
            <a:pPr algn="just" eaLnBrk="0" fontAlgn="base" hangingPunct="0">
              <a:lnSpc>
                <a:spcPct val="100000"/>
              </a:lnSpc>
              <a:spcBef>
                <a:spcPct val="0"/>
              </a:spcBef>
              <a:spcAft>
                <a:spcPct val="0"/>
              </a:spcAft>
            </a:pPr>
            <a:r>
              <a:rPr kumimoji="0" lang="fr-FR" altLang="fr-FR" sz="3000" b="0" i="0" u="sng"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Doc. 1 et 2</a:t>
            </a:r>
            <a:r>
              <a:rPr kumimoji="0" lang="fr-FR" altLang="fr-FR" sz="3000" b="0" i="0" u="none"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 : </a:t>
            </a:r>
            <a:r>
              <a:rPr kumimoji="0" lang="fr-FR" altLang="fr-FR" sz="3000" b="0" i="1" u="none"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Quel épisode de l’histoire athénienne a fait du peuple un acteur déterminant de la défense de la cité athénienne ? Justifiez en citant les documents.</a:t>
            </a:r>
          </a:p>
          <a:p>
            <a:pPr lvl="1" eaLnBrk="0" fontAlgn="base" hangingPunct="0">
              <a:lnSpc>
                <a:spcPct val="100000"/>
              </a:lnSpc>
              <a:spcBef>
                <a:spcPct val="0"/>
              </a:spcBef>
              <a:spcAft>
                <a:spcPct val="0"/>
              </a:spcAft>
              <a:buFont typeface="Symbol" panose="05050102010706020507" pitchFamily="18" charset="2"/>
              <a:buChar char="Þ"/>
            </a:pPr>
            <a:r>
              <a:rPr kumimoji="0" lang="fr-FR" altLang="fr-FR" sz="2600" b="0" i="0" u="none" strike="noStrike" cap="none" normalizeH="0" baseline="0" dirty="0">
                <a:ln>
                  <a:noFill/>
                </a:ln>
                <a:solidFill>
                  <a:srgbClr val="002060"/>
                </a:solidFill>
                <a:effectLst/>
                <a:latin typeface="Tw Cen MT" panose="020B0602020104020603" pitchFamily="34" charset="0"/>
              </a:rPr>
              <a:t>Retour sur le tournant politique déterminant qu’a été pour les Athéniens la bataille de Salamine (</a:t>
            </a:r>
            <a:r>
              <a:rPr kumimoji="0" lang="fr-FR" altLang="fr-FR" sz="2600" b="0" i="0" u="none" strike="noStrike" cap="none" normalizeH="0" baseline="0" dirty="0">
                <a:ln>
                  <a:noFill/>
                </a:ln>
                <a:solidFill>
                  <a:srgbClr val="002060"/>
                </a:solidFill>
                <a:effectLst/>
                <a:highlight>
                  <a:srgbClr val="FFFF00"/>
                </a:highlight>
                <a:latin typeface="Tw Cen MT" panose="020B0602020104020603" pitchFamily="34" charset="0"/>
              </a:rPr>
              <a:t>doc. 1 l. 2-3 et doc. 2 l. 2-3</a:t>
            </a:r>
            <a:r>
              <a:rPr kumimoji="0" lang="fr-FR" altLang="fr-FR" sz="2600" b="0" i="0" u="none" strike="noStrike" cap="none" normalizeH="0" baseline="0" dirty="0">
                <a:ln>
                  <a:noFill/>
                </a:ln>
                <a:solidFill>
                  <a:srgbClr val="002060"/>
                </a:solidFill>
                <a:effectLst/>
                <a:latin typeface="Tw Cen MT" panose="020B0602020104020603" pitchFamily="34" charset="0"/>
              </a:rPr>
              <a:t>)</a:t>
            </a:r>
          </a:p>
          <a:p>
            <a:pPr lvl="1" eaLnBrk="0" fontAlgn="base" hangingPunct="0">
              <a:lnSpc>
                <a:spcPct val="100000"/>
              </a:lnSpc>
              <a:spcBef>
                <a:spcPct val="0"/>
              </a:spcBef>
              <a:spcAft>
                <a:spcPct val="0"/>
              </a:spcAft>
              <a:buFont typeface="Symbol" panose="05050102010706020507" pitchFamily="18" charset="2"/>
              <a:buChar char="Þ"/>
            </a:pPr>
            <a:endParaRPr kumimoji="0" lang="fr-FR" altLang="fr-FR" sz="2800" b="0" i="0" u="none" strike="noStrike" cap="none" normalizeH="0" baseline="0" dirty="0">
              <a:ln>
                <a:noFill/>
              </a:ln>
              <a:effectLst/>
              <a:latin typeface="Tw Cen MT" panose="020B0602020104020603"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altLang="fr-FR" sz="3000" b="0" i="0" u="sng"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Doc. 1 et 2</a:t>
            </a:r>
            <a:r>
              <a:rPr kumimoji="0" lang="fr-FR" altLang="fr-FR" sz="3000" b="0" i="0" u="none"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 : </a:t>
            </a:r>
            <a:r>
              <a:rPr kumimoji="0" lang="fr-FR" altLang="fr-FR" sz="3000" b="0" i="1" u="none" strike="noStrike" cap="none" normalizeH="0" baseline="0" dirty="0">
                <a:ln>
                  <a:noFill/>
                </a:ln>
                <a:effectLst/>
                <a:latin typeface="Tw Cen MT" panose="020B0602020104020603" pitchFamily="34" charset="0"/>
                <a:ea typeface="Calibri" panose="020F0502020204030204" pitchFamily="34" charset="0"/>
                <a:cs typeface="Times New Roman" panose="02020603050405020304" pitchFamily="18" charset="0"/>
              </a:rPr>
              <a:t>Quel est le point de vue de chaque auteur sur le lien entre l’empire maritime et la démocratie ? Justifiez en citant les documents</a:t>
            </a:r>
            <a:endParaRPr kumimoji="0" lang="fr-FR" altLang="fr-FR" sz="3000" b="0" i="0" u="none" strike="noStrike" cap="none" normalizeH="0" baseline="0" dirty="0">
              <a:ln>
                <a:noFill/>
              </a:ln>
              <a:effectLst/>
              <a:latin typeface="Tw Cen MT" panose="020B0602020104020603" pitchFamily="34" charset="0"/>
            </a:endParaRPr>
          </a:p>
          <a:p>
            <a:endParaRPr lang="fr-FR" dirty="0"/>
          </a:p>
        </p:txBody>
      </p:sp>
      <p:pic>
        <p:nvPicPr>
          <p:cNvPr id="5" name="Image 4">
            <a:extLst>
              <a:ext uri="{FF2B5EF4-FFF2-40B4-BE49-F238E27FC236}">
                <a16:creationId xmlns:a16="http://schemas.microsoft.com/office/drawing/2014/main" id="{E62C2019-67AF-F3D2-DF0F-9D625030ECFB}"/>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6" name="Image 5">
            <a:extLst>
              <a:ext uri="{FF2B5EF4-FFF2-40B4-BE49-F238E27FC236}">
                <a16:creationId xmlns:a16="http://schemas.microsoft.com/office/drawing/2014/main" id="{C2208265-89A2-F138-AC24-D0B7FCC6DE70}"/>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3" name="ZoneTexte 2">
            <a:extLst>
              <a:ext uri="{FF2B5EF4-FFF2-40B4-BE49-F238E27FC236}">
                <a16:creationId xmlns:a16="http://schemas.microsoft.com/office/drawing/2014/main" id="{F169D963-D543-3EA2-A63C-6864CEF69A29}"/>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95968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F496BF0-6DD7-1CB2-2628-038299B341B2}"/>
              </a:ext>
            </a:extLst>
          </p:cNvPr>
          <p:cNvPicPr>
            <a:picLocks noChangeAspect="1"/>
          </p:cNvPicPr>
          <p:nvPr/>
        </p:nvPicPr>
        <p:blipFill>
          <a:blip r:embed="rId2"/>
          <a:stretch>
            <a:fillRect/>
          </a:stretch>
        </p:blipFill>
        <p:spPr>
          <a:xfrm>
            <a:off x="1620672" y="4850177"/>
            <a:ext cx="6420746" cy="1981477"/>
          </a:xfrm>
          <a:prstGeom prst="rect">
            <a:avLst/>
          </a:prstGeom>
        </p:spPr>
      </p:pic>
      <p:pic>
        <p:nvPicPr>
          <p:cNvPr id="5" name="Image 4">
            <a:extLst>
              <a:ext uri="{FF2B5EF4-FFF2-40B4-BE49-F238E27FC236}">
                <a16:creationId xmlns:a16="http://schemas.microsoft.com/office/drawing/2014/main" id="{AD1E3E3E-150D-C7F7-2604-0B390D272BA6}"/>
              </a:ext>
            </a:extLst>
          </p:cNvPr>
          <p:cNvPicPr>
            <a:picLocks noChangeAspect="1"/>
          </p:cNvPicPr>
          <p:nvPr/>
        </p:nvPicPr>
        <p:blipFill>
          <a:blip r:embed="rId3"/>
          <a:stretch>
            <a:fillRect/>
          </a:stretch>
        </p:blipFill>
        <p:spPr>
          <a:xfrm>
            <a:off x="1542601" y="26346"/>
            <a:ext cx="6419998" cy="4874267"/>
          </a:xfrm>
          <a:prstGeom prst="rect">
            <a:avLst/>
          </a:prstGeom>
        </p:spPr>
      </p:pic>
      <p:pic>
        <p:nvPicPr>
          <p:cNvPr id="2" name="Image 1">
            <a:extLst>
              <a:ext uri="{FF2B5EF4-FFF2-40B4-BE49-F238E27FC236}">
                <a16:creationId xmlns:a16="http://schemas.microsoft.com/office/drawing/2014/main" id="{34AEF397-50E7-EE20-4EF8-FEAC2F831E02}"/>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9623F26C-CA5B-0BDB-CE66-B7FD5FD899FE}"/>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9" name="ZoneTexte 8">
            <a:extLst>
              <a:ext uri="{FF2B5EF4-FFF2-40B4-BE49-F238E27FC236}">
                <a16:creationId xmlns:a16="http://schemas.microsoft.com/office/drawing/2014/main" id="{FA533837-2198-7143-6DA6-716EB1B3E6C5}"/>
              </a:ext>
            </a:extLst>
          </p:cNvPr>
          <p:cNvSpPr txBox="1"/>
          <p:nvPr/>
        </p:nvSpPr>
        <p:spPr>
          <a:xfrm>
            <a:off x="8041418" y="416166"/>
            <a:ext cx="4042398" cy="1887248"/>
          </a:xfrm>
          <a:prstGeom prst="rect">
            <a:avLst/>
          </a:prstGeom>
          <a:noFill/>
          <a:ln w="19050">
            <a:solidFill>
              <a:schemeClr val="tx1"/>
            </a:solidFill>
            <a:prstDash val="dash"/>
          </a:ln>
        </p:spPr>
        <p:txBody>
          <a:bodyPr wrap="square">
            <a:spAutoFit/>
          </a:bodyPr>
          <a:lstStyle/>
          <a:p>
            <a:pPr lvl="0">
              <a:lnSpc>
                <a:spcPct val="107000"/>
              </a:lnSpc>
              <a:spcAft>
                <a:spcPts val="800"/>
              </a:spcAft>
            </a:pPr>
            <a:r>
              <a:rPr lang="fr-FR" sz="2200" i="1" u="sng" dirty="0">
                <a:solidFill>
                  <a:srgbClr val="7030A0"/>
                </a:solidFill>
                <a:effectLst/>
                <a:latin typeface="Tw Cen MT" panose="020B0602020104020603" pitchFamily="34" charset="0"/>
                <a:ea typeface="Calibri" panose="020F0502020204030204" pitchFamily="34" charset="0"/>
                <a:cs typeface="Times New Roman" panose="02020603050405020304" pitchFamily="18" charset="0"/>
              </a:rPr>
              <a:t>QUESTION 3 </a:t>
            </a:r>
            <a:r>
              <a:rPr lang="fr-FR" sz="2200" i="1" dirty="0">
                <a:solidFill>
                  <a:srgbClr val="7030A0"/>
                </a:solidFill>
                <a:effectLst/>
                <a:latin typeface="Tw Cen MT" panose="020B0602020104020603" pitchFamily="34" charset="0"/>
                <a:ea typeface="Calibri" panose="020F0502020204030204" pitchFamily="34" charset="0"/>
                <a:cs typeface="Times New Roman" panose="02020603050405020304" pitchFamily="18" charset="0"/>
              </a:rPr>
              <a:t>: Qui sont les alliés évoqués par Périclès ? A l’aide de la frise chronologique du livre, expliquez à quel événement font référence les passages soulignés ?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B98C397-ED4F-4A5C-A97D-DE45E4E44ABB}"/>
              </a:ext>
            </a:extLst>
          </p:cNvPr>
          <p:cNvSpPr txBox="1"/>
          <p:nvPr/>
        </p:nvSpPr>
        <p:spPr>
          <a:xfrm>
            <a:off x="8331200" y="3222171"/>
            <a:ext cx="3752616" cy="1569660"/>
          </a:xfrm>
          <a:prstGeom prst="rect">
            <a:avLst/>
          </a:prstGeom>
          <a:solidFill>
            <a:schemeClr val="accent4">
              <a:lumMod val="40000"/>
              <a:lumOff val="60000"/>
            </a:schemeClr>
          </a:solidFill>
        </p:spPr>
        <p:txBody>
          <a:bodyPr wrap="square" rtlCol="0">
            <a:spAutoFit/>
          </a:bodyPr>
          <a:lstStyle/>
          <a:p>
            <a:pPr algn="ctr"/>
            <a:r>
              <a:rPr lang="fr-FR" sz="2400" dirty="0"/>
              <a:t>Document que l’on retrouve dans plusieurs manuels, notamment le Hachette (doc. 2 p. 36)</a:t>
            </a:r>
          </a:p>
        </p:txBody>
      </p:sp>
      <p:sp>
        <p:nvSpPr>
          <p:cNvPr id="6" name="Rectangle 5">
            <a:extLst>
              <a:ext uri="{FF2B5EF4-FFF2-40B4-BE49-F238E27FC236}">
                <a16:creationId xmlns:a16="http://schemas.microsoft.com/office/drawing/2014/main" id="{EADBA9FE-ED13-198F-CD31-4D24D29087B7}"/>
              </a:ext>
            </a:extLst>
          </p:cNvPr>
          <p:cNvSpPr/>
          <p:nvPr/>
        </p:nvSpPr>
        <p:spPr>
          <a:xfrm>
            <a:off x="1542601" y="2540000"/>
            <a:ext cx="6419998" cy="889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EADC348-D4FB-3AA8-7838-9879FA43248E}"/>
              </a:ext>
            </a:extLst>
          </p:cNvPr>
          <p:cNvSpPr txBox="1"/>
          <p:nvPr/>
        </p:nvSpPr>
        <p:spPr>
          <a:xfrm>
            <a:off x="1441000" y="2465387"/>
            <a:ext cx="9822086" cy="2246769"/>
          </a:xfrm>
          <a:prstGeom prst="rect">
            <a:avLst/>
          </a:prstGeom>
          <a:solidFill>
            <a:schemeClr val="bg1"/>
          </a:solidFill>
          <a:ln w="57150">
            <a:solidFill>
              <a:srgbClr val="FF0000"/>
            </a:solidFill>
          </a:ln>
        </p:spPr>
        <p:txBody>
          <a:bodyPr wrap="square" rtlCol="0">
            <a:spAutoFit/>
          </a:bodyPr>
          <a:lstStyle/>
          <a:p>
            <a:r>
              <a:rPr lang="fr-FR" sz="2000" dirty="0">
                <a:effectLst/>
                <a:latin typeface="Tw Cen MT" panose="020B0602020104020603" pitchFamily="34" charset="0"/>
                <a:ea typeface="Times New Roman" panose="02020603050405020304" pitchFamily="18" charset="0"/>
              </a:rPr>
              <a:t>« Le peuple s’est déshonoré, disaient-ils, et il s’est couvert </a:t>
            </a:r>
            <a:r>
              <a:rPr lang="fr-FR" sz="2000" b="1" i="1" u="sng" dirty="0">
                <a:effectLst/>
                <a:latin typeface="Tw Cen MT" panose="020B0602020104020603" pitchFamily="34" charset="0"/>
                <a:ea typeface="Times New Roman" panose="02020603050405020304" pitchFamily="18" charset="0"/>
              </a:rPr>
              <a:t>d’infamie, en tirant de Délos le trésor commun de la Grèce</a:t>
            </a:r>
            <a:r>
              <a:rPr lang="fr-FR" sz="2000" dirty="0">
                <a:effectLst/>
                <a:latin typeface="Tw Cen MT" panose="020B0602020104020603" pitchFamily="34" charset="0"/>
                <a:ea typeface="Times New Roman" panose="02020603050405020304" pitchFamily="18" charset="0"/>
              </a:rPr>
              <a:t>, pour l'employer à son seul profit. […] Et </a:t>
            </a:r>
            <a:r>
              <a:rPr lang="fr-FR" sz="2000" b="1" i="1" u="sng" dirty="0">
                <a:effectLst/>
                <a:latin typeface="Tw Cen MT" panose="020B0602020104020603" pitchFamily="34" charset="0"/>
                <a:ea typeface="Times New Roman" panose="02020603050405020304" pitchFamily="18" charset="0"/>
              </a:rPr>
              <a:t>la Grèce n’a-t-elle pas raison de se croire insultée, et outrageusement tyrannisée, quand elle, voit que les sommes déposées par elle dans le trésor commun, et qu’elle destinait à fournir aux frais des guerres nationales</a:t>
            </a:r>
            <a:r>
              <a:rPr lang="fr-FR" sz="2000" dirty="0">
                <a:effectLst/>
                <a:latin typeface="Tw Cen MT" panose="020B0602020104020603" pitchFamily="34" charset="0"/>
                <a:ea typeface="Times New Roman" panose="02020603050405020304" pitchFamily="18" charset="0"/>
              </a:rPr>
              <a:t>, nous les dépensons, nous, à couvrir notre ville de dorures et d’ornements recherchés, comme une femme coquette accablée sous le poids des pierreries ; à la parsemer de statues ; à construire des temples de mille talents ? »</a:t>
            </a:r>
            <a:endParaRPr lang="fr-FR" dirty="0"/>
          </a:p>
        </p:txBody>
      </p:sp>
      <p:sp>
        <p:nvSpPr>
          <p:cNvPr id="10" name="ZoneTexte 9">
            <a:extLst>
              <a:ext uri="{FF2B5EF4-FFF2-40B4-BE49-F238E27FC236}">
                <a16:creationId xmlns:a16="http://schemas.microsoft.com/office/drawing/2014/main" id="{F1AFCF2F-E84F-7FDA-B2F2-1187FAC8659D}"/>
              </a:ext>
            </a:extLst>
          </p:cNvPr>
          <p:cNvSpPr txBox="1"/>
          <p:nvPr/>
        </p:nvSpPr>
        <p:spPr>
          <a:xfrm>
            <a:off x="7732111" y="6535709"/>
            <a:ext cx="4661012"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4610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31" presetClass="entr" presetSubtype="0" fill="hold" grpId="0" nodeType="after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AD57DE-D48B-7941-4C01-694ABD370FDC}"/>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C6F52407-DB08-7783-07E3-449E9ADF2E66}"/>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13D4EDAE-BCBD-AB2D-85ED-872CF16BB6D4}"/>
              </a:ext>
            </a:extLst>
          </p:cNvPr>
          <p:cNvPicPr>
            <a:picLocks noChangeAspect="1"/>
          </p:cNvPicPr>
          <p:nvPr/>
        </p:nvPicPr>
        <p:blipFill>
          <a:blip r:embed="rId3"/>
          <a:stretch>
            <a:fillRect/>
          </a:stretch>
        </p:blipFill>
        <p:spPr>
          <a:xfrm>
            <a:off x="1680546" y="255105"/>
            <a:ext cx="9350311" cy="5809902"/>
          </a:xfrm>
          <a:prstGeom prst="rect">
            <a:avLst/>
          </a:prstGeom>
        </p:spPr>
      </p:pic>
      <p:sp>
        <p:nvSpPr>
          <p:cNvPr id="6" name="ZoneTexte 5">
            <a:extLst>
              <a:ext uri="{FF2B5EF4-FFF2-40B4-BE49-F238E27FC236}">
                <a16:creationId xmlns:a16="http://schemas.microsoft.com/office/drawing/2014/main" id="{1E070E36-A9E3-DD89-325D-60BDF467F8DB}"/>
              </a:ext>
            </a:extLst>
          </p:cNvPr>
          <p:cNvSpPr txBox="1"/>
          <p:nvPr/>
        </p:nvSpPr>
        <p:spPr>
          <a:xfrm>
            <a:off x="1680546" y="6233563"/>
            <a:ext cx="2259106" cy="369332"/>
          </a:xfrm>
          <a:prstGeom prst="rect">
            <a:avLst/>
          </a:prstGeom>
          <a:noFill/>
        </p:spPr>
        <p:txBody>
          <a:bodyPr wrap="square" rtlCol="0">
            <a:spAutoFit/>
          </a:bodyPr>
          <a:lstStyle/>
          <a:p>
            <a:r>
              <a:rPr lang="fr-FR" dirty="0"/>
              <a:t>Hachette Histoire 2de</a:t>
            </a:r>
          </a:p>
        </p:txBody>
      </p:sp>
      <p:sp>
        <p:nvSpPr>
          <p:cNvPr id="4" name="ZoneTexte 3">
            <a:extLst>
              <a:ext uri="{FF2B5EF4-FFF2-40B4-BE49-F238E27FC236}">
                <a16:creationId xmlns:a16="http://schemas.microsoft.com/office/drawing/2014/main" id="{24252F48-B326-5054-F749-543988624F39}"/>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55984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A5E4AA75-B22E-6F89-3125-037670029553}"/>
              </a:ext>
            </a:extLst>
          </p:cNvPr>
          <p:cNvPicPr>
            <a:picLocks noChangeAspect="1"/>
          </p:cNvPicPr>
          <p:nvPr/>
        </p:nvPicPr>
        <p:blipFill>
          <a:blip r:embed="rId2"/>
          <a:stretch>
            <a:fillRect/>
          </a:stretch>
        </p:blipFill>
        <p:spPr>
          <a:xfrm>
            <a:off x="1640114" y="558409"/>
            <a:ext cx="10551886" cy="2977634"/>
          </a:xfrm>
          <a:prstGeom prst="rect">
            <a:avLst/>
          </a:prstGeom>
        </p:spPr>
      </p:pic>
      <p:sp>
        <p:nvSpPr>
          <p:cNvPr id="3" name="Ellipse 2">
            <a:extLst>
              <a:ext uri="{FF2B5EF4-FFF2-40B4-BE49-F238E27FC236}">
                <a16:creationId xmlns:a16="http://schemas.microsoft.com/office/drawing/2014/main" id="{D9190AF6-DD15-9A42-022A-0EFA14BB1686}"/>
              </a:ext>
            </a:extLst>
          </p:cNvPr>
          <p:cNvSpPr/>
          <p:nvPr/>
        </p:nvSpPr>
        <p:spPr>
          <a:xfrm>
            <a:off x="3395663" y="1466673"/>
            <a:ext cx="1614488" cy="7858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avec flèche 4">
            <a:extLst>
              <a:ext uri="{FF2B5EF4-FFF2-40B4-BE49-F238E27FC236}">
                <a16:creationId xmlns:a16="http://schemas.microsoft.com/office/drawing/2014/main" id="{4749A827-4735-1E6E-EF5D-DA80ABA5D378}"/>
              </a:ext>
            </a:extLst>
          </p:cNvPr>
          <p:cNvCxnSpPr>
            <a:cxnSpLocks/>
          </p:cNvCxnSpPr>
          <p:nvPr/>
        </p:nvCxnSpPr>
        <p:spPr>
          <a:xfrm>
            <a:off x="4441371" y="2252486"/>
            <a:ext cx="1747498" cy="21552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18BBE163-AABB-8799-E907-405FEDF7BC98}"/>
              </a:ext>
            </a:extLst>
          </p:cNvPr>
          <p:cNvSpPr txBox="1"/>
          <p:nvPr/>
        </p:nvSpPr>
        <p:spPr>
          <a:xfrm>
            <a:off x="6096000" y="4686300"/>
            <a:ext cx="4805363" cy="1600438"/>
          </a:xfrm>
          <a:prstGeom prst="rect">
            <a:avLst/>
          </a:prstGeom>
          <a:noFill/>
        </p:spPr>
        <p:txBody>
          <a:bodyPr wrap="square" rtlCol="0">
            <a:spAutoFit/>
          </a:bodyPr>
          <a:lstStyle/>
          <a:p>
            <a:r>
              <a:rPr lang="fr-FR" sz="2600" u="sng" dirty="0"/>
              <a:t>Les limites des manuels</a:t>
            </a:r>
            <a:r>
              <a:rPr lang="fr-FR" dirty="0"/>
              <a:t>:</a:t>
            </a:r>
          </a:p>
          <a:p>
            <a:r>
              <a:rPr lang="fr-FR" dirty="0"/>
              <a:t>Ici (manuel </a:t>
            </a:r>
            <a:r>
              <a:rPr lang="fr-FR" b="1" u="sng" dirty="0">
                <a:solidFill>
                  <a:schemeClr val="accent1">
                    <a:lumMod val="75000"/>
                  </a:schemeClr>
                </a:solidFill>
              </a:rPr>
              <a:t>Hachette</a:t>
            </a:r>
            <a:r>
              <a:rPr lang="fr-FR" dirty="0"/>
              <a:t>), la date de 454 av. JC fait d’emblée le lien entre mise en place du misthos et transfert du Trésor de la Ligue de Délos (par ailleurs non évoqué)</a:t>
            </a:r>
          </a:p>
        </p:txBody>
      </p:sp>
      <p:pic>
        <p:nvPicPr>
          <p:cNvPr id="8" name="Image 7">
            <a:extLst>
              <a:ext uri="{FF2B5EF4-FFF2-40B4-BE49-F238E27FC236}">
                <a16:creationId xmlns:a16="http://schemas.microsoft.com/office/drawing/2014/main" id="{27E3F19D-DB4B-80C9-D89D-2BE17A2CC7F0}"/>
              </a:ext>
            </a:extLst>
          </p:cNvPr>
          <p:cNvPicPr>
            <a:picLocks noChangeAspect="1"/>
          </p:cNvPicPr>
          <p:nvPr/>
        </p:nvPicPr>
        <p:blipFill>
          <a:blip r:embed="rId3"/>
          <a:stretch>
            <a:fillRect/>
          </a:stretch>
        </p:blipFill>
        <p:spPr>
          <a:xfrm>
            <a:off x="1639696" y="3713905"/>
            <a:ext cx="2293559" cy="3129581"/>
          </a:xfrm>
          <a:prstGeom prst="rect">
            <a:avLst/>
          </a:prstGeom>
        </p:spPr>
      </p:pic>
      <p:pic>
        <p:nvPicPr>
          <p:cNvPr id="4" name="Image 3">
            <a:extLst>
              <a:ext uri="{FF2B5EF4-FFF2-40B4-BE49-F238E27FC236}">
                <a16:creationId xmlns:a16="http://schemas.microsoft.com/office/drawing/2014/main" id="{A2D464C4-4C84-2EF1-1CA1-A068B0B5CB83}"/>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7" name="Image 6">
            <a:extLst>
              <a:ext uri="{FF2B5EF4-FFF2-40B4-BE49-F238E27FC236}">
                <a16:creationId xmlns:a16="http://schemas.microsoft.com/office/drawing/2014/main" id="{9C25385D-ACEF-BF6F-C88C-6D037B8284C8}"/>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9" name="ZoneTexte 8">
            <a:extLst>
              <a:ext uri="{FF2B5EF4-FFF2-40B4-BE49-F238E27FC236}">
                <a16:creationId xmlns:a16="http://schemas.microsoft.com/office/drawing/2014/main" id="{56C1DB7D-F329-55BD-36BF-291F70798FEB}"/>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45398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2C953EB-7C37-A020-1BFE-F9D2A02D284E}"/>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869DF76E-EA56-B379-80BA-1535322D2C9A}"/>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7" name="Image 6">
            <a:extLst>
              <a:ext uri="{FF2B5EF4-FFF2-40B4-BE49-F238E27FC236}">
                <a16:creationId xmlns:a16="http://schemas.microsoft.com/office/drawing/2014/main" id="{3BC9B212-1E49-891B-CCDA-274067DC3EB4}"/>
              </a:ext>
            </a:extLst>
          </p:cNvPr>
          <p:cNvPicPr>
            <a:picLocks noChangeAspect="1"/>
          </p:cNvPicPr>
          <p:nvPr/>
        </p:nvPicPr>
        <p:blipFill>
          <a:blip r:embed="rId3"/>
          <a:stretch>
            <a:fillRect/>
          </a:stretch>
        </p:blipFill>
        <p:spPr>
          <a:xfrm>
            <a:off x="1236455" y="1472067"/>
            <a:ext cx="2391109" cy="3238952"/>
          </a:xfrm>
          <a:prstGeom prst="rect">
            <a:avLst/>
          </a:prstGeom>
        </p:spPr>
      </p:pic>
      <p:sp>
        <p:nvSpPr>
          <p:cNvPr id="8" name="Titre 7">
            <a:extLst>
              <a:ext uri="{FF2B5EF4-FFF2-40B4-BE49-F238E27FC236}">
                <a16:creationId xmlns:a16="http://schemas.microsoft.com/office/drawing/2014/main" id="{3FF328FD-0520-78BA-4316-946D30669139}"/>
              </a:ext>
            </a:extLst>
          </p:cNvPr>
          <p:cNvSpPr>
            <a:spLocks noGrp="1"/>
          </p:cNvSpPr>
          <p:nvPr>
            <p:ph type="title"/>
          </p:nvPr>
        </p:nvSpPr>
        <p:spPr>
          <a:xfrm>
            <a:off x="1106244" y="365125"/>
            <a:ext cx="10247555" cy="1325563"/>
          </a:xfrm>
        </p:spPr>
        <p:txBody>
          <a:bodyPr/>
          <a:lstStyle/>
          <a:p>
            <a:r>
              <a:rPr lang="fr-FR" dirty="0"/>
              <a:t>Les limites des manuels…</a:t>
            </a:r>
          </a:p>
        </p:txBody>
      </p:sp>
      <p:sp>
        <p:nvSpPr>
          <p:cNvPr id="9" name="ZoneTexte 8">
            <a:extLst>
              <a:ext uri="{FF2B5EF4-FFF2-40B4-BE49-F238E27FC236}">
                <a16:creationId xmlns:a16="http://schemas.microsoft.com/office/drawing/2014/main" id="{E3100889-3956-96E5-4945-53514BFF131A}"/>
              </a:ext>
            </a:extLst>
          </p:cNvPr>
          <p:cNvSpPr txBox="1"/>
          <p:nvPr/>
        </p:nvSpPr>
        <p:spPr>
          <a:xfrm>
            <a:off x="4792037" y="2114116"/>
            <a:ext cx="5701791" cy="553998"/>
          </a:xfrm>
          <a:prstGeom prst="rect">
            <a:avLst/>
          </a:prstGeom>
          <a:noFill/>
        </p:spPr>
        <p:txBody>
          <a:bodyPr wrap="square" rtlCol="0">
            <a:spAutoFit/>
          </a:bodyPr>
          <a:lstStyle/>
          <a:p>
            <a:r>
              <a:rPr lang="fr-FR" sz="3000" dirty="0"/>
              <a:t>Absence de frise chronologique</a:t>
            </a:r>
          </a:p>
        </p:txBody>
      </p:sp>
      <p:pic>
        <p:nvPicPr>
          <p:cNvPr id="11" name="Image 10">
            <a:extLst>
              <a:ext uri="{FF2B5EF4-FFF2-40B4-BE49-F238E27FC236}">
                <a16:creationId xmlns:a16="http://schemas.microsoft.com/office/drawing/2014/main" id="{7E26E7F7-5475-0508-E33B-A537DCEF4D6D}"/>
              </a:ext>
            </a:extLst>
          </p:cNvPr>
          <p:cNvPicPr>
            <a:picLocks noChangeAspect="1"/>
          </p:cNvPicPr>
          <p:nvPr/>
        </p:nvPicPr>
        <p:blipFill>
          <a:blip r:embed="rId4"/>
          <a:stretch>
            <a:fillRect/>
          </a:stretch>
        </p:blipFill>
        <p:spPr>
          <a:xfrm>
            <a:off x="4195379" y="3354442"/>
            <a:ext cx="2196868" cy="3136873"/>
          </a:xfrm>
          <a:prstGeom prst="rect">
            <a:avLst/>
          </a:prstGeom>
        </p:spPr>
      </p:pic>
      <p:cxnSp>
        <p:nvCxnSpPr>
          <p:cNvPr id="13" name="Connecteur droit avec flèche 12">
            <a:extLst>
              <a:ext uri="{FF2B5EF4-FFF2-40B4-BE49-F238E27FC236}">
                <a16:creationId xmlns:a16="http://schemas.microsoft.com/office/drawing/2014/main" id="{920A3518-2E47-5C62-99BB-6B57DB06E524}"/>
              </a:ext>
            </a:extLst>
          </p:cNvPr>
          <p:cNvCxnSpPr>
            <a:stCxn id="9" idx="1"/>
          </p:cNvCxnSpPr>
          <p:nvPr/>
        </p:nvCxnSpPr>
        <p:spPr>
          <a:xfrm flipH="1">
            <a:off x="3627564" y="2391115"/>
            <a:ext cx="1164473" cy="182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7B3BEA83-52A4-BA00-871D-7E59963C70BA}"/>
              </a:ext>
            </a:extLst>
          </p:cNvPr>
          <p:cNvCxnSpPr/>
          <p:nvPr/>
        </p:nvCxnSpPr>
        <p:spPr>
          <a:xfrm flipH="1">
            <a:off x="6473371" y="2797630"/>
            <a:ext cx="435074" cy="743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C0B44659-C30D-95CB-3FB7-3617F0C473D4}"/>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831330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3B15EB9-1BC6-9043-FC1D-2A63BA55CDB7}"/>
              </a:ext>
            </a:extLst>
          </p:cNvPr>
          <p:cNvPicPr>
            <a:picLocks noChangeAspect="1"/>
          </p:cNvPicPr>
          <p:nvPr/>
        </p:nvPicPr>
        <p:blipFill rotWithShape="1">
          <a:blip r:embed="rId2"/>
          <a:srcRect l="13242" t="25197" r="53909" b="20819"/>
          <a:stretch/>
        </p:blipFill>
        <p:spPr>
          <a:xfrm>
            <a:off x="1545641" y="14513"/>
            <a:ext cx="5411756" cy="5000301"/>
          </a:xfrm>
          <a:prstGeom prst="rect">
            <a:avLst/>
          </a:prstGeom>
        </p:spPr>
      </p:pic>
      <p:pic>
        <p:nvPicPr>
          <p:cNvPr id="2" name="Image 1">
            <a:extLst>
              <a:ext uri="{FF2B5EF4-FFF2-40B4-BE49-F238E27FC236}">
                <a16:creationId xmlns:a16="http://schemas.microsoft.com/office/drawing/2014/main" id="{731474A8-5D01-D80D-9E65-201542136FFC}"/>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4" name="Image 3">
            <a:extLst>
              <a:ext uri="{FF2B5EF4-FFF2-40B4-BE49-F238E27FC236}">
                <a16:creationId xmlns:a16="http://schemas.microsoft.com/office/drawing/2014/main" id="{782E7997-AFCA-04C8-7015-7FF1F789C77B}"/>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6" name="Image 5">
            <a:extLst>
              <a:ext uri="{FF2B5EF4-FFF2-40B4-BE49-F238E27FC236}">
                <a16:creationId xmlns:a16="http://schemas.microsoft.com/office/drawing/2014/main" id="{392343CC-D63F-7737-B3FF-6C17A787C23D}"/>
              </a:ext>
            </a:extLst>
          </p:cNvPr>
          <p:cNvPicPr>
            <a:picLocks noChangeAspect="1"/>
          </p:cNvPicPr>
          <p:nvPr/>
        </p:nvPicPr>
        <p:blipFill rotWithShape="1">
          <a:blip r:embed="rId2"/>
          <a:srcRect l="45767" t="34410" r="34727" b="20819"/>
          <a:stretch/>
        </p:blipFill>
        <p:spPr>
          <a:xfrm>
            <a:off x="7383113" y="0"/>
            <a:ext cx="4588848" cy="5921710"/>
          </a:xfrm>
          <a:prstGeom prst="rect">
            <a:avLst/>
          </a:prstGeom>
        </p:spPr>
      </p:pic>
      <p:pic>
        <p:nvPicPr>
          <p:cNvPr id="5" name="Image 4">
            <a:extLst>
              <a:ext uri="{FF2B5EF4-FFF2-40B4-BE49-F238E27FC236}">
                <a16:creationId xmlns:a16="http://schemas.microsoft.com/office/drawing/2014/main" id="{3DA592A8-2655-CC57-427B-8F2F36852CBF}"/>
              </a:ext>
            </a:extLst>
          </p:cNvPr>
          <p:cNvPicPr>
            <a:picLocks noChangeAspect="1"/>
          </p:cNvPicPr>
          <p:nvPr/>
        </p:nvPicPr>
        <p:blipFill>
          <a:blip r:embed="rId4"/>
          <a:stretch>
            <a:fillRect/>
          </a:stretch>
        </p:blipFill>
        <p:spPr>
          <a:xfrm>
            <a:off x="1031459" y="5155300"/>
            <a:ext cx="1289975" cy="1630010"/>
          </a:xfrm>
          <a:prstGeom prst="rect">
            <a:avLst/>
          </a:prstGeom>
        </p:spPr>
      </p:pic>
      <p:sp>
        <p:nvSpPr>
          <p:cNvPr id="8" name="ZoneTexte 7">
            <a:extLst>
              <a:ext uri="{FF2B5EF4-FFF2-40B4-BE49-F238E27FC236}">
                <a16:creationId xmlns:a16="http://schemas.microsoft.com/office/drawing/2014/main" id="{7B5E4B22-9490-481C-87D5-2C5A98AA2C56}"/>
              </a:ext>
            </a:extLst>
          </p:cNvPr>
          <p:cNvSpPr txBox="1"/>
          <p:nvPr/>
        </p:nvSpPr>
        <p:spPr>
          <a:xfrm>
            <a:off x="2389043" y="5536317"/>
            <a:ext cx="8512759" cy="1046440"/>
          </a:xfrm>
          <a:prstGeom prst="rect">
            <a:avLst/>
          </a:prstGeom>
          <a:noFill/>
        </p:spPr>
        <p:txBody>
          <a:bodyPr wrap="square" rtlCol="0">
            <a:spAutoFit/>
          </a:bodyPr>
          <a:lstStyle/>
          <a:p>
            <a:r>
              <a:rPr lang="fr-FR" sz="2600" u="sng" dirty="0"/>
              <a:t>Les limites des manuels</a:t>
            </a:r>
            <a:r>
              <a:rPr lang="fr-FR" dirty="0"/>
              <a:t>:</a:t>
            </a:r>
          </a:p>
          <a:p>
            <a:r>
              <a:rPr lang="fr-FR" dirty="0"/>
              <a:t>Ici (manuel </a:t>
            </a:r>
            <a:r>
              <a:rPr lang="fr-FR" b="1" u="sng" dirty="0">
                <a:solidFill>
                  <a:schemeClr val="accent1">
                    <a:lumMod val="75000"/>
                  </a:schemeClr>
                </a:solidFill>
              </a:rPr>
              <a:t>Belin</a:t>
            </a:r>
            <a:r>
              <a:rPr lang="fr-FR" dirty="0"/>
              <a:t>), la chronologie commence en 470, sans faire le lien avec l’événement et l’acteur à l’origine de l’empire maritime athénien </a:t>
            </a:r>
            <a:r>
              <a:rPr lang="fr-FR" dirty="0">
                <a:sym typeface="Wingdings" panose="05000000000000000000" pitchFamily="2" charset="2"/>
              </a:rPr>
              <a:t> Thémistocle et Salamine</a:t>
            </a:r>
            <a:endParaRPr lang="fr-FR" dirty="0"/>
          </a:p>
        </p:txBody>
      </p:sp>
      <p:sp>
        <p:nvSpPr>
          <p:cNvPr id="9" name="Ellipse 8">
            <a:extLst>
              <a:ext uri="{FF2B5EF4-FFF2-40B4-BE49-F238E27FC236}">
                <a16:creationId xmlns:a16="http://schemas.microsoft.com/office/drawing/2014/main" id="{D784441B-9DC4-4568-D9BE-7008DA6764E6}"/>
              </a:ext>
            </a:extLst>
          </p:cNvPr>
          <p:cNvSpPr/>
          <p:nvPr/>
        </p:nvSpPr>
        <p:spPr>
          <a:xfrm>
            <a:off x="7237442" y="217714"/>
            <a:ext cx="1790444"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EED1F127-2FFF-E132-1932-64E455B59512}"/>
              </a:ext>
            </a:extLst>
          </p:cNvPr>
          <p:cNvCxnSpPr>
            <a:stCxn id="9" idx="3"/>
          </p:cNvCxnSpPr>
          <p:nvPr/>
        </p:nvCxnSpPr>
        <p:spPr>
          <a:xfrm flipH="1">
            <a:off x="5791200" y="998203"/>
            <a:ext cx="1708446" cy="46478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5973D401-6866-B4C6-FFE3-AD412C74B4C0}"/>
              </a:ext>
            </a:extLst>
          </p:cNvPr>
          <p:cNvSpPr/>
          <p:nvPr/>
        </p:nvSpPr>
        <p:spPr>
          <a:xfrm>
            <a:off x="7499646" y="1465943"/>
            <a:ext cx="4068240" cy="44666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A4224004-5702-BA6F-C22D-A33CE1978D14}"/>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27192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F496BF0-6DD7-1CB2-2628-038299B341B2}"/>
              </a:ext>
            </a:extLst>
          </p:cNvPr>
          <p:cNvPicPr>
            <a:picLocks noChangeAspect="1"/>
          </p:cNvPicPr>
          <p:nvPr/>
        </p:nvPicPr>
        <p:blipFill>
          <a:blip r:embed="rId2"/>
          <a:stretch>
            <a:fillRect/>
          </a:stretch>
        </p:blipFill>
        <p:spPr>
          <a:xfrm>
            <a:off x="1620672" y="4850177"/>
            <a:ext cx="6420746" cy="1981477"/>
          </a:xfrm>
          <a:prstGeom prst="rect">
            <a:avLst/>
          </a:prstGeom>
        </p:spPr>
      </p:pic>
      <p:pic>
        <p:nvPicPr>
          <p:cNvPr id="5" name="Image 4">
            <a:extLst>
              <a:ext uri="{FF2B5EF4-FFF2-40B4-BE49-F238E27FC236}">
                <a16:creationId xmlns:a16="http://schemas.microsoft.com/office/drawing/2014/main" id="{AD1E3E3E-150D-C7F7-2604-0B390D272BA6}"/>
              </a:ext>
            </a:extLst>
          </p:cNvPr>
          <p:cNvPicPr>
            <a:picLocks noChangeAspect="1"/>
          </p:cNvPicPr>
          <p:nvPr/>
        </p:nvPicPr>
        <p:blipFill>
          <a:blip r:embed="rId3"/>
          <a:stretch>
            <a:fillRect/>
          </a:stretch>
        </p:blipFill>
        <p:spPr>
          <a:xfrm>
            <a:off x="1542601" y="26346"/>
            <a:ext cx="6419998" cy="4874267"/>
          </a:xfrm>
          <a:prstGeom prst="rect">
            <a:avLst/>
          </a:prstGeom>
        </p:spPr>
      </p:pic>
      <p:pic>
        <p:nvPicPr>
          <p:cNvPr id="2" name="Image 1">
            <a:extLst>
              <a:ext uri="{FF2B5EF4-FFF2-40B4-BE49-F238E27FC236}">
                <a16:creationId xmlns:a16="http://schemas.microsoft.com/office/drawing/2014/main" id="{34AEF397-50E7-EE20-4EF8-FEAC2F831E02}"/>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9623F26C-CA5B-0BDB-CE66-B7FD5FD899FE}"/>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9" name="ZoneTexte 8">
            <a:extLst>
              <a:ext uri="{FF2B5EF4-FFF2-40B4-BE49-F238E27FC236}">
                <a16:creationId xmlns:a16="http://schemas.microsoft.com/office/drawing/2014/main" id="{FA533837-2198-7143-6DA6-716EB1B3E6C5}"/>
              </a:ext>
            </a:extLst>
          </p:cNvPr>
          <p:cNvSpPr txBox="1"/>
          <p:nvPr/>
        </p:nvSpPr>
        <p:spPr>
          <a:xfrm>
            <a:off x="8041418" y="416166"/>
            <a:ext cx="4042398" cy="1655005"/>
          </a:xfrm>
          <a:prstGeom prst="rect">
            <a:avLst/>
          </a:prstGeom>
          <a:noFill/>
          <a:ln w="19050">
            <a:solidFill>
              <a:schemeClr val="tx1"/>
            </a:solidFill>
            <a:prstDash val="dash"/>
          </a:ln>
        </p:spPr>
        <p:txBody>
          <a:bodyPr wrap="square">
            <a:spAutoFit/>
          </a:bodyPr>
          <a:lstStyle/>
          <a:p>
            <a:pPr lvl="0" algn="just">
              <a:lnSpc>
                <a:spcPct val="107000"/>
              </a:lnSpc>
              <a:spcAft>
                <a:spcPts val="800"/>
              </a:spcAft>
            </a:pPr>
            <a:r>
              <a:rPr lang="fr-FR" sz="2400" i="1" u="sng" dirty="0">
                <a:solidFill>
                  <a:srgbClr val="7030A0"/>
                </a:solidFill>
                <a:effectLst/>
                <a:latin typeface="Tw Cen MT" panose="020B0602020104020603" pitchFamily="34" charset="0"/>
                <a:ea typeface="Calibri" panose="020F0502020204030204" pitchFamily="34" charset="0"/>
                <a:cs typeface="Times New Roman" panose="02020603050405020304" pitchFamily="18" charset="0"/>
              </a:rPr>
              <a:t>QUESTION 4 : Comment Périclès utilise-t-il l’empire maritime dirigé par Athènes pour renforcer la démocratie?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2B98C397-ED4F-4A5C-A97D-DE45E4E44ABB}"/>
              </a:ext>
            </a:extLst>
          </p:cNvPr>
          <p:cNvSpPr txBox="1"/>
          <p:nvPr/>
        </p:nvSpPr>
        <p:spPr>
          <a:xfrm>
            <a:off x="8331200" y="3222171"/>
            <a:ext cx="3752616" cy="1569660"/>
          </a:xfrm>
          <a:prstGeom prst="rect">
            <a:avLst/>
          </a:prstGeom>
          <a:solidFill>
            <a:schemeClr val="accent4">
              <a:lumMod val="40000"/>
              <a:lumOff val="60000"/>
            </a:schemeClr>
          </a:solidFill>
        </p:spPr>
        <p:txBody>
          <a:bodyPr wrap="square" rtlCol="0">
            <a:spAutoFit/>
          </a:bodyPr>
          <a:lstStyle/>
          <a:p>
            <a:pPr algn="ctr"/>
            <a:r>
              <a:rPr lang="fr-FR" sz="2400" dirty="0"/>
              <a:t>=&gt; Attention ici il faut nuancer (y compris par rapport aux documents des manuels)</a:t>
            </a:r>
          </a:p>
        </p:txBody>
      </p:sp>
      <p:sp>
        <p:nvSpPr>
          <p:cNvPr id="6" name="ZoneTexte 5">
            <a:extLst>
              <a:ext uri="{FF2B5EF4-FFF2-40B4-BE49-F238E27FC236}">
                <a16:creationId xmlns:a16="http://schemas.microsoft.com/office/drawing/2014/main" id="{6E800211-343F-DEE2-D5A8-2C7909E502CE}"/>
              </a:ext>
            </a:extLst>
          </p:cNvPr>
          <p:cNvSpPr txBox="1"/>
          <p:nvPr/>
        </p:nvSpPr>
        <p:spPr>
          <a:xfrm>
            <a:off x="7563287" y="6506854"/>
            <a:ext cx="4998659"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960679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6163F7-E5BA-FA4C-4C6B-CB4350E77C3E}"/>
              </a:ext>
            </a:extLst>
          </p:cNvPr>
          <p:cNvSpPr>
            <a:spLocks noGrp="1"/>
          </p:cNvSpPr>
          <p:nvPr>
            <p:ph type="title"/>
          </p:nvPr>
        </p:nvSpPr>
        <p:spPr>
          <a:xfrm>
            <a:off x="1667434" y="1061810"/>
            <a:ext cx="10515600" cy="1325563"/>
          </a:xfrm>
        </p:spPr>
        <p:txBody>
          <a:bodyPr/>
          <a:lstStyle/>
          <a:p>
            <a:r>
              <a:rPr lang="fr-FR" u="sng" dirty="0"/>
              <a:t>Quelle place dans les programmes?</a:t>
            </a:r>
          </a:p>
        </p:txBody>
      </p:sp>
      <p:sp>
        <p:nvSpPr>
          <p:cNvPr id="5" name="Espace réservé du contenu 4">
            <a:extLst>
              <a:ext uri="{FF2B5EF4-FFF2-40B4-BE49-F238E27FC236}">
                <a16:creationId xmlns:a16="http://schemas.microsoft.com/office/drawing/2014/main" id="{87FCD32A-4ED7-6C9D-C090-F9438CD5A096}"/>
              </a:ext>
            </a:extLst>
          </p:cNvPr>
          <p:cNvSpPr>
            <a:spLocks noGrp="1"/>
          </p:cNvSpPr>
          <p:nvPr>
            <p:ph idx="1"/>
          </p:nvPr>
        </p:nvSpPr>
        <p:spPr>
          <a:xfrm>
            <a:off x="1667434" y="2387373"/>
            <a:ext cx="9686365" cy="3839253"/>
          </a:xfrm>
          <a:ln>
            <a:solidFill>
              <a:srgbClr val="7030A0"/>
            </a:solidFill>
          </a:ln>
        </p:spPr>
        <p:txBody>
          <a:bodyPr>
            <a:normAutofit/>
          </a:bodyPr>
          <a:lstStyle/>
          <a:p>
            <a:pPr>
              <a:spcBef>
                <a:spcPts val="1800"/>
              </a:spcBef>
            </a:pP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Seconde =&gt;Thème 1 : Le monde méditerranéen</a:t>
            </a:r>
            <a:r>
              <a:rPr lang="fr-FR" dirty="0">
                <a:effectLs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chapitre 1 : La Méditerranée antique : les empreintes grecques et romaines</a:t>
            </a:r>
            <a:r>
              <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800"/>
              </a:spcBef>
            </a:pP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Spé HGGSP 1</a:t>
            </a:r>
            <a:r>
              <a:rPr lang="fr-FR" b="1" i="1" baseline="300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a:t>
            </a:r>
            <a:r>
              <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=&gt; </a:t>
            </a: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Thème 2 sur la</a:t>
            </a:r>
            <a:r>
              <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puissance</a:t>
            </a:r>
            <a:r>
              <a:rPr lang="fr-FR"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fr-FR" dirty="0">
                <a:effectLst/>
                <a:latin typeface="Calibri" panose="020F0502020204030204" pitchFamily="34" charset="0"/>
                <a:ea typeface="Calibri" panose="020F0502020204030204" pitchFamily="34" charset="0"/>
                <a:cs typeface="Times New Roman" panose="02020603050405020304" pitchFamily="18" charset="0"/>
              </a:rPr>
              <a:t> (Axe 1, introduction si </a:t>
            </a:r>
            <a:r>
              <a:rPr lang="fr-FR" b="1" u="sng" dirty="0">
                <a:effectLst/>
                <a:latin typeface="Calibri" panose="020F0502020204030204" pitchFamily="34" charset="0"/>
                <a:ea typeface="Calibri" panose="020F0502020204030204" pitchFamily="34" charset="0"/>
                <a:cs typeface="Times New Roman" panose="02020603050405020304" pitchFamily="18" charset="0"/>
              </a:rPr>
              <a:t>démarche inductive</a:t>
            </a:r>
            <a:r>
              <a:rPr lang="fr-FR" dirty="0">
                <a:effectLst/>
                <a:latin typeface="Calibri" panose="020F0502020204030204" pitchFamily="34" charset="0"/>
                <a:ea typeface="Calibri" panose="020F0502020204030204" pitchFamily="34" charset="0"/>
                <a:cs typeface="Times New Roman" panose="02020603050405020304" pitchFamily="18" charset="0"/>
              </a:rPr>
              <a:t>; ou plutôt en ouverture si </a:t>
            </a:r>
            <a:r>
              <a:rPr lang="fr-FR" b="1" u="sng" dirty="0">
                <a:effectLst/>
                <a:latin typeface="Calibri" panose="020F0502020204030204" pitchFamily="34" charset="0"/>
                <a:ea typeface="Calibri" panose="020F0502020204030204" pitchFamily="34" charset="0"/>
                <a:cs typeface="Times New Roman" panose="02020603050405020304" pitchFamily="18" charset="0"/>
              </a:rPr>
              <a:t>démarche déductive)</a:t>
            </a:r>
          </a:p>
          <a:p>
            <a:pPr>
              <a:spcBef>
                <a:spcPts val="1800"/>
              </a:spcBef>
            </a:pPr>
            <a:r>
              <a:rPr lang="fr-FR" b="1"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Spé HGGSP Terminale =&gt; Thème 1 : De nouveaux espaces de conquête.</a:t>
            </a:r>
            <a:r>
              <a:rPr lang="fr-FR" dirty="0">
                <a:effectLst/>
                <a:latin typeface="Calibri" panose="020F0502020204030204" pitchFamily="34" charset="0"/>
                <a:ea typeface="Calibri" panose="020F0502020204030204" pitchFamily="34" charset="0"/>
                <a:cs typeface="Times New Roman" panose="02020603050405020304" pitchFamily="18" charset="0"/>
              </a:rPr>
              <a:t> (Axe 1, Jalon 2)</a:t>
            </a:r>
            <a:endParaRPr lang="fr-FR" dirty="0"/>
          </a:p>
        </p:txBody>
      </p:sp>
      <p:pic>
        <p:nvPicPr>
          <p:cNvPr id="3" name="Image 2">
            <a:extLst>
              <a:ext uri="{FF2B5EF4-FFF2-40B4-BE49-F238E27FC236}">
                <a16:creationId xmlns:a16="http://schemas.microsoft.com/office/drawing/2014/main" id="{81C7E517-2536-2594-D31C-D9D722560A96}"/>
              </a:ext>
            </a:extLst>
          </p:cNvPr>
          <p:cNvPicPr>
            <a:picLocks noChangeAspect="1"/>
          </p:cNvPicPr>
          <p:nvPr/>
        </p:nvPicPr>
        <p:blipFill rotWithShape="1">
          <a:blip r:embed="rId2"/>
          <a:srcRect r="48631"/>
          <a:stretch/>
        </p:blipFill>
        <p:spPr>
          <a:xfrm rot="16200000">
            <a:off x="-2671586" y="3252057"/>
            <a:ext cx="6262914" cy="948972"/>
          </a:xfrm>
          <a:prstGeom prst="rect">
            <a:avLst/>
          </a:prstGeom>
        </p:spPr>
      </p:pic>
      <p:pic>
        <p:nvPicPr>
          <p:cNvPr id="4" name="Image 3">
            <a:extLst>
              <a:ext uri="{FF2B5EF4-FFF2-40B4-BE49-F238E27FC236}">
                <a16:creationId xmlns:a16="http://schemas.microsoft.com/office/drawing/2014/main" id="{E7403070-AFD3-89E0-8D6B-8C725A6A59BC}"/>
              </a:ext>
            </a:extLst>
          </p:cNvPr>
          <p:cNvPicPr>
            <a:picLocks noChangeAspect="1"/>
          </p:cNvPicPr>
          <p:nvPr/>
        </p:nvPicPr>
        <p:blipFill rotWithShape="1">
          <a:blip r:embed="rId2"/>
          <a:srcRect l="64048"/>
          <a:stretch/>
        </p:blipFill>
        <p:spPr>
          <a:xfrm>
            <a:off x="0" y="112840"/>
            <a:ext cx="4383314" cy="948970"/>
          </a:xfrm>
          <a:prstGeom prst="rect">
            <a:avLst/>
          </a:prstGeom>
        </p:spPr>
      </p:pic>
      <p:cxnSp>
        <p:nvCxnSpPr>
          <p:cNvPr id="6" name="Connecteur droit 5">
            <a:extLst>
              <a:ext uri="{FF2B5EF4-FFF2-40B4-BE49-F238E27FC236}">
                <a16:creationId xmlns:a16="http://schemas.microsoft.com/office/drawing/2014/main" id="{696054F1-2DD2-DFA8-D582-D33846E55C5D}"/>
              </a:ext>
            </a:extLst>
          </p:cNvPr>
          <p:cNvCxnSpPr/>
          <p:nvPr/>
        </p:nvCxnSpPr>
        <p:spPr>
          <a:xfrm>
            <a:off x="0" y="1061810"/>
            <a:ext cx="12192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E2658209-79AE-C708-3213-B9BCD5554506}"/>
              </a:ext>
            </a:extLst>
          </p:cNvPr>
          <p:cNvSpPr txBox="1"/>
          <p:nvPr/>
        </p:nvSpPr>
        <p:spPr>
          <a:xfrm>
            <a:off x="7184572" y="6493469"/>
            <a:ext cx="5776686" cy="369332"/>
          </a:xfrm>
          <a:prstGeom prst="rect">
            <a:avLst/>
          </a:prstGeom>
          <a:noFill/>
        </p:spPr>
        <p:txBody>
          <a:bodyPr wrap="square" rtlCol="0">
            <a:spAutoFit/>
          </a:bodyPr>
          <a:lstStyle/>
          <a:p>
            <a:r>
              <a:rPr lang="fr-FR" dirty="0"/>
              <a:t>Elodie </a:t>
            </a:r>
            <a:r>
              <a:rPr lang="fr-FR" cap="small" dirty="0" err="1"/>
              <a:t>Matricon</a:t>
            </a:r>
            <a:r>
              <a:rPr lang="fr-FR" cap="small" dirty="0"/>
              <a:t>-Thomas, Lycée Albert camus (Firminy)</a:t>
            </a:r>
          </a:p>
        </p:txBody>
      </p:sp>
    </p:spTree>
    <p:extLst>
      <p:ext uri="{BB962C8B-B14F-4D97-AF65-F5344CB8AC3E}">
        <p14:creationId xmlns:p14="http://schemas.microsoft.com/office/powerpoint/2010/main" val="138446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8626CF8-F9FA-5C93-B826-401CC0DA8E0C}"/>
              </a:ext>
            </a:extLst>
          </p:cNvPr>
          <p:cNvPicPr>
            <a:picLocks noChangeAspect="1"/>
          </p:cNvPicPr>
          <p:nvPr/>
        </p:nvPicPr>
        <p:blipFill>
          <a:blip r:embed="rId2"/>
          <a:stretch>
            <a:fillRect/>
          </a:stretch>
        </p:blipFill>
        <p:spPr>
          <a:xfrm>
            <a:off x="1405759" y="14513"/>
            <a:ext cx="9886355" cy="6863154"/>
          </a:xfrm>
          <a:prstGeom prst="rect">
            <a:avLst/>
          </a:prstGeom>
        </p:spPr>
      </p:pic>
      <p:pic>
        <p:nvPicPr>
          <p:cNvPr id="4" name="Image 3">
            <a:extLst>
              <a:ext uri="{FF2B5EF4-FFF2-40B4-BE49-F238E27FC236}">
                <a16:creationId xmlns:a16="http://schemas.microsoft.com/office/drawing/2014/main" id="{9EA152D8-724A-6D96-8467-8DBDD837F2A9}"/>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021DCB8B-D767-1EF2-5578-37FD50A4DE55}"/>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6" name="Rectangle 5">
            <a:extLst>
              <a:ext uri="{FF2B5EF4-FFF2-40B4-BE49-F238E27FC236}">
                <a16:creationId xmlns:a16="http://schemas.microsoft.com/office/drawing/2014/main" id="{CE713214-5C39-CB94-1648-1EF9AABB8EB1}"/>
              </a:ext>
            </a:extLst>
          </p:cNvPr>
          <p:cNvSpPr/>
          <p:nvPr/>
        </p:nvSpPr>
        <p:spPr>
          <a:xfrm>
            <a:off x="6516914" y="130629"/>
            <a:ext cx="4659086" cy="21045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175BA66C-583D-3D13-3148-7BC522CBEAF5}"/>
              </a:ext>
            </a:extLst>
          </p:cNvPr>
          <p:cNvSpPr/>
          <p:nvPr/>
        </p:nvSpPr>
        <p:spPr>
          <a:xfrm>
            <a:off x="8824686" y="2423886"/>
            <a:ext cx="2249714" cy="66765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DDAB8ACF-D6AC-2E04-160D-7D078C345E94}"/>
              </a:ext>
            </a:extLst>
          </p:cNvPr>
          <p:cNvPicPr>
            <a:picLocks noChangeAspect="1"/>
          </p:cNvPicPr>
          <p:nvPr/>
        </p:nvPicPr>
        <p:blipFill>
          <a:blip r:embed="rId4"/>
          <a:stretch>
            <a:fillRect/>
          </a:stretch>
        </p:blipFill>
        <p:spPr>
          <a:xfrm>
            <a:off x="3648658" y="2351316"/>
            <a:ext cx="7512828" cy="2104570"/>
          </a:xfrm>
          <a:prstGeom prst="rect">
            <a:avLst/>
          </a:prstGeom>
          <a:ln w="76200">
            <a:solidFill>
              <a:srgbClr val="FF0000"/>
            </a:solidFill>
          </a:ln>
        </p:spPr>
      </p:pic>
      <p:cxnSp>
        <p:nvCxnSpPr>
          <p:cNvPr id="11" name="Connecteur droit 10">
            <a:extLst>
              <a:ext uri="{FF2B5EF4-FFF2-40B4-BE49-F238E27FC236}">
                <a16:creationId xmlns:a16="http://schemas.microsoft.com/office/drawing/2014/main" id="{5B51D87A-87D2-B840-4F75-EBA4D47B3E9F}"/>
              </a:ext>
            </a:extLst>
          </p:cNvPr>
          <p:cNvCxnSpPr/>
          <p:nvPr/>
        </p:nvCxnSpPr>
        <p:spPr>
          <a:xfrm>
            <a:off x="8824686" y="3918857"/>
            <a:ext cx="22497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C24952EE-0815-9D94-FDC5-7BF6DDA44184}"/>
              </a:ext>
            </a:extLst>
          </p:cNvPr>
          <p:cNvCxnSpPr/>
          <p:nvPr/>
        </p:nvCxnSpPr>
        <p:spPr>
          <a:xfrm>
            <a:off x="4325257" y="4296229"/>
            <a:ext cx="651691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D80D0C7A-7338-5FE1-0529-0F6122AE6F48}"/>
              </a:ext>
            </a:extLst>
          </p:cNvPr>
          <p:cNvSpPr txBox="1"/>
          <p:nvPr/>
        </p:nvSpPr>
        <p:spPr>
          <a:xfrm>
            <a:off x="7184572" y="6493469"/>
            <a:ext cx="5776686" cy="307777"/>
          </a:xfrm>
          <a:prstGeom prst="rect">
            <a:avLst/>
          </a:prstGeom>
          <a:solidFill>
            <a:schemeClr val="bg1"/>
          </a:solid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39252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462F21C-C5A9-02B6-8177-CE5AAEB32E17}"/>
              </a:ext>
            </a:extLst>
          </p:cNvPr>
          <p:cNvPicPr>
            <a:picLocks noChangeAspect="1"/>
          </p:cNvPicPr>
          <p:nvPr/>
        </p:nvPicPr>
        <p:blipFill rotWithShape="1">
          <a:blip r:embed="rId2"/>
          <a:srcRect l="11309" t="52911" r="32381" b="16386"/>
          <a:stretch/>
        </p:blipFill>
        <p:spPr>
          <a:xfrm>
            <a:off x="2510970" y="3749697"/>
            <a:ext cx="9681030" cy="2967759"/>
          </a:xfrm>
          <a:prstGeom prst="rect">
            <a:avLst/>
          </a:prstGeom>
        </p:spPr>
      </p:pic>
      <p:sp>
        <p:nvSpPr>
          <p:cNvPr id="5" name="ZoneTexte 4">
            <a:extLst>
              <a:ext uri="{FF2B5EF4-FFF2-40B4-BE49-F238E27FC236}">
                <a16:creationId xmlns:a16="http://schemas.microsoft.com/office/drawing/2014/main" id="{741CEDE5-4EBE-120C-E3A5-CBD5D8AB3C7A}"/>
              </a:ext>
            </a:extLst>
          </p:cNvPr>
          <p:cNvSpPr txBox="1"/>
          <p:nvPr/>
        </p:nvSpPr>
        <p:spPr>
          <a:xfrm>
            <a:off x="1284514" y="93460"/>
            <a:ext cx="11038113" cy="129266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1" u="none" strike="noStrike" cap="none" normalizeH="0" baseline="0" dirty="0">
                <a:ln>
                  <a:noFill/>
                </a:ln>
                <a:solidFill>
                  <a:srgbClr val="7030A0"/>
                </a:solidFill>
                <a:effectLst/>
                <a:latin typeface="Tw Cen MT" panose="020B0602020104020603" pitchFamily="34" charset="0"/>
                <a:ea typeface="Calibri" panose="020F0502020204030204" pitchFamily="34" charset="0"/>
                <a:cs typeface="Times New Roman" panose="02020603050405020304" pitchFamily="18" charset="0"/>
              </a:rPr>
              <a:t>Question: Nuancez les propos des auteurs (doc. 1 et 2) en vous appuyant sur la frise chronologique : la démocratie dépend-elle effectivement de l’empire maritime? </a:t>
            </a:r>
            <a:r>
              <a:rPr lang="fr-FR" altLang="fr-FR" sz="2600" i="1" dirty="0">
                <a:solidFill>
                  <a:srgbClr val="7030A0"/>
                </a:solidFill>
                <a:latin typeface="Tw Cen MT" panose="020B0602020104020603" pitchFamily="34" charset="0"/>
                <a:ea typeface="Calibri" panose="020F0502020204030204" pitchFamily="34" charset="0"/>
                <a:cs typeface="Times New Roman" panose="02020603050405020304" pitchFamily="18" charset="0"/>
              </a:rPr>
              <a:t>Justifiez.</a:t>
            </a:r>
            <a:endParaRPr kumimoji="0" lang="fr-FR" altLang="fr-FR" sz="2600" b="0" i="0" u="none" strike="noStrike" cap="none" normalizeH="0" baseline="0" dirty="0">
              <a:ln>
                <a:noFill/>
              </a:ln>
              <a:solidFill>
                <a:schemeClr val="tx1"/>
              </a:solidFill>
              <a:effectLst/>
              <a:latin typeface="Arial" panose="020B0604020202020204" pitchFamily="34" charset="0"/>
            </a:endParaRPr>
          </a:p>
        </p:txBody>
      </p:sp>
      <p:pic>
        <p:nvPicPr>
          <p:cNvPr id="6" name="Image 5">
            <a:extLst>
              <a:ext uri="{FF2B5EF4-FFF2-40B4-BE49-F238E27FC236}">
                <a16:creationId xmlns:a16="http://schemas.microsoft.com/office/drawing/2014/main" id="{4F23FB1A-6BAD-79CD-3450-9CC8F6B2F8B4}"/>
              </a:ext>
            </a:extLst>
          </p:cNvPr>
          <p:cNvPicPr>
            <a:picLocks noChangeAspect="1"/>
          </p:cNvPicPr>
          <p:nvPr/>
        </p:nvPicPr>
        <p:blipFill>
          <a:blip r:embed="rId3"/>
          <a:stretch>
            <a:fillRect/>
          </a:stretch>
        </p:blipFill>
        <p:spPr>
          <a:xfrm>
            <a:off x="2615872" y="1182118"/>
            <a:ext cx="9256813" cy="2612178"/>
          </a:xfrm>
          <a:prstGeom prst="rect">
            <a:avLst/>
          </a:prstGeom>
        </p:spPr>
      </p:pic>
      <p:pic>
        <p:nvPicPr>
          <p:cNvPr id="7" name="Image 6">
            <a:extLst>
              <a:ext uri="{FF2B5EF4-FFF2-40B4-BE49-F238E27FC236}">
                <a16:creationId xmlns:a16="http://schemas.microsoft.com/office/drawing/2014/main" id="{A7E292F6-4A61-D203-115F-23AD5F81B83E}"/>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8" name="Image 7">
            <a:extLst>
              <a:ext uri="{FF2B5EF4-FFF2-40B4-BE49-F238E27FC236}">
                <a16:creationId xmlns:a16="http://schemas.microsoft.com/office/drawing/2014/main" id="{54967346-9285-01B9-36CB-D2B028D2582C}"/>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9" name="ZoneTexte 8">
            <a:extLst>
              <a:ext uri="{FF2B5EF4-FFF2-40B4-BE49-F238E27FC236}">
                <a16:creationId xmlns:a16="http://schemas.microsoft.com/office/drawing/2014/main" id="{825B1D49-F1F1-44F6-8CAD-772C2B1364B2}"/>
              </a:ext>
            </a:extLst>
          </p:cNvPr>
          <p:cNvSpPr txBox="1"/>
          <p:nvPr/>
        </p:nvSpPr>
        <p:spPr>
          <a:xfrm>
            <a:off x="1132114" y="1596571"/>
            <a:ext cx="1248229" cy="646331"/>
          </a:xfrm>
          <a:prstGeom prst="rect">
            <a:avLst/>
          </a:prstGeom>
          <a:noFill/>
          <a:ln>
            <a:solidFill>
              <a:srgbClr val="FF0000"/>
            </a:solidFill>
          </a:ln>
        </p:spPr>
        <p:txBody>
          <a:bodyPr wrap="square" rtlCol="0">
            <a:spAutoFit/>
          </a:bodyPr>
          <a:lstStyle/>
          <a:p>
            <a:pPr algn="ctr"/>
            <a:r>
              <a:rPr lang="fr-FR" dirty="0"/>
              <a:t>Hachette 2de</a:t>
            </a:r>
          </a:p>
        </p:txBody>
      </p:sp>
      <p:sp>
        <p:nvSpPr>
          <p:cNvPr id="10" name="ZoneTexte 9">
            <a:extLst>
              <a:ext uri="{FF2B5EF4-FFF2-40B4-BE49-F238E27FC236}">
                <a16:creationId xmlns:a16="http://schemas.microsoft.com/office/drawing/2014/main" id="{FA2D55E2-A087-7F61-E26F-C884EF4E0927}"/>
              </a:ext>
            </a:extLst>
          </p:cNvPr>
          <p:cNvSpPr txBox="1"/>
          <p:nvPr/>
        </p:nvSpPr>
        <p:spPr>
          <a:xfrm>
            <a:off x="1284514" y="4910412"/>
            <a:ext cx="1248229" cy="646331"/>
          </a:xfrm>
          <a:prstGeom prst="rect">
            <a:avLst/>
          </a:prstGeom>
          <a:noFill/>
          <a:ln>
            <a:solidFill>
              <a:srgbClr val="FF0000"/>
            </a:solidFill>
          </a:ln>
        </p:spPr>
        <p:txBody>
          <a:bodyPr wrap="square" rtlCol="0">
            <a:spAutoFit/>
          </a:bodyPr>
          <a:lstStyle/>
          <a:p>
            <a:pPr algn="ctr"/>
            <a:r>
              <a:rPr lang="fr-FR" dirty="0"/>
              <a:t>Belin</a:t>
            </a:r>
          </a:p>
          <a:p>
            <a:pPr algn="ctr"/>
            <a:r>
              <a:rPr lang="fr-FR" dirty="0"/>
              <a:t> 2de</a:t>
            </a:r>
          </a:p>
        </p:txBody>
      </p:sp>
      <p:sp>
        <p:nvSpPr>
          <p:cNvPr id="2" name="ZoneTexte 1">
            <a:extLst>
              <a:ext uri="{FF2B5EF4-FFF2-40B4-BE49-F238E27FC236}">
                <a16:creationId xmlns:a16="http://schemas.microsoft.com/office/drawing/2014/main" id="{C02BA955-D311-D73F-48DA-315AC3DE92E5}"/>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993830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ADE55756-FF11-41FC-367B-58752DACFBBF}"/>
              </a:ext>
            </a:extLst>
          </p:cNvPr>
          <p:cNvSpPr/>
          <p:nvPr/>
        </p:nvSpPr>
        <p:spPr>
          <a:xfrm>
            <a:off x="1188720" y="2251711"/>
            <a:ext cx="10275570" cy="18059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 name="Connecteur droit 5">
            <a:extLst>
              <a:ext uri="{FF2B5EF4-FFF2-40B4-BE49-F238E27FC236}">
                <a16:creationId xmlns:a16="http://schemas.microsoft.com/office/drawing/2014/main" id="{8B59C4C3-89B4-44C4-9B7B-4F52A024095D}"/>
              </a:ext>
            </a:extLst>
          </p:cNvPr>
          <p:cNvCxnSpPr>
            <a:cxnSpLocks/>
          </p:cNvCxnSpPr>
          <p:nvPr/>
        </p:nvCxnSpPr>
        <p:spPr>
          <a:xfrm>
            <a:off x="1963271" y="1517936"/>
            <a:ext cx="0" cy="16367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0D13990A-93C2-9E48-D557-E3C3677D4916}"/>
              </a:ext>
            </a:extLst>
          </p:cNvPr>
          <p:cNvSpPr txBox="1"/>
          <p:nvPr/>
        </p:nvSpPr>
        <p:spPr>
          <a:xfrm>
            <a:off x="1188720" y="830807"/>
            <a:ext cx="3133165" cy="646331"/>
          </a:xfrm>
          <a:prstGeom prst="rect">
            <a:avLst/>
          </a:prstGeom>
          <a:noFill/>
        </p:spPr>
        <p:txBody>
          <a:bodyPr wrap="square" rtlCol="0">
            <a:spAutoFit/>
          </a:bodyPr>
          <a:lstStyle/>
          <a:p>
            <a:r>
              <a:rPr lang="fr-FR" dirty="0"/>
              <a:t>508 av. J.-C.: Réforme de </a:t>
            </a:r>
            <a:r>
              <a:rPr lang="fr-FR" b="1" u="sng" dirty="0">
                <a:solidFill>
                  <a:srgbClr val="FF0066"/>
                </a:solidFill>
              </a:rPr>
              <a:t>Clisthène</a:t>
            </a:r>
            <a:r>
              <a:rPr lang="fr-FR" dirty="0"/>
              <a:t> instaurant </a:t>
            </a:r>
            <a:r>
              <a:rPr lang="fr-FR" b="1" dirty="0"/>
              <a:t>l’isonomie</a:t>
            </a:r>
          </a:p>
        </p:txBody>
      </p:sp>
      <p:sp>
        <p:nvSpPr>
          <p:cNvPr id="12" name="ZoneTexte 11">
            <a:extLst>
              <a:ext uri="{FF2B5EF4-FFF2-40B4-BE49-F238E27FC236}">
                <a16:creationId xmlns:a16="http://schemas.microsoft.com/office/drawing/2014/main" id="{1AB7BB3F-6AA7-CDD2-9DD7-B9326DF8DE95}"/>
              </a:ext>
            </a:extLst>
          </p:cNvPr>
          <p:cNvSpPr txBox="1"/>
          <p:nvPr/>
        </p:nvSpPr>
        <p:spPr>
          <a:xfrm>
            <a:off x="2164976" y="2251711"/>
            <a:ext cx="1062318" cy="307777"/>
          </a:xfrm>
          <a:prstGeom prst="rect">
            <a:avLst/>
          </a:prstGeom>
          <a:noFill/>
        </p:spPr>
        <p:txBody>
          <a:bodyPr wrap="square" rtlCol="0">
            <a:spAutoFit/>
          </a:bodyPr>
          <a:lstStyle/>
          <a:p>
            <a:r>
              <a:rPr lang="fr-FR" sz="1400" dirty="0"/>
              <a:t>500 av. J.-C.</a:t>
            </a:r>
          </a:p>
        </p:txBody>
      </p:sp>
      <p:sp>
        <p:nvSpPr>
          <p:cNvPr id="13" name="ZoneTexte 12">
            <a:extLst>
              <a:ext uri="{FF2B5EF4-FFF2-40B4-BE49-F238E27FC236}">
                <a16:creationId xmlns:a16="http://schemas.microsoft.com/office/drawing/2014/main" id="{A43A8521-CD2E-C465-FF73-CB69047A7A53}"/>
              </a:ext>
            </a:extLst>
          </p:cNvPr>
          <p:cNvSpPr txBox="1"/>
          <p:nvPr/>
        </p:nvSpPr>
        <p:spPr>
          <a:xfrm>
            <a:off x="6781799" y="2339799"/>
            <a:ext cx="1030940" cy="307777"/>
          </a:xfrm>
          <a:prstGeom prst="rect">
            <a:avLst/>
          </a:prstGeom>
          <a:noFill/>
        </p:spPr>
        <p:txBody>
          <a:bodyPr wrap="square" rtlCol="0">
            <a:spAutoFit/>
          </a:bodyPr>
          <a:lstStyle/>
          <a:p>
            <a:r>
              <a:rPr lang="fr-FR" sz="1400" dirty="0"/>
              <a:t>400 av. J.-C.</a:t>
            </a:r>
          </a:p>
        </p:txBody>
      </p:sp>
      <p:cxnSp>
        <p:nvCxnSpPr>
          <p:cNvPr id="19" name="Connecteur droit 18">
            <a:extLst>
              <a:ext uri="{FF2B5EF4-FFF2-40B4-BE49-F238E27FC236}">
                <a16:creationId xmlns:a16="http://schemas.microsoft.com/office/drawing/2014/main" id="{E03ED6A7-341F-0AC6-CCC8-AE0AE1632DE6}"/>
              </a:ext>
            </a:extLst>
          </p:cNvPr>
          <p:cNvCxnSpPr>
            <a:cxnSpLocks/>
          </p:cNvCxnSpPr>
          <p:nvPr/>
        </p:nvCxnSpPr>
        <p:spPr>
          <a:xfrm>
            <a:off x="2662518" y="2559488"/>
            <a:ext cx="0" cy="323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F91B4024-A327-CB4D-8BAE-ABF71DE3350F}"/>
              </a:ext>
            </a:extLst>
          </p:cNvPr>
          <p:cNvCxnSpPr>
            <a:cxnSpLocks/>
          </p:cNvCxnSpPr>
          <p:nvPr/>
        </p:nvCxnSpPr>
        <p:spPr>
          <a:xfrm>
            <a:off x="7225554" y="2559488"/>
            <a:ext cx="0" cy="3231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ZoneTexte 22">
            <a:extLst>
              <a:ext uri="{FF2B5EF4-FFF2-40B4-BE49-F238E27FC236}">
                <a16:creationId xmlns:a16="http://schemas.microsoft.com/office/drawing/2014/main" id="{78BA5E61-B067-A140-063F-85947FE295C4}"/>
              </a:ext>
            </a:extLst>
          </p:cNvPr>
          <p:cNvSpPr txBox="1"/>
          <p:nvPr/>
        </p:nvSpPr>
        <p:spPr>
          <a:xfrm>
            <a:off x="5171598" y="66512"/>
            <a:ext cx="1848803" cy="1200329"/>
          </a:xfrm>
          <a:prstGeom prst="rect">
            <a:avLst/>
          </a:prstGeom>
          <a:noFill/>
        </p:spPr>
        <p:txBody>
          <a:bodyPr wrap="square" rtlCol="0">
            <a:spAutoFit/>
          </a:bodyPr>
          <a:lstStyle/>
          <a:p>
            <a:r>
              <a:rPr lang="fr-FR" dirty="0"/>
              <a:t>411-410 av. J.-C.: </a:t>
            </a:r>
            <a:r>
              <a:rPr lang="fr-FR" b="1" dirty="0"/>
              <a:t>Coup d’Etat oligarchique des Quatre-Cents</a:t>
            </a:r>
          </a:p>
        </p:txBody>
      </p:sp>
      <p:cxnSp>
        <p:nvCxnSpPr>
          <p:cNvPr id="25" name="Connecteur droit 24">
            <a:extLst>
              <a:ext uri="{FF2B5EF4-FFF2-40B4-BE49-F238E27FC236}">
                <a16:creationId xmlns:a16="http://schemas.microsoft.com/office/drawing/2014/main" id="{9F1FBD30-C1BC-84E2-B0BD-4E6100C957EE}"/>
              </a:ext>
            </a:extLst>
          </p:cNvPr>
          <p:cNvCxnSpPr>
            <a:cxnSpLocks/>
          </p:cNvCxnSpPr>
          <p:nvPr/>
        </p:nvCxnSpPr>
        <p:spPr>
          <a:xfrm>
            <a:off x="3411071" y="3154681"/>
            <a:ext cx="0" cy="1721342"/>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8" name="Flèche : double flèche horizontale 27">
            <a:extLst>
              <a:ext uri="{FF2B5EF4-FFF2-40B4-BE49-F238E27FC236}">
                <a16:creationId xmlns:a16="http://schemas.microsoft.com/office/drawing/2014/main" id="{045EF191-B24C-0249-0A9A-967174A828E9}"/>
              </a:ext>
            </a:extLst>
          </p:cNvPr>
          <p:cNvSpPr/>
          <p:nvPr/>
        </p:nvSpPr>
        <p:spPr>
          <a:xfrm>
            <a:off x="3423481" y="4246562"/>
            <a:ext cx="3357281" cy="733776"/>
          </a:xfrm>
          <a:prstGeom prst="leftRightArrow">
            <a:avLst/>
          </a:prstGeom>
          <a:solidFill>
            <a:schemeClr val="accent4">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2">
                    <a:lumMod val="50000"/>
                  </a:schemeClr>
                </a:solidFill>
              </a:rPr>
              <a:t>EMPIRE ATHENIEN</a:t>
            </a:r>
          </a:p>
        </p:txBody>
      </p:sp>
      <p:sp>
        <p:nvSpPr>
          <p:cNvPr id="29" name="Flèche : double flèche horizontale 28">
            <a:extLst>
              <a:ext uri="{FF2B5EF4-FFF2-40B4-BE49-F238E27FC236}">
                <a16:creationId xmlns:a16="http://schemas.microsoft.com/office/drawing/2014/main" id="{6D484AB6-A9F1-5899-1613-27D462851948}"/>
              </a:ext>
            </a:extLst>
          </p:cNvPr>
          <p:cNvSpPr/>
          <p:nvPr/>
        </p:nvSpPr>
        <p:spPr>
          <a:xfrm>
            <a:off x="2030509" y="1517936"/>
            <a:ext cx="4415115" cy="733776"/>
          </a:xfrm>
          <a:prstGeom prst="leftRightArrow">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lumMod val="75000"/>
                  </a:schemeClr>
                </a:solidFill>
              </a:rPr>
              <a:t>DEMOCRATIE ATHENIENNE</a:t>
            </a:r>
          </a:p>
        </p:txBody>
      </p:sp>
      <p:sp>
        <p:nvSpPr>
          <p:cNvPr id="31" name="Flèche : double flèche horizontale 30">
            <a:extLst>
              <a:ext uri="{FF2B5EF4-FFF2-40B4-BE49-F238E27FC236}">
                <a16:creationId xmlns:a16="http://schemas.microsoft.com/office/drawing/2014/main" id="{4BF0C454-C549-710C-43D7-DCAB3AF281B8}"/>
              </a:ext>
            </a:extLst>
          </p:cNvPr>
          <p:cNvSpPr/>
          <p:nvPr/>
        </p:nvSpPr>
        <p:spPr>
          <a:xfrm>
            <a:off x="7353970" y="1517936"/>
            <a:ext cx="2874757" cy="777819"/>
          </a:xfrm>
          <a:prstGeom prst="leftRightArrow">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accent1">
                    <a:lumMod val="75000"/>
                  </a:schemeClr>
                </a:solidFill>
              </a:rPr>
              <a:t>DEMOCRATIE ATHENIENNE</a:t>
            </a:r>
          </a:p>
        </p:txBody>
      </p:sp>
      <p:sp>
        <p:nvSpPr>
          <p:cNvPr id="32" name="Flèche : double flèche horizontale 31">
            <a:extLst>
              <a:ext uri="{FF2B5EF4-FFF2-40B4-BE49-F238E27FC236}">
                <a16:creationId xmlns:a16="http://schemas.microsoft.com/office/drawing/2014/main" id="{DE5A23F7-3944-D62D-CAC9-0CC595A07438}"/>
              </a:ext>
            </a:extLst>
          </p:cNvPr>
          <p:cNvSpPr/>
          <p:nvPr/>
        </p:nvSpPr>
        <p:spPr>
          <a:xfrm>
            <a:off x="6429046" y="1748096"/>
            <a:ext cx="478257" cy="305681"/>
          </a:xfrm>
          <a:prstGeom prst="leftRightArrow">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accent1">
                  <a:lumMod val="75000"/>
                </a:schemeClr>
              </a:solidFill>
            </a:endParaRPr>
          </a:p>
        </p:txBody>
      </p:sp>
      <p:sp>
        <p:nvSpPr>
          <p:cNvPr id="33" name="ZoneTexte 32">
            <a:extLst>
              <a:ext uri="{FF2B5EF4-FFF2-40B4-BE49-F238E27FC236}">
                <a16:creationId xmlns:a16="http://schemas.microsoft.com/office/drawing/2014/main" id="{E82EEC9E-E098-6752-3553-E0F5937BA2F8}"/>
              </a:ext>
            </a:extLst>
          </p:cNvPr>
          <p:cNvSpPr txBox="1"/>
          <p:nvPr/>
        </p:nvSpPr>
        <p:spPr>
          <a:xfrm>
            <a:off x="6745773" y="907513"/>
            <a:ext cx="3133165" cy="646331"/>
          </a:xfrm>
          <a:prstGeom prst="rect">
            <a:avLst/>
          </a:prstGeom>
          <a:noFill/>
        </p:spPr>
        <p:txBody>
          <a:bodyPr wrap="square" rtlCol="0">
            <a:spAutoFit/>
          </a:bodyPr>
          <a:lstStyle/>
          <a:p>
            <a:r>
              <a:rPr lang="fr-FR" dirty="0"/>
              <a:t>404 av. J.-C.: </a:t>
            </a:r>
            <a:r>
              <a:rPr lang="fr-FR" b="1" dirty="0"/>
              <a:t>Tyrannie</a:t>
            </a:r>
            <a:r>
              <a:rPr lang="fr-FR" dirty="0"/>
              <a:t> des Trente</a:t>
            </a:r>
          </a:p>
        </p:txBody>
      </p:sp>
      <p:sp>
        <p:nvSpPr>
          <p:cNvPr id="34" name="ZoneTexte 33">
            <a:extLst>
              <a:ext uri="{FF2B5EF4-FFF2-40B4-BE49-F238E27FC236}">
                <a16:creationId xmlns:a16="http://schemas.microsoft.com/office/drawing/2014/main" id="{8580485B-3B1E-F5D6-6C93-1E41FFBAB9AB}"/>
              </a:ext>
            </a:extLst>
          </p:cNvPr>
          <p:cNvSpPr txBox="1"/>
          <p:nvPr/>
        </p:nvSpPr>
        <p:spPr>
          <a:xfrm>
            <a:off x="2556146" y="4938031"/>
            <a:ext cx="1848803" cy="923330"/>
          </a:xfrm>
          <a:prstGeom prst="rect">
            <a:avLst/>
          </a:prstGeom>
          <a:noFill/>
        </p:spPr>
        <p:txBody>
          <a:bodyPr wrap="square" rtlCol="0">
            <a:spAutoFit/>
          </a:bodyPr>
          <a:lstStyle/>
          <a:p>
            <a:r>
              <a:rPr lang="fr-FR" dirty="0"/>
              <a:t>478 av. J.-C.: </a:t>
            </a:r>
            <a:r>
              <a:rPr lang="fr-FR" b="1" dirty="0"/>
              <a:t>Fondation de la Ligue de Délos</a:t>
            </a:r>
          </a:p>
        </p:txBody>
      </p:sp>
      <p:sp>
        <p:nvSpPr>
          <p:cNvPr id="35" name="ZoneTexte 34">
            <a:extLst>
              <a:ext uri="{FF2B5EF4-FFF2-40B4-BE49-F238E27FC236}">
                <a16:creationId xmlns:a16="http://schemas.microsoft.com/office/drawing/2014/main" id="{DEEE4DD5-4702-910A-80DD-658EC98E0440}"/>
              </a:ext>
            </a:extLst>
          </p:cNvPr>
          <p:cNvSpPr txBox="1"/>
          <p:nvPr/>
        </p:nvSpPr>
        <p:spPr>
          <a:xfrm>
            <a:off x="6095999" y="4879886"/>
            <a:ext cx="3653119" cy="923330"/>
          </a:xfrm>
          <a:prstGeom prst="rect">
            <a:avLst/>
          </a:prstGeom>
          <a:noFill/>
        </p:spPr>
        <p:txBody>
          <a:bodyPr wrap="square" rtlCol="0">
            <a:spAutoFit/>
          </a:bodyPr>
          <a:lstStyle/>
          <a:p>
            <a:r>
              <a:rPr lang="fr-FR" dirty="0"/>
              <a:t>404 av. J.-C.: </a:t>
            </a:r>
            <a:r>
              <a:rPr lang="fr-FR" b="1" dirty="0"/>
              <a:t>Défaite athénienne </a:t>
            </a:r>
            <a:r>
              <a:rPr lang="fr-FR" dirty="0"/>
              <a:t>contre Sparte: dissolution de la Ligue de Délos</a:t>
            </a:r>
          </a:p>
        </p:txBody>
      </p:sp>
      <p:sp>
        <p:nvSpPr>
          <p:cNvPr id="36" name="Rectangle 35">
            <a:extLst>
              <a:ext uri="{FF2B5EF4-FFF2-40B4-BE49-F238E27FC236}">
                <a16:creationId xmlns:a16="http://schemas.microsoft.com/office/drawing/2014/main" id="{ABECB608-9DFA-4700-ED0D-58BC8F328E14}"/>
              </a:ext>
            </a:extLst>
          </p:cNvPr>
          <p:cNvSpPr/>
          <p:nvPr/>
        </p:nvSpPr>
        <p:spPr>
          <a:xfrm>
            <a:off x="5513294" y="2691620"/>
            <a:ext cx="1394009" cy="9168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Guerre du Péloponnèse</a:t>
            </a:r>
          </a:p>
        </p:txBody>
      </p:sp>
      <p:cxnSp>
        <p:nvCxnSpPr>
          <p:cNvPr id="8" name="Connecteur droit 7">
            <a:extLst>
              <a:ext uri="{FF2B5EF4-FFF2-40B4-BE49-F238E27FC236}">
                <a16:creationId xmlns:a16="http://schemas.microsoft.com/office/drawing/2014/main" id="{B47840CF-4C81-0A85-1C0A-DDACFE1BB6A5}"/>
              </a:ext>
            </a:extLst>
          </p:cNvPr>
          <p:cNvCxnSpPr>
            <a:cxnSpLocks/>
          </p:cNvCxnSpPr>
          <p:nvPr/>
        </p:nvCxnSpPr>
        <p:spPr>
          <a:xfrm>
            <a:off x="6463553" y="1245909"/>
            <a:ext cx="0" cy="16367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64804DFB-6321-F03A-B179-EC6AEE577227}"/>
              </a:ext>
            </a:extLst>
          </p:cNvPr>
          <p:cNvCxnSpPr>
            <a:cxnSpLocks/>
          </p:cNvCxnSpPr>
          <p:nvPr/>
        </p:nvCxnSpPr>
        <p:spPr>
          <a:xfrm>
            <a:off x="6907303" y="1517935"/>
            <a:ext cx="0" cy="1636745"/>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0B855BFC-BA1F-19CD-4BB4-8B73DD3AD425}"/>
              </a:ext>
            </a:extLst>
          </p:cNvPr>
          <p:cNvCxnSpPr>
            <a:cxnSpLocks/>
          </p:cNvCxnSpPr>
          <p:nvPr/>
        </p:nvCxnSpPr>
        <p:spPr>
          <a:xfrm>
            <a:off x="6907306" y="3429000"/>
            <a:ext cx="0" cy="1447023"/>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38" name="Rectangle 37">
            <a:extLst>
              <a:ext uri="{FF2B5EF4-FFF2-40B4-BE49-F238E27FC236}">
                <a16:creationId xmlns:a16="http://schemas.microsoft.com/office/drawing/2014/main" id="{009511D2-6515-58A6-9599-9BAB07E26690}"/>
              </a:ext>
            </a:extLst>
          </p:cNvPr>
          <p:cNvSpPr/>
          <p:nvPr/>
        </p:nvSpPr>
        <p:spPr>
          <a:xfrm>
            <a:off x="2774580" y="2682393"/>
            <a:ext cx="582702" cy="91683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1600" dirty="0"/>
              <a:t>Guerres médiques</a:t>
            </a:r>
          </a:p>
        </p:txBody>
      </p:sp>
      <p:pic>
        <p:nvPicPr>
          <p:cNvPr id="2" name="Image 1">
            <a:extLst>
              <a:ext uri="{FF2B5EF4-FFF2-40B4-BE49-F238E27FC236}">
                <a16:creationId xmlns:a16="http://schemas.microsoft.com/office/drawing/2014/main" id="{710C7D0E-7C47-BF83-BE38-18C1ECE3720F}"/>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3" name="Image 2">
            <a:extLst>
              <a:ext uri="{FF2B5EF4-FFF2-40B4-BE49-F238E27FC236}">
                <a16:creationId xmlns:a16="http://schemas.microsoft.com/office/drawing/2014/main" id="{387F96C6-7F69-EC39-6040-1E4B865DD9D1}"/>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cxnSp>
        <p:nvCxnSpPr>
          <p:cNvPr id="5" name="Connecteur droit 4">
            <a:extLst>
              <a:ext uri="{FF2B5EF4-FFF2-40B4-BE49-F238E27FC236}">
                <a16:creationId xmlns:a16="http://schemas.microsoft.com/office/drawing/2014/main" id="{9211A11B-A8F2-2B0D-E57C-F44885C791D5}"/>
              </a:ext>
            </a:extLst>
          </p:cNvPr>
          <p:cNvCxnSpPr>
            <a:cxnSpLocks/>
          </p:cNvCxnSpPr>
          <p:nvPr/>
        </p:nvCxnSpPr>
        <p:spPr>
          <a:xfrm>
            <a:off x="4300327" y="2982866"/>
            <a:ext cx="21558" cy="860671"/>
          </a:xfrm>
          <a:prstGeom prst="line">
            <a:avLst/>
          </a:prstGeom>
          <a:ln>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9" name="ZoneTexte 8">
            <a:extLst>
              <a:ext uri="{FF2B5EF4-FFF2-40B4-BE49-F238E27FC236}">
                <a16:creationId xmlns:a16="http://schemas.microsoft.com/office/drawing/2014/main" id="{ED32AC11-3FA3-1539-92B1-135C81C2B2B4}"/>
              </a:ext>
            </a:extLst>
          </p:cNvPr>
          <p:cNvSpPr txBox="1"/>
          <p:nvPr/>
        </p:nvSpPr>
        <p:spPr>
          <a:xfrm>
            <a:off x="3357282" y="3739911"/>
            <a:ext cx="3725993" cy="646331"/>
          </a:xfrm>
          <a:prstGeom prst="rect">
            <a:avLst/>
          </a:prstGeom>
          <a:noFill/>
        </p:spPr>
        <p:txBody>
          <a:bodyPr wrap="square" rtlCol="0">
            <a:spAutoFit/>
          </a:bodyPr>
          <a:lstStyle/>
          <a:p>
            <a:pPr algn="ctr"/>
            <a:r>
              <a:rPr lang="fr-FR" dirty="0"/>
              <a:t>454 av. J.-C.: </a:t>
            </a:r>
            <a:r>
              <a:rPr lang="fr-FR" b="1" dirty="0"/>
              <a:t>Transfert du Trésor de la Ligue de Délos</a:t>
            </a:r>
          </a:p>
        </p:txBody>
      </p:sp>
      <p:sp>
        <p:nvSpPr>
          <p:cNvPr id="7" name="ZoneTexte 6">
            <a:extLst>
              <a:ext uri="{FF2B5EF4-FFF2-40B4-BE49-F238E27FC236}">
                <a16:creationId xmlns:a16="http://schemas.microsoft.com/office/drawing/2014/main" id="{DFE63DE0-A8B1-43D6-8B10-0D395720F79F}"/>
              </a:ext>
            </a:extLst>
          </p:cNvPr>
          <p:cNvSpPr txBox="1"/>
          <p:nvPr/>
        </p:nvSpPr>
        <p:spPr>
          <a:xfrm>
            <a:off x="7184572" y="6493469"/>
            <a:ext cx="5776686" cy="369332"/>
          </a:xfrm>
          <a:prstGeom prst="rect">
            <a:avLst/>
          </a:prstGeom>
          <a:noFill/>
        </p:spPr>
        <p:txBody>
          <a:bodyPr wrap="square" rtlCol="0">
            <a:spAutoFit/>
          </a:bodyPr>
          <a:lstStyle/>
          <a:p>
            <a:r>
              <a:rPr lang="fr-FR" dirty="0"/>
              <a:t>Elodie </a:t>
            </a:r>
            <a:r>
              <a:rPr lang="fr-FR" cap="small" dirty="0" err="1"/>
              <a:t>Matricon</a:t>
            </a:r>
            <a:r>
              <a:rPr lang="fr-FR" cap="small" dirty="0"/>
              <a:t>-Thomas, Lycée Albert camus (Firminy)</a:t>
            </a:r>
          </a:p>
        </p:txBody>
      </p:sp>
    </p:spTree>
    <p:extLst>
      <p:ext uri="{BB962C8B-B14F-4D97-AF65-F5344CB8AC3E}">
        <p14:creationId xmlns:p14="http://schemas.microsoft.com/office/powerpoint/2010/main" val="944060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FA09E1-CA90-10B6-1B8D-9F24405A7F65}"/>
              </a:ext>
            </a:extLst>
          </p:cNvPr>
          <p:cNvSpPr>
            <a:spLocks noGrp="1"/>
          </p:cNvSpPr>
          <p:nvPr>
            <p:ph type="title"/>
          </p:nvPr>
        </p:nvSpPr>
        <p:spPr>
          <a:xfrm>
            <a:off x="1161142" y="365125"/>
            <a:ext cx="10192657" cy="1325563"/>
          </a:xfrm>
          <a:solidFill>
            <a:srgbClr val="FFB9B9"/>
          </a:solidFill>
        </p:spPr>
        <p:txBody>
          <a:bodyPr/>
          <a:lstStyle/>
          <a:p>
            <a:pPr algn="ctr"/>
            <a:r>
              <a:rPr lang="fr-FR" dirty="0"/>
              <a:t>Tâche finale : réponse à la problématique dans un « duel d’éloquence »</a:t>
            </a:r>
          </a:p>
        </p:txBody>
      </p:sp>
      <p:sp>
        <p:nvSpPr>
          <p:cNvPr id="4" name="Espace réservé du contenu 3">
            <a:extLst>
              <a:ext uri="{FF2B5EF4-FFF2-40B4-BE49-F238E27FC236}">
                <a16:creationId xmlns:a16="http://schemas.microsoft.com/office/drawing/2014/main" id="{6B776AF2-E825-3297-CDC5-6D1A6F2ED33B}"/>
              </a:ext>
            </a:extLst>
          </p:cNvPr>
          <p:cNvSpPr>
            <a:spLocks noGrp="1"/>
          </p:cNvSpPr>
          <p:nvPr>
            <p:ph sz="half" idx="1"/>
          </p:nvPr>
        </p:nvSpPr>
        <p:spPr>
          <a:xfrm>
            <a:off x="1161143" y="1825625"/>
            <a:ext cx="4702628" cy="4351338"/>
          </a:xfrm>
          <a:ln w="19050">
            <a:solidFill>
              <a:srgbClr val="FF0000"/>
            </a:solidFill>
            <a:prstDash val="dash"/>
          </a:ln>
        </p:spPr>
        <p:txBody>
          <a:bodyPr>
            <a:normAutofit/>
          </a:bodyPr>
          <a:lstStyle/>
          <a:p>
            <a:pPr algn="just">
              <a:lnSpc>
                <a:spcPct val="110000"/>
              </a:lnSpc>
            </a:pPr>
            <a:r>
              <a:rPr lang="fr-FR" sz="3000" dirty="0"/>
              <a:t>Vous êtes </a:t>
            </a:r>
            <a:r>
              <a:rPr lang="fr-FR" sz="3000" b="1" u="sng" dirty="0"/>
              <a:t>l’ambassadeur d’une cité alliée </a:t>
            </a:r>
            <a:r>
              <a:rPr lang="fr-FR" sz="3000" dirty="0"/>
              <a:t>de la Ligue de Délos. Vous prononcez un discours devant la Boulè pour </a:t>
            </a:r>
            <a:r>
              <a:rPr lang="fr-FR" sz="3000" b="1" dirty="0"/>
              <a:t>dénoncer l’impérialisme athénien, contraire aux valeurs démocratiques de la cité.</a:t>
            </a:r>
          </a:p>
        </p:txBody>
      </p:sp>
      <p:sp>
        <p:nvSpPr>
          <p:cNvPr id="5" name="Espace réservé du contenu 4">
            <a:extLst>
              <a:ext uri="{FF2B5EF4-FFF2-40B4-BE49-F238E27FC236}">
                <a16:creationId xmlns:a16="http://schemas.microsoft.com/office/drawing/2014/main" id="{ADBD1E2D-C058-9BEE-9FB1-DB1E54062078}"/>
              </a:ext>
            </a:extLst>
          </p:cNvPr>
          <p:cNvSpPr>
            <a:spLocks noGrp="1"/>
          </p:cNvSpPr>
          <p:nvPr>
            <p:ph sz="half" idx="2"/>
          </p:nvPr>
        </p:nvSpPr>
        <p:spPr>
          <a:xfrm>
            <a:off x="6495142" y="1825625"/>
            <a:ext cx="4858657" cy="4351338"/>
          </a:xfrm>
          <a:ln w="19050">
            <a:solidFill>
              <a:srgbClr val="FF0000"/>
            </a:solidFill>
            <a:prstDash val="dash"/>
          </a:ln>
        </p:spPr>
        <p:txBody>
          <a:bodyPr/>
          <a:lstStyle/>
          <a:p>
            <a:pPr algn="just">
              <a:lnSpc>
                <a:spcPct val="110000"/>
              </a:lnSpc>
            </a:pPr>
            <a:r>
              <a:rPr lang="fr-FR" dirty="0"/>
              <a:t>Vous êtes un </a:t>
            </a:r>
            <a:r>
              <a:rPr lang="fr-FR" b="1" u="sng" dirty="0"/>
              <a:t>citoyen athénien issu des classes les plus pauvres</a:t>
            </a:r>
            <a:r>
              <a:rPr lang="fr-FR" b="1" dirty="0"/>
              <a:t>, </a:t>
            </a:r>
            <a:r>
              <a:rPr lang="fr-FR" dirty="0"/>
              <a:t>siégeant à la Boulè, et répondez en </a:t>
            </a:r>
            <a:r>
              <a:rPr lang="fr-FR" b="1" dirty="0"/>
              <a:t>défendant votre cité et son système démocratique,</a:t>
            </a:r>
            <a:endParaRPr lang="fr-FR" dirty="0"/>
          </a:p>
        </p:txBody>
      </p:sp>
      <p:pic>
        <p:nvPicPr>
          <p:cNvPr id="6" name="Image 5">
            <a:extLst>
              <a:ext uri="{FF2B5EF4-FFF2-40B4-BE49-F238E27FC236}">
                <a16:creationId xmlns:a16="http://schemas.microsoft.com/office/drawing/2014/main" id="{C7ED7719-EE43-BDB0-9B1F-ECE2923C4D81}"/>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7" name="Image 6">
            <a:extLst>
              <a:ext uri="{FF2B5EF4-FFF2-40B4-BE49-F238E27FC236}">
                <a16:creationId xmlns:a16="http://schemas.microsoft.com/office/drawing/2014/main" id="{D395B563-E849-E1D5-8C42-41C4900841F4}"/>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3" name="ZoneTexte 2">
            <a:extLst>
              <a:ext uri="{FF2B5EF4-FFF2-40B4-BE49-F238E27FC236}">
                <a16:creationId xmlns:a16="http://schemas.microsoft.com/office/drawing/2014/main" id="{FB633465-CFE0-F455-5528-082C797B06B5}"/>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47174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B5D965F-B6E9-772E-A94A-242EE8F338C7}"/>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9B9AC7DD-8AB8-902F-C196-DC03B00517A8}"/>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sp>
        <p:nvSpPr>
          <p:cNvPr id="7" name="Rectangle : coins arrondis 6">
            <a:extLst>
              <a:ext uri="{FF2B5EF4-FFF2-40B4-BE49-F238E27FC236}">
                <a16:creationId xmlns:a16="http://schemas.microsoft.com/office/drawing/2014/main" id="{0181F43A-033D-9F36-7495-3E9686B723C3}"/>
              </a:ext>
            </a:extLst>
          </p:cNvPr>
          <p:cNvSpPr/>
          <p:nvPr/>
        </p:nvSpPr>
        <p:spPr>
          <a:xfrm>
            <a:off x="1734671" y="161365"/>
            <a:ext cx="4840941" cy="89092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dirty="0">
                <a:solidFill>
                  <a:schemeClr val="tx1">
                    <a:lumMod val="95000"/>
                    <a:lumOff val="5000"/>
                  </a:schemeClr>
                </a:solidFill>
              </a:rPr>
              <a:t>2</a:t>
            </a:r>
            <a:r>
              <a:rPr lang="fr-FR" sz="5000" baseline="30000" dirty="0">
                <a:solidFill>
                  <a:schemeClr val="tx1">
                    <a:lumMod val="95000"/>
                    <a:lumOff val="5000"/>
                  </a:schemeClr>
                </a:solidFill>
              </a:rPr>
              <a:t>e</a:t>
            </a:r>
            <a:r>
              <a:rPr lang="fr-FR" sz="5000" dirty="0">
                <a:solidFill>
                  <a:schemeClr val="tx1">
                    <a:lumMod val="95000"/>
                    <a:lumOff val="5000"/>
                  </a:schemeClr>
                </a:solidFill>
              </a:rPr>
              <a:t> proposition</a:t>
            </a:r>
          </a:p>
        </p:txBody>
      </p:sp>
      <p:pic>
        <p:nvPicPr>
          <p:cNvPr id="8" name="Image 7">
            <a:extLst>
              <a:ext uri="{FF2B5EF4-FFF2-40B4-BE49-F238E27FC236}">
                <a16:creationId xmlns:a16="http://schemas.microsoft.com/office/drawing/2014/main" id="{482ED21D-9A2A-E181-D73A-210B92D45693}"/>
              </a:ext>
            </a:extLst>
          </p:cNvPr>
          <p:cNvPicPr>
            <a:picLocks noChangeAspect="1"/>
          </p:cNvPicPr>
          <p:nvPr/>
        </p:nvPicPr>
        <p:blipFill>
          <a:blip r:embed="rId4"/>
          <a:stretch>
            <a:fillRect/>
          </a:stretch>
        </p:blipFill>
        <p:spPr>
          <a:xfrm>
            <a:off x="1378632" y="1181530"/>
            <a:ext cx="6407215" cy="5565750"/>
          </a:xfrm>
          <a:prstGeom prst="rect">
            <a:avLst/>
          </a:prstGeom>
        </p:spPr>
      </p:pic>
      <p:sp>
        <p:nvSpPr>
          <p:cNvPr id="2" name="Titre 1">
            <a:extLst>
              <a:ext uri="{FF2B5EF4-FFF2-40B4-BE49-F238E27FC236}">
                <a16:creationId xmlns:a16="http://schemas.microsoft.com/office/drawing/2014/main" id="{BF2E9FC5-6AB8-7475-B9E0-7581B71D7083}"/>
              </a:ext>
            </a:extLst>
          </p:cNvPr>
          <p:cNvSpPr>
            <a:spLocks noGrp="1"/>
          </p:cNvSpPr>
          <p:nvPr>
            <p:ph type="title"/>
          </p:nvPr>
        </p:nvSpPr>
        <p:spPr>
          <a:xfrm>
            <a:off x="7068456" y="0"/>
            <a:ext cx="5123543" cy="2013857"/>
          </a:xfrm>
          <a:solidFill>
            <a:schemeClr val="bg2">
              <a:lumMod val="90000"/>
            </a:schemeClr>
          </a:solidFill>
        </p:spPr>
        <p:txBody>
          <a:bodyPr>
            <a:normAutofit fontScale="90000"/>
          </a:bodyPr>
          <a:lstStyle/>
          <a:p>
            <a:pPr algn="ctr"/>
            <a:r>
              <a:rPr lang="fr-FR" b="1" u="sng" dirty="0"/>
              <a:t>En 1</a:t>
            </a:r>
            <a:r>
              <a:rPr lang="fr-FR" b="1" u="sng" baseline="30000" dirty="0"/>
              <a:t>e</a:t>
            </a:r>
            <a:r>
              <a:rPr lang="fr-FR" b="1" u="sng" dirty="0"/>
              <a:t> Spécialité HGGSP</a:t>
            </a:r>
            <a:r>
              <a:rPr lang="fr-FR" dirty="0"/>
              <a:t>: </a:t>
            </a:r>
            <a:br>
              <a:rPr lang="fr-FR" dirty="0"/>
            </a:br>
            <a:r>
              <a:rPr lang="fr-FR" sz="3300" dirty="0"/>
              <a:t>Thème 2: Analyser les dynamique des puissances internationales</a:t>
            </a:r>
          </a:p>
        </p:txBody>
      </p:sp>
      <p:sp>
        <p:nvSpPr>
          <p:cNvPr id="10" name="ZoneTexte 9">
            <a:extLst>
              <a:ext uri="{FF2B5EF4-FFF2-40B4-BE49-F238E27FC236}">
                <a16:creationId xmlns:a16="http://schemas.microsoft.com/office/drawing/2014/main" id="{7C3B6B36-78A4-B950-DE53-7344301C1884}"/>
              </a:ext>
            </a:extLst>
          </p:cNvPr>
          <p:cNvSpPr txBox="1"/>
          <p:nvPr/>
        </p:nvSpPr>
        <p:spPr>
          <a:xfrm>
            <a:off x="9466730" y="3841959"/>
            <a:ext cx="1949824" cy="1077218"/>
          </a:xfrm>
          <a:prstGeom prst="rect">
            <a:avLst/>
          </a:prstGeom>
          <a:solidFill>
            <a:srgbClr val="FFB9B9"/>
          </a:solidFill>
          <a:ln w="28575">
            <a:solidFill>
              <a:srgbClr val="FF0000"/>
            </a:solidFill>
            <a:prstDash val="dash"/>
          </a:ln>
        </p:spPr>
        <p:txBody>
          <a:bodyPr wrap="square" rtlCol="0">
            <a:spAutoFit/>
          </a:bodyPr>
          <a:lstStyle/>
          <a:p>
            <a:pPr algn="ctr"/>
            <a:r>
              <a:rPr lang="fr-FR" dirty="0"/>
              <a:t>Entrée par la notion de </a:t>
            </a:r>
            <a:r>
              <a:rPr lang="fr-FR" sz="2800" cap="small" dirty="0">
                <a:solidFill>
                  <a:srgbClr val="FF0000"/>
                </a:solidFill>
              </a:rPr>
              <a:t>Puissance</a:t>
            </a:r>
          </a:p>
        </p:txBody>
      </p:sp>
      <p:sp>
        <p:nvSpPr>
          <p:cNvPr id="11" name="Flèche : droite 10">
            <a:extLst>
              <a:ext uri="{FF2B5EF4-FFF2-40B4-BE49-F238E27FC236}">
                <a16:creationId xmlns:a16="http://schemas.microsoft.com/office/drawing/2014/main" id="{6E381CA0-9077-DB2E-A7E6-47E4DAAD58E4}"/>
              </a:ext>
            </a:extLst>
          </p:cNvPr>
          <p:cNvSpPr/>
          <p:nvPr/>
        </p:nvSpPr>
        <p:spPr>
          <a:xfrm>
            <a:off x="7960659" y="4101353"/>
            <a:ext cx="1358153"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44E49AA1-AA3D-8C3C-64BC-1994AA56A668}"/>
              </a:ext>
            </a:extLst>
          </p:cNvPr>
          <p:cNvSpPr/>
          <p:nvPr/>
        </p:nvSpPr>
        <p:spPr>
          <a:xfrm>
            <a:off x="1196788" y="5903259"/>
            <a:ext cx="2299447" cy="8440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5774FB7F-F8CD-CE89-B6A3-EFAF33DACEEA}"/>
              </a:ext>
            </a:extLst>
          </p:cNvPr>
          <p:cNvPicPr>
            <a:picLocks noChangeAspect="1"/>
          </p:cNvPicPr>
          <p:nvPr/>
        </p:nvPicPr>
        <p:blipFill>
          <a:blip r:embed="rId5"/>
          <a:stretch>
            <a:fillRect/>
          </a:stretch>
        </p:blipFill>
        <p:spPr>
          <a:xfrm>
            <a:off x="7151808" y="5251828"/>
            <a:ext cx="634039" cy="545212"/>
          </a:xfrm>
          <a:prstGeom prst="rect">
            <a:avLst/>
          </a:prstGeom>
        </p:spPr>
      </p:pic>
      <p:sp>
        <p:nvSpPr>
          <p:cNvPr id="3" name="ZoneTexte 2">
            <a:extLst>
              <a:ext uri="{FF2B5EF4-FFF2-40B4-BE49-F238E27FC236}">
                <a16:creationId xmlns:a16="http://schemas.microsoft.com/office/drawing/2014/main" id="{46F1C3A0-CDAB-D9F6-5FAE-CF4E383F73DC}"/>
              </a:ext>
            </a:extLst>
          </p:cNvPr>
          <p:cNvSpPr txBox="1"/>
          <p:nvPr/>
        </p:nvSpPr>
        <p:spPr>
          <a:xfrm>
            <a:off x="8073037" y="6535709"/>
            <a:ext cx="4354285"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427693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76D47A-3A64-9F31-2664-080DE9B4525B}"/>
              </a:ext>
            </a:extLst>
          </p:cNvPr>
          <p:cNvPicPr>
            <a:picLocks noChangeAspect="1"/>
          </p:cNvPicPr>
          <p:nvPr/>
        </p:nvPicPr>
        <p:blipFill>
          <a:blip r:embed="rId2"/>
          <a:stretch>
            <a:fillRect/>
          </a:stretch>
        </p:blipFill>
        <p:spPr>
          <a:xfrm>
            <a:off x="1576202" y="-7275"/>
            <a:ext cx="7567157" cy="6865275"/>
          </a:xfrm>
          <a:prstGeom prst="rect">
            <a:avLst/>
          </a:prstGeom>
        </p:spPr>
      </p:pic>
      <p:pic>
        <p:nvPicPr>
          <p:cNvPr id="2" name="Image 1">
            <a:extLst>
              <a:ext uri="{FF2B5EF4-FFF2-40B4-BE49-F238E27FC236}">
                <a16:creationId xmlns:a16="http://schemas.microsoft.com/office/drawing/2014/main" id="{C3CFF191-22D7-9EDF-45DC-6F4239B8464E}"/>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4" name="Image 3">
            <a:extLst>
              <a:ext uri="{FF2B5EF4-FFF2-40B4-BE49-F238E27FC236}">
                <a16:creationId xmlns:a16="http://schemas.microsoft.com/office/drawing/2014/main" id="{583A6B19-893C-851E-E5BC-D5DA49859DDB}"/>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5" name="ZoneTexte 4">
            <a:extLst>
              <a:ext uri="{FF2B5EF4-FFF2-40B4-BE49-F238E27FC236}">
                <a16:creationId xmlns:a16="http://schemas.microsoft.com/office/drawing/2014/main" id="{6D249BE5-1F22-9768-ED64-934A38318DA9}"/>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665498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026B29-60E7-73E9-953A-924B68B21F95}"/>
              </a:ext>
            </a:extLst>
          </p:cNvPr>
          <p:cNvPicPr>
            <a:picLocks noChangeAspect="1"/>
          </p:cNvPicPr>
          <p:nvPr/>
        </p:nvPicPr>
        <p:blipFill>
          <a:blip r:embed="rId2"/>
          <a:stretch>
            <a:fillRect/>
          </a:stretch>
        </p:blipFill>
        <p:spPr>
          <a:xfrm>
            <a:off x="1627502" y="50249"/>
            <a:ext cx="7724394" cy="6807751"/>
          </a:xfrm>
          <a:prstGeom prst="rect">
            <a:avLst/>
          </a:prstGeom>
        </p:spPr>
      </p:pic>
      <p:pic>
        <p:nvPicPr>
          <p:cNvPr id="2" name="Image 1">
            <a:extLst>
              <a:ext uri="{FF2B5EF4-FFF2-40B4-BE49-F238E27FC236}">
                <a16:creationId xmlns:a16="http://schemas.microsoft.com/office/drawing/2014/main" id="{06C32E22-3E89-37AF-13B6-13FE18370BB5}"/>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4" name="Image 3">
            <a:extLst>
              <a:ext uri="{FF2B5EF4-FFF2-40B4-BE49-F238E27FC236}">
                <a16:creationId xmlns:a16="http://schemas.microsoft.com/office/drawing/2014/main" id="{792021AD-2CDD-63A2-9F34-D63061FA3795}"/>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5" name="ZoneTexte 4">
            <a:extLst>
              <a:ext uri="{FF2B5EF4-FFF2-40B4-BE49-F238E27FC236}">
                <a16:creationId xmlns:a16="http://schemas.microsoft.com/office/drawing/2014/main" id="{3D8BFBFE-C4A5-B2AF-42AA-F53C7F1428C2}"/>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429930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B5D965F-B6E9-772E-A94A-242EE8F338C7}"/>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9B9AC7DD-8AB8-902F-C196-DC03B00517A8}"/>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sp>
        <p:nvSpPr>
          <p:cNvPr id="7" name="Rectangle : coins arrondis 6">
            <a:extLst>
              <a:ext uri="{FF2B5EF4-FFF2-40B4-BE49-F238E27FC236}">
                <a16:creationId xmlns:a16="http://schemas.microsoft.com/office/drawing/2014/main" id="{0181F43A-033D-9F36-7495-3E9686B723C3}"/>
              </a:ext>
            </a:extLst>
          </p:cNvPr>
          <p:cNvSpPr/>
          <p:nvPr/>
        </p:nvSpPr>
        <p:spPr>
          <a:xfrm>
            <a:off x="1734671" y="161365"/>
            <a:ext cx="4840941" cy="890921"/>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dirty="0">
                <a:solidFill>
                  <a:schemeClr val="tx1">
                    <a:lumMod val="95000"/>
                    <a:lumOff val="5000"/>
                  </a:schemeClr>
                </a:solidFill>
              </a:rPr>
              <a:t>3</a:t>
            </a:r>
            <a:r>
              <a:rPr lang="fr-FR" sz="5000" baseline="30000" dirty="0">
                <a:solidFill>
                  <a:schemeClr val="tx1">
                    <a:lumMod val="95000"/>
                    <a:lumOff val="5000"/>
                  </a:schemeClr>
                </a:solidFill>
              </a:rPr>
              <a:t>e</a:t>
            </a:r>
            <a:r>
              <a:rPr lang="fr-FR" sz="5000" dirty="0">
                <a:solidFill>
                  <a:schemeClr val="tx1">
                    <a:lumMod val="95000"/>
                    <a:lumOff val="5000"/>
                  </a:schemeClr>
                </a:solidFill>
              </a:rPr>
              <a:t> proposition</a:t>
            </a:r>
          </a:p>
        </p:txBody>
      </p:sp>
      <p:sp>
        <p:nvSpPr>
          <p:cNvPr id="10" name="ZoneTexte 9">
            <a:extLst>
              <a:ext uri="{FF2B5EF4-FFF2-40B4-BE49-F238E27FC236}">
                <a16:creationId xmlns:a16="http://schemas.microsoft.com/office/drawing/2014/main" id="{7C3B6B36-78A4-B950-DE53-7344301C1884}"/>
              </a:ext>
            </a:extLst>
          </p:cNvPr>
          <p:cNvSpPr txBox="1"/>
          <p:nvPr/>
        </p:nvSpPr>
        <p:spPr>
          <a:xfrm>
            <a:off x="9107523" y="3278028"/>
            <a:ext cx="2591417" cy="1661993"/>
          </a:xfrm>
          <a:prstGeom prst="rect">
            <a:avLst/>
          </a:prstGeom>
          <a:solidFill>
            <a:srgbClr val="FFB9B9"/>
          </a:solidFill>
          <a:ln w="28575">
            <a:solidFill>
              <a:srgbClr val="FF0000"/>
            </a:solidFill>
            <a:prstDash val="dash"/>
          </a:ln>
        </p:spPr>
        <p:txBody>
          <a:bodyPr wrap="square" rtlCol="0">
            <a:spAutoFit/>
          </a:bodyPr>
          <a:lstStyle/>
          <a:p>
            <a:pPr algn="ctr"/>
            <a:r>
              <a:rPr lang="fr-FR" dirty="0"/>
              <a:t>Entrée par la question de l’</a:t>
            </a:r>
            <a:r>
              <a:rPr lang="fr-FR" sz="2800" cap="small" dirty="0">
                <a:solidFill>
                  <a:srgbClr val="FF0000"/>
                </a:solidFill>
              </a:rPr>
              <a:t>Océan </a:t>
            </a:r>
            <a:r>
              <a:rPr lang="fr-FR" sz="2000" dirty="0"/>
              <a:t>et de la </a:t>
            </a:r>
            <a:r>
              <a:rPr lang="fr-FR" sz="2800" cap="small" dirty="0">
                <a:solidFill>
                  <a:srgbClr val="FF0000"/>
                </a:solidFill>
              </a:rPr>
              <a:t>Puissance maritime</a:t>
            </a:r>
          </a:p>
        </p:txBody>
      </p:sp>
      <p:sp>
        <p:nvSpPr>
          <p:cNvPr id="11" name="Flèche : droite 10">
            <a:extLst>
              <a:ext uri="{FF2B5EF4-FFF2-40B4-BE49-F238E27FC236}">
                <a16:creationId xmlns:a16="http://schemas.microsoft.com/office/drawing/2014/main" id="{6E381CA0-9077-DB2E-A7E6-47E4DAAD58E4}"/>
              </a:ext>
            </a:extLst>
          </p:cNvPr>
          <p:cNvSpPr/>
          <p:nvPr/>
        </p:nvSpPr>
        <p:spPr>
          <a:xfrm>
            <a:off x="7422777" y="3566294"/>
            <a:ext cx="1358153" cy="551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370E3220-4357-05B2-1E5A-E140B1E1B761}"/>
              </a:ext>
            </a:extLst>
          </p:cNvPr>
          <p:cNvPicPr>
            <a:picLocks noChangeAspect="1"/>
          </p:cNvPicPr>
          <p:nvPr/>
        </p:nvPicPr>
        <p:blipFill rotWithShape="1">
          <a:blip r:embed="rId4"/>
          <a:srcRect b="33400"/>
          <a:stretch/>
        </p:blipFill>
        <p:spPr>
          <a:xfrm>
            <a:off x="1105827" y="1428051"/>
            <a:ext cx="5990356" cy="5268584"/>
          </a:xfrm>
          <a:prstGeom prst="rect">
            <a:avLst/>
          </a:prstGeom>
        </p:spPr>
      </p:pic>
      <p:sp>
        <p:nvSpPr>
          <p:cNvPr id="2" name="Titre 1">
            <a:extLst>
              <a:ext uri="{FF2B5EF4-FFF2-40B4-BE49-F238E27FC236}">
                <a16:creationId xmlns:a16="http://schemas.microsoft.com/office/drawing/2014/main" id="{BF2E9FC5-6AB8-7475-B9E0-7581B71D7083}"/>
              </a:ext>
            </a:extLst>
          </p:cNvPr>
          <p:cNvSpPr>
            <a:spLocks noGrp="1"/>
          </p:cNvSpPr>
          <p:nvPr>
            <p:ph type="title"/>
          </p:nvPr>
        </p:nvSpPr>
        <p:spPr>
          <a:xfrm>
            <a:off x="7068456" y="0"/>
            <a:ext cx="5123543" cy="2013857"/>
          </a:xfrm>
          <a:solidFill>
            <a:schemeClr val="bg2">
              <a:lumMod val="90000"/>
            </a:schemeClr>
          </a:solidFill>
        </p:spPr>
        <p:txBody>
          <a:bodyPr>
            <a:normAutofit fontScale="90000"/>
          </a:bodyPr>
          <a:lstStyle/>
          <a:p>
            <a:pPr algn="ctr"/>
            <a:r>
              <a:rPr lang="fr-FR" b="1" u="sng" dirty="0"/>
              <a:t>En T</a:t>
            </a:r>
            <a:r>
              <a:rPr lang="fr-FR" b="1" u="sng" baseline="30000" dirty="0"/>
              <a:t>ale</a:t>
            </a:r>
            <a:r>
              <a:rPr lang="fr-FR" b="1" u="sng" dirty="0"/>
              <a:t> Spécialité HGGSP</a:t>
            </a:r>
            <a:r>
              <a:rPr lang="fr-FR" dirty="0"/>
              <a:t>: </a:t>
            </a:r>
            <a:br>
              <a:rPr lang="fr-FR" dirty="0"/>
            </a:br>
            <a:r>
              <a:rPr lang="fr-FR" sz="3300" dirty="0"/>
              <a:t>Thème 1: De nouveaux espaces de conquête</a:t>
            </a:r>
          </a:p>
        </p:txBody>
      </p:sp>
      <p:sp>
        <p:nvSpPr>
          <p:cNvPr id="3" name="ZoneTexte 2">
            <a:extLst>
              <a:ext uri="{FF2B5EF4-FFF2-40B4-BE49-F238E27FC236}">
                <a16:creationId xmlns:a16="http://schemas.microsoft.com/office/drawing/2014/main" id="{31E6A97F-5B87-FF7E-01B7-1A382B5067CE}"/>
              </a:ext>
            </a:extLst>
          </p:cNvPr>
          <p:cNvSpPr txBox="1"/>
          <p:nvPr/>
        </p:nvSpPr>
        <p:spPr>
          <a:xfrm>
            <a:off x="7096183" y="6474154"/>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385564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E1C6F05-1ABA-A1A3-D18C-7DC409F47AE1}"/>
              </a:ext>
            </a:extLst>
          </p:cNvPr>
          <p:cNvPicPr>
            <a:picLocks noChangeAspect="1"/>
          </p:cNvPicPr>
          <p:nvPr/>
        </p:nvPicPr>
        <p:blipFill>
          <a:blip r:embed="rId2"/>
          <a:stretch>
            <a:fillRect/>
          </a:stretch>
        </p:blipFill>
        <p:spPr>
          <a:xfrm>
            <a:off x="1127278" y="0"/>
            <a:ext cx="4968722" cy="6561667"/>
          </a:xfrm>
          <a:prstGeom prst="rect">
            <a:avLst/>
          </a:prstGeom>
        </p:spPr>
      </p:pic>
      <p:pic>
        <p:nvPicPr>
          <p:cNvPr id="4" name="Image 3">
            <a:extLst>
              <a:ext uri="{FF2B5EF4-FFF2-40B4-BE49-F238E27FC236}">
                <a16:creationId xmlns:a16="http://schemas.microsoft.com/office/drawing/2014/main" id="{B7D7737A-5BDC-D9E0-8E33-7B8C59986002}"/>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F64EB09C-2083-A419-5CB5-B295A86627C9}"/>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6" name="Rectangle : coins arrondis 5">
            <a:extLst>
              <a:ext uri="{FF2B5EF4-FFF2-40B4-BE49-F238E27FC236}">
                <a16:creationId xmlns:a16="http://schemas.microsoft.com/office/drawing/2014/main" id="{EFB2DD3E-026E-8661-B876-FEE6563DFC86}"/>
              </a:ext>
            </a:extLst>
          </p:cNvPr>
          <p:cNvSpPr/>
          <p:nvPr/>
        </p:nvSpPr>
        <p:spPr>
          <a:xfrm>
            <a:off x="3469341" y="3375212"/>
            <a:ext cx="2528047" cy="5513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a:extLst>
              <a:ext uri="{FF2B5EF4-FFF2-40B4-BE49-F238E27FC236}">
                <a16:creationId xmlns:a16="http://schemas.microsoft.com/office/drawing/2014/main" id="{F1F5F536-FD4F-8363-538C-4BA6F3135F85}"/>
              </a:ext>
            </a:extLst>
          </p:cNvPr>
          <p:cNvCxnSpPr>
            <a:cxnSpLocks/>
          </p:cNvCxnSpPr>
          <p:nvPr/>
        </p:nvCxnSpPr>
        <p:spPr>
          <a:xfrm flipV="1">
            <a:off x="5728447" y="2877671"/>
            <a:ext cx="748432" cy="551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B93DFB0D-022B-7050-8DA6-1B72CE4840CD}"/>
              </a:ext>
            </a:extLst>
          </p:cNvPr>
          <p:cNvPicPr>
            <a:picLocks noChangeAspect="1"/>
          </p:cNvPicPr>
          <p:nvPr/>
        </p:nvPicPr>
        <p:blipFill>
          <a:blip r:embed="rId4"/>
          <a:stretch>
            <a:fillRect/>
          </a:stretch>
        </p:blipFill>
        <p:spPr>
          <a:xfrm>
            <a:off x="6476879" y="243215"/>
            <a:ext cx="5741385" cy="5861749"/>
          </a:xfrm>
          <a:prstGeom prst="rect">
            <a:avLst/>
          </a:prstGeom>
        </p:spPr>
      </p:pic>
      <p:sp>
        <p:nvSpPr>
          <p:cNvPr id="2" name="ZoneTexte 1">
            <a:extLst>
              <a:ext uri="{FF2B5EF4-FFF2-40B4-BE49-F238E27FC236}">
                <a16:creationId xmlns:a16="http://schemas.microsoft.com/office/drawing/2014/main" id="{95C6D19C-215A-AED4-C1F1-C5C917AE32BC}"/>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19834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2" presetClass="entr" presetSubtype="4"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fill="hold"/>
                                        <p:tgtEl>
                                          <p:spTgt spid="31"/>
                                        </p:tgtEl>
                                        <p:attrNameLst>
                                          <p:attrName>ppt_x</p:attrName>
                                        </p:attrNameLst>
                                      </p:cBhvr>
                                      <p:tavLst>
                                        <p:tav tm="0">
                                          <p:val>
                                            <p:strVal val="#ppt_x"/>
                                          </p:val>
                                        </p:tav>
                                        <p:tav tm="100000">
                                          <p:val>
                                            <p:strVal val="#ppt_x"/>
                                          </p:val>
                                        </p:tav>
                                      </p:tavLst>
                                    </p:anim>
                                    <p:anim calcmode="lin" valueType="num">
                                      <p:cBhvr additive="base">
                                        <p:cTn id="1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8E660-0496-986E-9B9A-3EE2EC486DC0}"/>
              </a:ext>
            </a:extLst>
          </p:cNvPr>
          <p:cNvSpPr>
            <a:spLocks noGrp="1"/>
          </p:cNvSpPr>
          <p:nvPr>
            <p:ph type="title"/>
          </p:nvPr>
        </p:nvSpPr>
        <p:spPr>
          <a:xfrm>
            <a:off x="1546412" y="1290918"/>
            <a:ext cx="9807388" cy="789735"/>
          </a:xfrm>
        </p:spPr>
        <p:txBody>
          <a:bodyPr>
            <a:normAutofit fontScale="90000"/>
          </a:bodyPr>
          <a:lstStyle/>
          <a:p>
            <a:pPr>
              <a:spcBef>
                <a:spcPts val="600"/>
              </a:spcBef>
              <a:spcAft>
                <a:spcPts val="600"/>
              </a:spcAft>
            </a:pPr>
            <a:br>
              <a:rPr lang="fr-FR" sz="48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fr-FR" sz="3300" dirty="0">
                <a:latin typeface="Calibri" panose="020F0502020204030204" pitchFamily="34" charset="0"/>
                <a:ea typeface="Calibri" panose="020F0502020204030204" pitchFamily="34" charset="0"/>
                <a:cs typeface="Times New Roman" panose="02020603050405020304" pitchFamily="18" charset="0"/>
              </a:rPr>
              <a:t>En partant de la situation athénienne aux Ve – IVe siècle avant J.-C.,  il s’agit de montrer :</a:t>
            </a:r>
            <a:br>
              <a:rPr lang="fr-FR" sz="4000"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6" name="Espace réservé du contenu 5">
            <a:extLst>
              <a:ext uri="{FF2B5EF4-FFF2-40B4-BE49-F238E27FC236}">
                <a16:creationId xmlns:a16="http://schemas.microsoft.com/office/drawing/2014/main" id="{7968CF07-18B9-C36A-1BED-0400EFC076F9}"/>
              </a:ext>
            </a:extLst>
          </p:cNvPr>
          <p:cNvSpPr>
            <a:spLocks noGrp="1"/>
          </p:cNvSpPr>
          <p:nvPr>
            <p:ph idx="1"/>
          </p:nvPr>
        </p:nvSpPr>
        <p:spPr>
          <a:xfrm>
            <a:off x="1546412" y="2335748"/>
            <a:ext cx="9807388" cy="4320546"/>
          </a:xfrm>
        </p:spPr>
        <p:txBody>
          <a:bodyPr>
            <a:normAutofit fontScale="92500" lnSpcReduction="10000"/>
          </a:bodyPr>
          <a:lstStyle/>
          <a:p>
            <a:pPr marL="285750" indent="-285750" algn="just">
              <a:lnSpc>
                <a:spcPct val="107000"/>
              </a:lnSpc>
              <a:buFont typeface="Courier New" panose="02070309020205020404" pitchFamily="49" charset="0"/>
              <a:buChar char="o"/>
            </a:pPr>
            <a:r>
              <a:rPr lang="fr-FR" dirty="0">
                <a:effectLst/>
                <a:latin typeface="Calibri" panose="020F0502020204030204" pitchFamily="34" charset="0"/>
                <a:ea typeface="Calibri" panose="020F0502020204030204" pitchFamily="34" charset="0"/>
                <a:cs typeface="Times New Roman" panose="02020603050405020304" pitchFamily="18" charset="0"/>
              </a:rPr>
              <a:t>La </a:t>
            </a:r>
            <a:r>
              <a:rPr lang="fr-FR" b="1" dirty="0">
                <a:effectLst/>
                <a:latin typeface="Calibri" panose="020F0502020204030204" pitchFamily="34" charset="0"/>
                <a:ea typeface="Calibri" panose="020F0502020204030204" pitchFamily="34" charset="0"/>
                <a:cs typeface="Times New Roman" panose="02020603050405020304" pitchFamily="18" charset="0"/>
              </a:rPr>
              <a:t>volonté politique d’affirmation</a:t>
            </a:r>
            <a:r>
              <a:rPr lang="fr-FR" dirty="0">
                <a:effectLst/>
                <a:latin typeface="Calibri" panose="020F0502020204030204" pitchFamily="34" charset="0"/>
                <a:ea typeface="Calibri" panose="020F0502020204030204" pitchFamily="34" charset="0"/>
                <a:cs typeface="Times New Roman" panose="02020603050405020304" pitchFamily="18" charset="0"/>
              </a:rPr>
              <a:t> de puissance maritime de la cité-Etat (à travers le discours de </a:t>
            </a:r>
            <a:r>
              <a:rPr lang="fr-FR" b="1" dirty="0">
                <a:effectLst/>
                <a:latin typeface="Calibri" panose="020F0502020204030204" pitchFamily="34" charset="0"/>
                <a:ea typeface="Calibri" panose="020F0502020204030204" pitchFamily="34" charset="0"/>
                <a:cs typeface="Times New Roman" panose="02020603050405020304" pitchFamily="18" charset="0"/>
              </a:rPr>
              <a:t>Thémistocle</a:t>
            </a:r>
            <a:r>
              <a:rPr lang="fr-FR" dirty="0">
                <a:effectLst/>
                <a:latin typeface="Calibri" panose="020F0502020204030204" pitchFamily="34" charset="0"/>
                <a:ea typeface="Calibri" panose="020F0502020204030204" pitchFamily="34" charset="0"/>
                <a:cs typeface="Times New Roman" panose="02020603050405020304" pitchFamily="18" charset="0"/>
              </a:rPr>
              <a:t>, de </a:t>
            </a:r>
            <a:r>
              <a:rPr lang="fr-FR" b="1" dirty="0">
                <a:effectLst/>
                <a:latin typeface="Calibri" panose="020F0502020204030204" pitchFamily="34" charset="0"/>
                <a:ea typeface="Calibri" panose="020F0502020204030204" pitchFamily="34" charset="0"/>
                <a:cs typeface="Times New Roman" panose="02020603050405020304" pitchFamily="18" charset="0"/>
              </a:rPr>
              <a:t>Cimon</a:t>
            </a:r>
            <a:r>
              <a:rPr lang="fr-FR" dirty="0">
                <a:effectLst/>
                <a:latin typeface="Calibri" panose="020F0502020204030204" pitchFamily="34" charset="0"/>
                <a:ea typeface="Calibri" panose="020F0502020204030204" pitchFamily="34" charset="0"/>
                <a:cs typeface="Times New Roman" panose="02020603050405020304" pitchFamily="18" charset="0"/>
              </a:rPr>
              <a:t> ou de </a:t>
            </a:r>
            <a:r>
              <a:rPr lang="fr-FR" b="1" dirty="0">
                <a:effectLst/>
                <a:latin typeface="Calibri" panose="020F0502020204030204" pitchFamily="34" charset="0"/>
                <a:ea typeface="Calibri" panose="020F0502020204030204" pitchFamily="34" charset="0"/>
                <a:cs typeface="Times New Roman" panose="02020603050405020304" pitchFamily="18" charset="0"/>
              </a:rPr>
              <a:t>Périclès</a:t>
            </a:r>
            <a:r>
              <a:rPr lang="fr-FR" dirty="0">
                <a:effectLst/>
                <a:latin typeface="Calibri" panose="020F0502020204030204" pitchFamily="34" charset="0"/>
                <a:ea typeface="Calibri" panose="020F0502020204030204" pitchFamily="34" charset="0"/>
                <a:cs typeface="Times New Roman" panose="02020603050405020304" pitchFamily="18" charset="0"/>
              </a:rPr>
              <a:t>) et les </a:t>
            </a:r>
            <a:r>
              <a:rPr lang="fr-FR" b="1" dirty="0">
                <a:effectLst/>
                <a:latin typeface="Calibri" panose="020F0502020204030204" pitchFamily="34" charset="0"/>
                <a:ea typeface="Calibri" panose="020F0502020204030204" pitchFamily="34" charset="0"/>
                <a:cs typeface="Times New Roman" panose="02020603050405020304" pitchFamily="18" charset="0"/>
              </a:rPr>
              <a:t>investissements</a:t>
            </a:r>
            <a:r>
              <a:rPr lang="fr-FR" dirty="0">
                <a:effectLst/>
                <a:latin typeface="Calibri" panose="020F0502020204030204" pitchFamily="34" charset="0"/>
                <a:ea typeface="Calibri" panose="020F0502020204030204" pitchFamily="34" charset="0"/>
                <a:cs typeface="Times New Roman" panose="02020603050405020304" pitchFamily="18" charset="0"/>
              </a:rPr>
              <a:t> nécessaires à cette politique de puissance.</a:t>
            </a:r>
          </a:p>
          <a:p>
            <a:pPr marL="285750" indent="-285750" algn="just">
              <a:lnSpc>
                <a:spcPct val="107000"/>
              </a:lnSpc>
              <a:buFont typeface="Courier New" panose="02070309020205020404" pitchFamily="49" charset="0"/>
              <a:buChar char="o"/>
            </a:pPr>
            <a:r>
              <a:rPr lang="fr-FR" dirty="0">
                <a:effectLst/>
                <a:latin typeface="Calibri" panose="020F0502020204030204" pitchFamily="34" charset="0"/>
                <a:ea typeface="Calibri" panose="020F0502020204030204" pitchFamily="34" charset="0"/>
                <a:cs typeface="Times New Roman" panose="02020603050405020304" pitchFamily="18" charset="0"/>
              </a:rPr>
              <a:t>Les </a:t>
            </a:r>
            <a:r>
              <a:rPr lang="fr-FR" b="1" dirty="0">
                <a:effectLst/>
                <a:latin typeface="Calibri" panose="020F0502020204030204" pitchFamily="34" charset="0"/>
                <a:ea typeface="Calibri" panose="020F0502020204030204" pitchFamily="34" charset="0"/>
                <a:cs typeface="Times New Roman" panose="02020603050405020304" pitchFamily="18" charset="0"/>
              </a:rPr>
              <a:t>enjeux géopolitiques</a:t>
            </a:r>
            <a:r>
              <a:rPr lang="fr-FR" dirty="0">
                <a:effectLst/>
                <a:latin typeface="Calibri" panose="020F0502020204030204" pitchFamily="34" charset="0"/>
                <a:ea typeface="Calibri" panose="020F0502020204030204" pitchFamily="34" charset="0"/>
                <a:cs typeface="Times New Roman" panose="02020603050405020304" pitchFamily="18" charset="0"/>
              </a:rPr>
              <a:t> et </a:t>
            </a:r>
            <a:r>
              <a:rPr lang="fr-FR" b="1" dirty="0">
                <a:effectLst/>
                <a:latin typeface="Calibri" panose="020F0502020204030204" pitchFamily="34" charset="0"/>
                <a:ea typeface="Calibri" panose="020F0502020204030204" pitchFamily="34" charset="0"/>
                <a:cs typeface="Times New Roman" panose="02020603050405020304" pitchFamily="18" charset="0"/>
              </a:rPr>
              <a:t>géoéconomiques</a:t>
            </a:r>
            <a:r>
              <a:rPr lang="fr-FR" dirty="0">
                <a:effectLst/>
                <a:latin typeface="Calibri" panose="020F0502020204030204" pitchFamily="34" charset="0"/>
                <a:ea typeface="Calibri" panose="020F0502020204030204" pitchFamily="34" charset="0"/>
                <a:cs typeface="Times New Roman" panose="02020603050405020304" pitchFamily="18" charset="0"/>
              </a:rPr>
              <a:t> de la maîtrise de la mer pour Athènes et le reste du monde grec</a:t>
            </a:r>
          </a:p>
          <a:p>
            <a:pPr marL="1143000" lvl="2" indent="-228600" algn="just">
              <a:lnSpc>
                <a:spcPct val="107000"/>
              </a:lnSpc>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Les rivalités en Mer Méditerranée (Athènes, Rhodes…)</a:t>
            </a:r>
          </a:p>
          <a:p>
            <a:pPr marL="1143000" lvl="2" indent="-228600" algn="just">
              <a:lnSpc>
                <a:spcPct val="107000"/>
              </a:lnSpc>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Enjeux militaires de la maîtrise navale</a:t>
            </a:r>
          </a:p>
          <a:p>
            <a:pPr marL="1143000" lvl="2" indent="-228600" algn="just">
              <a:lnSpc>
                <a:spcPct val="107000"/>
              </a:lnSpc>
              <a:spcAft>
                <a:spcPts val="800"/>
              </a:spcAft>
              <a:buFont typeface="Wingdings" panose="05000000000000000000" pitchFamily="2"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Appropriation d’espaces (clérouquies)</a:t>
            </a:r>
          </a:p>
          <a:p>
            <a:pPr marL="1143000" lvl="2" indent="-228600" algn="just">
              <a:lnSpc>
                <a:spcPct val="107000"/>
              </a:lnSpc>
              <a:spcAft>
                <a:spcPts val="800"/>
              </a:spcAft>
              <a:buFont typeface="Wingdings" panose="05000000000000000000" pitchFamily="2" charset="2"/>
              <a:buChar char=""/>
            </a:pPr>
            <a:r>
              <a:rPr lang="fr-FR" sz="2400" dirty="0">
                <a:latin typeface="Calibri" panose="020F0502020204030204" pitchFamily="34" charset="0"/>
                <a:ea typeface="Calibri" panose="020F0502020204030204" pitchFamily="34" charset="0"/>
                <a:cs typeface="Times New Roman" panose="02020603050405020304" pitchFamily="18" charset="0"/>
              </a:rPr>
              <a:t>Sécurisation des routes commerciales permettant le développement économique (surtout pour un Etat disposant d’un petit territoire)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Wingdings" panose="05000000000000000000" pitchFamily="2" charset="2"/>
              <a:buChar char=""/>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3" name="Image 2">
            <a:extLst>
              <a:ext uri="{FF2B5EF4-FFF2-40B4-BE49-F238E27FC236}">
                <a16:creationId xmlns:a16="http://schemas.microsoft.com/office/drawing/2014/main" id="{1FFB16BF-5ADA-E5D3-A559-F82010D5089C}"/>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E6EA8ABB-9859-A838-2298-A996431B5CA3}"/>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sp>
        <p:nvSpPr>
          <p:cNvPr id="10" name="ZoneTexte 9">
            <a:extLst>
              <a:ext uri="{FF2B5EF4-FFF2-40B4-BE49-F238E27FC236}">
                <a16:creationId xmlns:a16="http://schemas.microsoft.com/office/drawing/2014/main" id="{044BB0D0-35A0-6B17-A650-151D7EB252FE}"/>
              </a:ext>
            </a:extLst>
          </p:cNvPr>
          <p:cNvSpPr txBox="1"/>
          <p:nvPr/>
        </p:nvSpPr>
        <p:spPr>
          <a:xfrm>
            <a:off x="1438835" y="420451"/>
            <a:ext cx="9604561" cy="707886"/>
          </a:xfrm>
          <a:prstGeom prst="rect">
            <a:avLst/>
          </a:prstGeom>
          <a:noFill/>
        </p:spPr>
        <p:txBody>
          <a:bodyPr wrap="square">
            <a:spAutoFit/>
          </a:bodyPr>
          <a:lstStyle/>
          <a:p>
            <a:pPr algn="ctr"/>
            <a:r>
              <a:rPr lang="fr-FR" sz="4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Démarche inductive</a:t>
            </a:r>
            <a:endParaRPr lang="fr-FR" sz="4000" dirty="0"/>
          </a:p>
        </p:txBody>
      </p:sp>
      <p:sp>
        <p:nvSpPr>
          <p:cNvPr id="4" name="ZoneTexte 3">
            <a:extLst>
              <a:ext uri="{FF2B5EF4-FFF2-40B4-BE49-F238E27FC236}">
                <a16:creationId xmlns:a16="http://schemas.microsoft.com/office/drawing/2014/main" id="{F40B1828-4C64-74AE-5352-6B0AD52103A3}"/>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41240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2382E2C-5C62-34EB-884D-F96660743EB9}"/>
              </a:ext>
            </a:extLst>
          </p:cNvPr>
          <p:cNvPicPr>
            <a:picLocks noChangeAspect="1"/>
          </p:cNvPicPr>
          <p:nvPr/>
        </p:nvPicPr>
        <p:blipFill>
          <a:blip r:embed="rId2"/>
          <a:stretch>
            <a:fillRect/>
          </a:stretch>
        </p:blipFill>
        <p:spPr>
          <a:xfrm>
            <a:off x="1490802" y="1052286"/>
            <a:ext cx="7962172" cy="5791200"/>
          </a:xfrm>
          <a:prstGeom prst="rect">
            <a:avLst/>
          </a:prstGeom>
        </p:spPr>
      </p:pic>
      <p:sp>
        <p:nvSpPr>
          <p:cNvPr id="2" name="Titre 1">
            <a:extLst>
              <a:ext uri="{FF2B5EF4-FFF2-40B4-BE49-F238E27FC236}">
                <a16:creationId xmlns:a16="http://schemas.microsoft.com/office/drawing/2014/main" id="{BF2E9FC5-6AB8-7475-B9E0-7581B71D7083}"/>
              </a:ext>
            </a:extLst>
          </p:cNvPr>
          <p:cNvSpPr>
            <a:spLocks noGrp="1"/>
          </p:cNvSpPr>
          <p:nvPr>
            <p:ph type="title"/>
          </p:nvPr>
        </p:nvSpPr>
        <p:spPr>
          <a:xfrm>
            <a:off x="7068456" y="0"/>
            <a:ext cx="5123543" cy="2013857"/>
          </a:xfrm>
          <a:solidFill>
            <a:schemeClr val="bg2">
              <a:lumMod val="90000"/>
            </a:schemeClr>
          </a:solidFill>
        </p:spPr>
        <p:txBody>
          <a:bodyPr>
            <a:normAutofit/>
          </a:bodyPr>
          <a:lstStyle/>
          <a:p>
            <a:pPr algn="ctr"/>
            <a:r>
              <a:rPr lang="fr-FR" b="1" u="sng" dirty="0"/>
              <a:t>En Seconde</a:t>
            </a:r>
            <a:r>
              <a:rPr lang="fr-FR" dirty="0"/>
              <a:t>: </a:t>
            </a:r>
            <a:br>
              <a:rPr lang="fr-FR" dirty="0"/>
            </a:br>
            <a:r>
              <a:rPr lang="fr-FR" sz="4000" dirty="0"/>
              <a:t>Thème 1: Le monde méditerranéen</a:t>
            </a:r>
          </a:p>
        </p:txBody>
      </p:sp>
      <p:pic>
        <p:nvPicPr>
          <p:cNvPr id="4" name="Image 3">
            <a:extLst>
              <a:ext uri="{FF2B5EF4-FFF2-40B4-BE49-F238E27FC236}">
                <a16:creationId xmlns:a16="http://schemas.microsoft.com/office/drawing/2014/main" id="{DB5D965F-B6E9-772E-A94A-242EE8F338C7}"/>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9B9AC7DD-8AB8-902F-C196-DC03B00517A8}"/>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6" name="Ellipse 5">
            <a:extLst>
              <a:ext uri="{FF2B5EF4-FFF2-40B4-BE49-F238E27FC236}">
                <a16:creationId xmlns:a16="http://schemas.microsoft.com/office/drawing/2014/main" id="{1C08A21A-6C56-C346-9D68-2796F12EBD71}"/>
              </a:ext>
            </a:extLst>
          </p:cNvPr>
          <p:cNvSpPr/>
          <p:nvPr/>
        </p:nvSpPr>
        <p:spPr>
          <a:xfrm>
            <a:off x="3018971" y="4528457"/>
            <a:ext cx="5689600" cy="5950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8">
            <a:extLst>
              <a:ext uri="{FF2B5EF4-FFF2-40B4-BE49-F238E27FC236}">
                <a16:creationId xmlns:a16="http://schemas.microsoft.com/office/drawing/2014/main" id="{FDD470B8-7E64-5808-9C97-ADEEF76F3819}"/>
              </a:ext>
            </a:extLst>
          </p:cNvPr>
          <p:cNvCxnSpPr/>
          <p:nvPr/>
        </p:nvCxnSpPr>
        <p:spPr>
          <a:xfrm>
            <a:off x="3557588" y="6000750"/>
            <a:ext cx="29003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 coins arrondis 6">
            <a:extLst>
              <a:ext uri="{FF2B5EF4-FFF2-40B4-BE49-F238E27FC236}">
                <a16:creationId xmlns:a16="http://schemas.microsoft.com/office/drawing/2014/main" id="{0181F43A-033D-9F36-7495-3E9686B723C3}"/>
              </a:ext>
            </a:extLst>
          </p:cNvPr>
          <p:cNvSpPr/>
          <p:nvPr/>
        </p:nvSpPr>
        <p:spPr>
          <a:xfrm>
            <a:off x="1734671" y="161365"/>
            <a:ext cx="4840941" cy="890921"/>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0" dirty="0">
                <a:solidFill>
                  <a:schemeClr val="tx1">
                    <a:lumMod val="95000"/>
                    <a:lumOff val="5000"/>
                  </a:schemeClr>
                </a:solidFill>
              </a:rPr>
              <a:t>1</a:t>
            </a:r>
            <a:r>
              <a:rPr lang="fr-FR" sz="5000" baseline="30000" dirty="0">
                <a:solidFill>
                  <a:schemeClr val="tx1">
                    <a:lumMod val="95000"/>
                    <a:lumOff val="5000"/>
                  </a:schemeClr>
                </a:solidFill>
              </a:rPr>
              <a:t>e</a:t>
            </a:r>
            <a:r>
              <a:rPr lang="fr-FR" sz="5000" dirty="0">
                <a:solidFill>
                  <a:schemeClr val="tx1">
                    <a:lumMod val="95000"/>
                    <a:lumOff val="5000"/>
                  </a:schemeClr>
                </a:solidFill>
              </a:rPr>
              <a:t> proposition</a:t>
            </a:r>
          </a:p>
        </p:txBody>
      </p:sp>
      <p:sp>
        <p:nvSpPr>
          <p:cNvPr id="10" name="Flèche : droite 9">
            <a:extLst>
              <a:ext uri="{FF2B5EF4-FFF2-40B4-BE49-F238E27FC236}">
                <a16:creationId xmlns:a16="http://schemas.microsoft.com/office/drawing/2014/main" id="{30821A63-4543-22B7-2446-4FF5B83C7053}"/>
              </a:ext>
            </a:extLst>
          </p:cNvPr>
          <p:cNvSpPr/>
          <p:nvPr/>
        </p:nvSpPr>
        <p:spPr>
          <a:xfrm>
            <a:off x="9022976" y="4528457"/>
            <a:ext cx="900953" cy="4335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98E460D-E574-CAA5-FFD4-18989BD9341A}"/>
              </a:ext>
            </a:extLst>
          </p:cNvPr>
          <p:cNvSpPr txBox="1"/>
          <p:nvPr/>
        </p:nvSpPr>
        <p:spPr>
          <a:xfrm>
            <a:off x="10098741" y="3993776"/>
            <a:ext cx="1949824" cy="1077218"/>
          </a:xfrm>
          <a:prstGeom prst="rect">
            <a:avLst/>
          </a:prstGeom>
          <a:solidFill>
            <a:srgbClr val="FFB9B9"/>
          </a:solidFill>
          <a:ln w="28575">
            <a:solidFill>
              <a:srgbClr val="FF0000"/>
            </a:solidFill>
            <a:prstDash val="dash"/>
          </a:ln>
        </p:spPr>
        <p:txBody>
          <a:bodyPr wrap="square" rtlCol="0">
            <a:spAutoFit/>
          </a:bodyPr>
          <a:lstStyle/>
          <a:p>
            <a:pPr algn="ctr"/>
            <a:r>
              <a:rPr lang="fr-FR" dirty="0"/>
              <a:t>Entrée par la notion de </a:t>
            </a:r>
            <a:r>
              <a:rPr lang="fr-FR" sz="2800" cap="small" dirty="0">
                <a:solidFill>
                  <a:srgbClr val="FF0000"/>
                </a:solidFill>
              </a:rPr>
              <a:t>Démocratie</a:t>
            </a:r>
          </a:p>
        </p:txBody>
      </p:sp>
      <p:sp>
        <p:nvSpPr>
          <p:cNvPr id="12" name="ZoneTexte 11">
            <a:extLst>
              <a:ext uri="{FF2B5EF4-FFF2-40B4-BE49-F238E27FC236}">
                <a16:creationId xmlns:a16="http://schemas.microsoft.com/office/drawing/2014/main" id="{EE71A989-AEC6-1FC2-9FDD-4943A66AE12E}"/>
              </a:ext>
            </a:extLst>
          </p:cNvPr>
          <p:cNvSpPr txBox="1"/>
          <p:nvPr/>
        </p:nvSpPr>
        <p:spPr>
          <a:xfrm>
            <a:off x="8185310" y="6535709"/>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99492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A0E2D3-5307-39AC-FA52-FDAF653D0519}"/>
              </a:ext>
            </a:extLst>
          </p:cNvPr>
          <p:cNvSpPr>
            <a:spLocks noGrp="1"/>
          </p:cNvSpPr>
          <p:nvPr>
            <p:ph type="title"/>
          </p:nvPr>
        </p:nvSpPr>
        <p:spPr>
          <a:xfrm>
            <a:off x="2061882" y="227465"/>
            <a:ext cx="9484659" cy="1325563"/>
          </a:xfrm>
          <a:solidFill>
            <a:schemeClr val="tx2">
              <a:lumMod val="20000"/>
              <a:lumOff val="80000"/>
            </a:schemeClr>
          </a:solidFill>
        </p:spPr>
        <p:txBody>
          <a:bodyPr/>
          <a:lstStyle/>
          <a:p>
            <a:r>
              <a:rPr lang="fr-FR" dirty="0"/>
              <a:t>Quelles compétences travaillées?</a:t>
            </a:r>
          </a:p>
        </p:txBody>
      </p:sp>
      <p:pic>
        <p:nvPicPr>
          <p:cNvPr id="3" name="Image 2">
            <a:extLst>
              <a:ext uri="{FF2B5EF4-FFF2-40B4-BE49-F238E27FC236}">
                <a16:creationId xmlns:a16="http://schemas.microsoft.com/office/drawing/2014/main" id="{722033B8-A29C-67ED-9262-994FB35CB1CB}"/>
              </a:ext>
            </a:extLst>
          </p:cNvPr>
          <p:cNvPicPr>
            <a:picLocks noChangeAspect="1"/>
          </p:cNvPicPr>
          <p:nvPr/>
        </p:nvPicPr>
        <p:blipFill>
          <a:blip r:embed="rId2"/>
          <a:stretch>
            <a:fillRect/>
          </a:stretch>
        </p:blipFill>
        <p:spPr>
          <a:xfrm>
            <a:off x="2236694" y="1610394"/>
            <a:ext cx="8396539" cy="4565165"/>
          </a:xfrm>
          <a:prstGeom prst="rect">
            <a:avLst/>
          </a:prstGeom>
        </p:spPr>
      </p:pic>
      <p:pic>
        <p:nvPicPr>
          <p:cNvPr id="4" name="Image 3">
            <a:extLst>
              <a:ext uri="{FF2B5EF4-FFF2-40B4-BE49-F238E27FC236}">
                <a16:creationId xmlns:a16="http://schemas.microsoft.com/office/drawing/2014/main" id="{76942B4C-4072-4962-B662-4CCE55988675}"/>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9E3F05D0-A0A4-DB58-ACAA-8DD7A8FEBAC3}"/>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6" name="ZoneTexte 5">
            <a:extLst>
              <a:ext uri="{FF2B5EF4-FFF2-40B4-BE49-F238E27FC236}">
                <a16:creationId xmlns:a16="http://schemas.microsoft.com/office/drawing/2014/main" id="{46B695F7-2348-20EB-4B1E-FDBBD0F7CAFD}"/>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30956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13233-873C-9FB2-C985-6B6A4587F78F}"/>
              </a:ext>
            </a:extLst>
          </p:cNvPr>
          <p:cNvSpPr>
            <a:spLocks noGrp="1"/>
          </p:cNvSpPr>
          <p:nvPr>
            <p:ph type="title"/>
          </p:nvPr>
        </p:nvSpPr>
        <p:spPr/>
        <p:txBody>
          <a:bodyPr/>
          <a:lstStyle/>
          <a:p>
            <a:endParaRPr lang="fr-FR"/>
          </a:p>
        </p:txBody>
      </p:sp>
      <p:pic>
        <p:nvPicPr>
          <p:cNvPr id="3" name="Image 2">
            <a:extLst>
              <a:ext uri="{FF2B5EF4-FFF2-40B4-BE49-F238E27FC236}">
                <a16:creationId xmlns:a16="http://schemas.microsoft.com/office/drawing/2014/main" id="{96F4B2F0-0836-4185-0065-A610BD501B69}"/>
              </a:ext>
            </a:extLst>
          </p:cNvPr>
          <p:cNvPicPr>
            <a:picLocks noChangeAspect="1"/>
          </p:cNvPicPr>
          <p:nvPr/>
        </p:nvPicPr>
        <p:blipFill>
          <a:blip r:embed="rId2"/>
          <a:stretch>
            <a:fillRect/>
          </a:stretch>
        </p:blipFill>
        <p:spPr>
          <a:xfrm>
            <a:off x="2554941" y="838573"/>
            <a:ext cx="7643252" cy="4981095"/>
          </a:xfrm>
          <a:prstGeom prst="rect">
            <a:avLst/>
          </a:prstGeom>
        </p:spPr>
      </p:pic>
      <p:pic>
        <p:nvPicPr>
          <p:cNvPr id="4" name="Image 3">
            <a:extLst>
              <a:ext uri="{FF2B5EF4-FFF2-40B4-BE49-F238E27FC236}">
                <a16:creationId xmlns:a16="http://schemas.microsoft.com/office/drawing/2014/main" id="{45301BB7-4447-9A92-4E26-17E86E6A49FA}"/>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EFC8860B-CCA8-A4DD-8135-645F25D7DC42}"/>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6" name="ZoneTexte 5">
            <a:extLst>
              <a:ext uri="{FF2B5EF4-FFF2-40B4-BE49-F238E27FC236}">
                <a16:creationId xmlns:a16="http://schemas.microsoft.com/office/drawing/2014/main" id="{AF80D8B4-41F0-49A1-27FD-A1E97E698179}"/>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9336315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7C88CF-6E80-0DC7-8F2A-82283F0CC1D2}"/>
              </a:ext>
            </a:extLst>
          </p:cNvPr>
          <p:cNvSpPr>
            <a:spLocks noGrp="1"/>
          </p:cNvSpPr>
          <p:nvPr>
            <p:ph type="ctrTitle"/>
          </p:nvPr>
        </p:nvSpPr>
        <p:spPr>
          <a:xfrm>
            <a:off x="1272988" y="1317812"/>
            <a:ext cx="9144000" cy="2017340"/>
          </a:xfrm>
        </p:spPr>
        <p:txBody>
          <a:bodyPr>
            <a:normAutofit/>
          </a:bodyPr>
          <a:lstStyle/>
          <a:p>
            <a:pPr algn="just"/>
            <a:r>
              <a:rPr lang="fr-FR" sz="3200" b="1" u="sng" dirty="0">
                <a:solidFill>
                  <a:srgbClr val="FF0066"/>
                </a:solidFill>
              </a:rPr>
              <a:t>Problématique de l’Axe 1: </a:t>
            </a:r>
            <a:r>
              <a:rPr lang="fr-FR" sz="3200" dirty="0">
                <a:solidFill>
                  <a:srgbClr val="FF0066"/>
                </a:solidFill>
              </a:rPr>
              <a:t>Comment et pourquoi les Etats cherchent-ils à accroître leur influence, leur rayonnement, voire leur domination sur les autres Etats par la maîtrise des mers.</a:t>
            </a:r>
          </a:p>
        </p:txBody>
      </p:sp>
      <p:sp>
        <p:nvSpPr>
          <p:cNvPr id="3" name="Sous-titre 2">
            <a:extLst>
              <a:ext uri="{FF2B5EF4-FFF2-40B4-BE49-F238E27FC236}">
                <a16:creationId xmlns:a16="http://schemas.microsoft.com/office/drawing/2014/main" id="{24AAAB89-8CAA-1666-3C5C-35E232F138D2}"/>
              </a:ext>
            </a:extLst>
          </p:cNvPr>
          <p:cNvSpPr>
            <a:spLocks noGrp="1"/>
          </p:cNvSpPr>
          <p:nvPr>
            <p:ph type="subTitle" idx="1"/>
          </p:nvPr>
        </p:nvSpPr>
        <p:spPr>
          <a:xfrm>
            <a:off x="1281953" y="230095"/>
            <a:ext cx="9144000" cy="1060823"/>
          </a:xfrm>
          <a:blipFill>
            <a:blip r:embed="rId2"/>
            <a:tile tx="0" ty="0" sx="100000" sy="100000" flip="none" algn="tl"/>
          </a:blipFill>
        </p:spPr>
        <p:txBody>
          <a:bodyPr>
            <a:normAutofit lnSpcReduction="10000"/>
          </a:bodyPr>
          <a:lstStyle/>
          <a:p>
            <a:r>
              <a:rPr lang="fr-FR" sz="3600" dirty="0"/>
              <a:t>A travers l’exemple de la thalassocratie athénienne, il s’agit  de répondre:</a:t>
            </a:r>
          </a:p>
        </p:txBody>
      </p:sp>
      <p:sp>
        <p:nvSpPr>
          <p:cNvPr id="4" name="Titre 1">
            <a:extLst>
              <a:ext uri="{FF2B5EF4-FFF2-40B4-BE49-F238E27FC236}">
                <a16:creationId xmlns:a16="http://schemas.microsoft.com/office/drawing/2014/main" id="{C79B55B9-C663-BEAD-0300-C5656E1CCEF3}"/>
              </a:ext>
            </a:extLst>
          </p:cNvPr>
          <p:cNvSpPr txBox="1">
            <a:spLocks/>
          </p:cNvSpPr>
          <p:nvPr/>
        </p:nvSpPr>
        <p:spPr>
          <a:xfrm>
            <a:off x="1268505" y="3198298"/>
            <a:ext cx="9152965" cy="3292753"/>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lnSpc>
                <a:spcPct val="100000"/>
              </a:lnSpc>
              <a:spcAft>
                <a:spcPts val="600"/>
              </a:spcAft>
            </a:pPr>
            <a:r>
              <a:rPr lang="fr-FR" sz="3200" b="1" u="sng" dirty="0"/>
              <a:t>Organisation de la séquence (5h)</a:t>
            </a:r>
            <a:endParaRPr lang="fr-FR" sz="3200" dirty="0"/>
          </a:p>
          <a:p>
            <a:pPr marL="342900" indent="-342900" algn="just">
              <a:lnSpc>
                <a:spcPct val="107000"/>
              </a:lnSpc>
              <a:spcAft>
                <a:spcPts val="800"/>
              </a:spcAft>
              <a:buFont typeface="Arial" panose="020B0604020202020204" pitchFamily="34" charset="0"/>
              <a:buChar char="•"/>
            </a:pPr>
            <a:r>
              <a:rPr lang="fr-FR" sz="2200" b="1" u="sng" dirty="0">
                <a:solidFill>
                  <a:srgbClr val="FF0000"/>
                </a:solidFill>
                <a:latin typeface="Calibri "/>
              </a:rPr>
              <a:t>1</a:t>
            </a:r>
            <a:r>
              <a:rPr lang="fr-FR" sz="2200" b="1" u="sng" baseline="30000" dirty="0">
                <a:solidFill>
                  <a:srgbClr val="FF0000"/>
                </a:solidFill>
                <a:latin typeface="Calibri "/>
              </a:rPr>
              <a:t>e</a:t>
            </a:r>
            <a:r>
              <a:rPr lang="fr-FR" sz="2200" b="1" u="sng" dirty="0">
                <a:solidFill>
                  <a:srgbClr val="FF0000"/>
                </a:solidFill>
                <a:latin typeface="Calibri "/>
              </a:rPr>
              <a:t> étape</a:t>
            </a:r>
            <a:r>
              <a:rPr lang="fr-FR" sz="2200" b="1" dirty="0">
                <a:solidFill>
                  <a:srgbClr val="FF0000"/>
                </a:solidFill>
                <a:latin typeface="Calibri "/>
              </a:rPr>
              <a:t> </a:t>
            </a:r>
            <a:r>
              <a:rPr lang="fr-FR" sz="2200" dirty="0">
                <a:latin typeface="Calibri "/>
              </a:rPr>
              <a:t>: </a:t>
            </a:r>
            <a:r>
              <a:rPr lang="fr-FR" sz="2200" dirty="0">
                <a:effectLst/>
                <a:latin typeface="Calibri "/>
                <a:ea typeface="Calibri" panose="020F0502020204030204" pitchFamily="34" charset="0"/>
                <a:cs typeface="Times New Roman" panose="02020603050405020304" pitchFamily="18" charset="0"/>
              </a:rPr>
              <a:t>Travail sur des corpus avec des </a:t>
            </a:r>
            <a:r>
              <a:rPr lang="fr-FR" sz="2200" dirty="0">
                <a:latin typeface="Calibri "/>
                <a:ea typeface="Calibri" panose="020F0502020204030204" pitchFamily="34" charset="0"/>
                <a:cs typeface="Times New Roman" panose="02020603050405020304" pitchFamily="18" charset="0"/>
              </a:rPr>
              <a:t>compétences </a:t>
            </a:r>
            <a:r>
              <a:rPr lang="fr-FR" sz="2200" dirty="0">
                <a:effectLst/>
                <a:latin typeface="Calibri "/>
                <a:ea typeface="Calibri" panose="020F0502020204030204" pitchFamily="34" charset="0"/>
                <a:cs typeface="Times New Roman" panose="02020603050405020304" pitchFamily="18" charset="0"/>
              </a:rPr>
              <a:t>et des objectifs différents (différenciation en fonction des aptitudes et des difficultés des élèves) </a:t>
            </a:r>
          </a:p>
          <a:p>
            <a:pPr marL="342900" indent="-342900" algn="just">
              <a:lnSpc>
                <a:spcPct val="107000"/>
              </a:lnSpc>
              <a:spcAft>
                <a:spcPts val="800"/>
              </a:spcAft>
              <a:buFont typeface="Arial" panose="020B0604020202020204" pitchFamily="34" charset="0"/>
              <a:buChar char="•"/>
            </a:pPr>
            <a:r>
              <a:rPr lang="fr-FR" sz="2200" b="1" u="sng" dirty="0">
                <a:solidFill>
                  <a:srgbClr val="FF0000"/>
                </a:solidFill>
                <a:latin typeface="Calibri "/>
                <a:ea typeface="Calibri" panose="020F0502020204030204" pitchFamily="34" charset="0"/>
                <a:cs typeface="Times New Roman" panose="02020603050405020304" pitchFamily="18" charset="0"/>
              </a:rPr>
              <a:t>2</a:t>
            </a:r>
            <a:r>
              <a:rPr lang="fr-FR" sz="2200" b="1" u="sng" baseline="30000" dirty="0">
                <a:solidFill>
                  <a:srgbClr val="FF0000"/>
                </a:solidFill>
                <a:latin typeface="Calibri "/>
                <a:ea typeface="Calibri" panose="020F0502020204030204" pitchFamily="34" charset="0"/>
                <a:cs typeface="Times New Roman" panose="02020603050405020304" pitchFamily="18" charset="0"/>
              </a:rPr>
              <a:t>e</a:t>
            </a:r>
            <a:r>
              <a:rPr lang="fr-FR" sz="2200" b="1" u="sng" dirty="0">
                <a:solidFill>
                  <a:srgbClr val="FF0000"/>
                </a:solidFill>
                <a:latin typeface="Calibri "/>
                <a:ea typeface="Calibri" panose="020F0502020204030204" pitchFamily="34" charset="0"/>
                <a:cs typeface="Times New Roman" panose="02020603050405020304" pitchFamily="18" charset="0"/>
              </a:rPr>
              <a:t> étape</a:t>
            </a:r>
            <a:r>
              <a:rPr lang="fr-FR" sz="2200" b="1" dirty="0">
                <a:solidFill>
                  <a:srgbClr val="FF0000"/>
                </a:solidFill>
                <a:latin typeface="Calibri "/>
                <a:ea typeface="Calibri" panose="020F0502020204030204" pitchFamily="34" charset="0"/>
                <a:cs typeface="Times New Roman" panose="02020603050405020304" pitchFamily="18" charset="0"/>
              </a:rPr>
              <a:t> </a:t>
            </a:r>
            <a:r>
              <a:rPr lang="fr-FR" sz="2200" dirty="0">
                <a:latin typeface="Calibri "/>
                <a:ea typeface="Calibri" panose="020F0502020204030204" pitchFamily="34" charset="0"/>
                <a:cs typeface="Times New Roman" panose="02020603050405020304" pitchFamily="18" charset="0"/>
              </a:rPr>
              <a:t>: </a:t>
            </a:r>
            <a:r>
              <a:rPr lang="fr-FR" sz="2200" dirty="0">
                <a:effectLst/>
                <a:latin typeface="Calibri "/>
                <a:ea typeface="Calibri" panose="020F0502020204030204" pitchFamily="34" charset="0"/>
                <a:cs typeface="Times New Roman" panose="02020603050405020304" pitchFamily="18" charset="0"/>
              </a:rPr>
              <a:t>Travail de groupe (constitution de groupes contenant des experts des 4 sujets) </a:t>
            </a:r>
            <a:r>
              <a:rPr lang="fr-FR" sz="2200" dirty="0">
                <a:effectLst/>
                <a:latin typeface="Calibri "/>
                <a:ea typeface="Calibri" panose="020F0502020204030204" pitchFamily="34" charset="0"/>
                <a:cs typeface="Times New Roman" panose="02020603050405020304" pitchFamily="18" charset="0"/>
                <a:sym typeface="Wingdings" panose="05000000000000000000" pitchFamily="2" charset="2"/>
              </a:rPr>
              <a:t></a:t>
            </a:r>
            <a:r>
              <a:rPr lang="fr-FR" sz="2200" dirty="0">
                <a:effectLst/>
                <a:latin typeface="Calibri "/>
                <a:ea typeface="Calibri" panose="020F0502020204030204" pitchFamily="34" charset="0"/>
                <a:cs typeface="Times New Roman" panose="02020603050405020304" pitchFamily="18" charset="0"/>
              </a:rPr>
              <a:t> </a:t>
            </a:r>
            <a:r>
              <a:rPr lang="fr-FR" sz="2200" b="1" u="sng" dirty="0">
                <a:effectLst/>
                <a:latin typeface="Calibri "/>
                <a:ea typeface="Calibri" panose="020F0502020204030204" pitchFamily="34" charset="0"/>
                <a:cs typeface="Times New Roman" panose="02020603050405020304" pitchFamily="18" charset="0"/>
              </a:rPr>
              <a:t>Tâche finale évaluée </a:t>
            </a:r>
          </a:p>
          <a:p>
            <a:pPr marL="342900" indent="-342900" algn="just">
              <a:lnSpc>
                <a:spcPct val="107000"/>
              </a:lnSpc>
              <a:spcAft>
                <a:spcPts val="800"/>
              </a:spcAft>
              <a:buFont typeface="Arial" panose="020B0604020202020204" pitchFamily="34" charset="0"/>
              <a:buChar char="•"/>
            </a:pPr>
            <a:r>
              <a:rPr lang="fr-FR" sz="2200" b="1" u="sng" dirty="0">
                <a:solidFill>
                  <a:srgbClr val="FF0000"/>
                </a:solidFill>
                <a:effectLst/>
                <a:latin typeface="Calibri "/>
                <a:ea typeface="Calibri" panose="020F0502020204030204" pitchFamily="34" charset="0"/>
                <a:cs typeface="Times New Roman" panose="02020603050405020304" pitchFamily="18" charset="0"/>
              </a:rPr>
              <a:t>3</a:t>
            </a:r>
            <a:r>
              <a:rPr lang="fr-FR" sz="2200" b="1" u="sng" baseline="30000" dirty="0">
                <a:solidFill>
                  <a:srgbClr val="FF0000"/>
                </a:solidFill>
                <a:effectLst/>
                <a:latin typeface="Calibri "/>
                <a:ea typeface="Calibri" panose="020F0502020204030204" pitchFamily="34" charset="0"/>
                <a:cs typeface="Times New Roman" panose="02020603050405020304" pitchFamily="18" charset="0"/>
              </a:rPr>
              <a:t>e</a:t>
            </a:r>
            <a:r>
              <a:rPr lang="fr-FR" sz="2200" b="1" u="sng" dirty="0">
                <a:solidFill>
                  <a:srgbClr val="FF0000"/>
                </a:solidFill>
                <a:effectLst/>
                <a:latin typeface="Calibri "/>
                <a:ea typeface="Calibri" panose="020F0502020204030204" pitchFamily="34" charset="0"/>
                <a:cs typeface="Times New Roman" panose="02020603050405020304" pitchFamily="18" charset="0"/>
              </a:rPr>
              <a:t> étape</a:t>
            </a:r>
            <a:r>
              <a:rPr lang="fr-FR" sz="2200" b="1" dirty="0">
                <a:solidFill>
                  <a:srgbClr val="FF0000"/>
                </a:solidFill>
                <a:effectLst/>
                <a:latin typeface="Calibri "/>
                <a:ea typeface="Calibri" panose="020F0502020204030204" pitchFamily="34" charset="0"/>
                <a:cs typeface="Times New Roman" panose="02020603050405020304" pitchFamily="18" charset="0"/>
              </a:rPr>
              <a:t> </a:t>
            </a:r>
            <a:r>
              <a:rPr lang="fr-FR" sz="2200" dirty="0">
                <a:effectLst/>
                <a:latin typeface="Calibri "/>
                <a:ea typeface="Calibri" panose="020F0502020204030204" pitchFamily="34" charset="0"/>
                <a:cs typeface="Times New Roman" panose="02020603050405020304" pitchFamily="18" charset="0"/>
              </a:rPr>
              <a:t>: </a:t>
            </a:r>
            <a:r>
              <a:rPr lang="fr-FR" sz="2200" dirty="0">
                <a:effectLst/>
                <a:uFill>
                  <a:solidFill>
                    <a:srgbClr val="FF0000"/>
                  </a:solidFill>
                </a:uFill>
                <a:latin typeface="Calibri "/>
                <a:ea typeface="Calibri" panose="020F0502020204030204" pitchFamily="34" charset="0"/>
                <a:cs typeface="Times New Roman" panose="02020603050405020304" pitchFamily="18" charset="0"/>
              </a:rPr>
              <a:t>Cours magistral pour la reprise puis cours dialogué pour la construction du schéma d’un modèle de puissance maritime</a:t>
            </a:r>
            <a:endParaRPr lang="fr-FR" sz="2200" dirty="0">
              <a:effectLst/>
              <a:latin typeface="Calibri "/>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7D7C43D4-0198-FF70-ABF6-0A18A738B8D1}"/>
              </a:ext>
            </a:extLst>
          </p:cNvPr>
          <p:cNvSpPr txBox="1"/>
          <p:nvPr/>
        </p:nvSpPr>
        <p:spPr>
          <a:xfrm>
            <a:off x="10663518" y="4006343"/>
            <a:ext cx="1317811" cy="553998"/>
          </a:xfrm>
          <a:prstGeom prst="rect">
            <a:avLst/>
          </a:prstGeom>
          <a:noFill/>
        </p:spPr>
        <p:txBody>
          <a:bodyPr wrap="square" rtlCol="0">
            <a:spAutoFit/>
          </a:bodyPr>
          <a:lstStyle/>
          <a:p>
            <a:r>
              <a:rPr lang="fr-FR" sz="3000" b="1" dirty="0">
                <a:solidFill>
                  <a:srgbClr val="FF0000"/>
                </a:solidFill>
              </a:rPr>
              <a:t>=&gt; 2h</a:t>
            </a:r>
          </a:p>
        </p:txBody>
      </p:sp>
      <p:sp>
        <p:nvSpPr>
          <p:cNvPr id="6" name="ZoneTexte 5">
            <a:extLst>
              <a:ext uri="{FF2B5EF4-FFF2-40B4-BE49-F238E27FC236}">
                <a16:creationId xmlns:a16="http://schemas.microsoft.com/office/drawing/2014/main" id="{DF74B783-6B3A-3AA2-FFAD-554784D48922}"/>
              </a:ext>
            </a:extLst>
          </p:cNvPr>
          <p:cNvSpPr txBox="1"/>
          <p:nvPr/>
        </p:nvSpPr>
        <p:spPr>
          <a:xfrm>
            <a:off x="10663518" y="4938646"/>
            <a:ext cx="1317811" cy="553998"/>
          </a:xfrm>
          <a:prstGeom prst="rect">
            <a:avLst/>
          </a:prstGeom>
          <a:noFill/>
        </p:spPr>
        <p:txBody>
          <a:bodyPr wrap="square" rtlCol="0">
            <a:spAutoFit/>
          </a:bodyPr>
          <a:lstStyle/>
          <a:p>
            <a:r>
              <a:rPr lang="fr-FR" sz="3000" b="1" dirty="0">
                <a:solidFill>
                  <a:srgbClr val="FF0000"/>
                </a:solidFill>
              </a:rPr>
              <a:t>=&gt; 2h</a:t>
            </a:r>
          </a:p>
        </p:txBody>
      </p:sp>
      <p:sp>
        <p:nvSpPr>
          <p:cNvPr id="7" name="ZoneTexte 6">
            <a:extLst>
              <a:ext uri="{FF2B5EF4-FFF2-40B4-BE49-F238E27FC236}">
                <a16:creationId xmlns:a16="http://schemas.microsoft.com/office/drawing/2014/main" id="{38533A82-F125-A1E4-AD28-44A93528AF78}"/>
              </a:ext>
            </a:extLst>
          </p:cNvPr>
          <p:cNvSpPr txBox="1"/>
          <p:nvPr/>
        </p:nvSpPr>
        <p:spPr>
          <a:xfrm>
            <a:off x="10663518" y="5695257"/>
            <a:ext cx="1317811" cy="553998"/>
          </a:xfrm>
          <a:prstGeom prst="rect">
            <a:avLst/>
          </a:prstGeom>
          <a:noFill/>
        </p:spPr>
        <p:txBody>
          <a:bodyPr wrap="square" rtlCol="0">
            <a:spAutoFit/>
          </a:bodyPr>
          <a:lstStyle/>
          <a:p>
            <a:r>
              <a:rPr lang="fr-FR" sz="3000" b="1" dirty="0">
                <a:solidFill>
                  <a:srgbClr val="FF0000"/>
                </a:solidFill>
              </a:rPr>
              <a:t>=&gt; 1h</a:t>
            </a:r>
          </a:p>
        </p:txBody>
      </p:sp>
      <p:pic>
        <p:nvPicPr>
          <p:cNvPr id="8" name="Image 7">
            <a:extLst>
              <a:ext uri="{FF2B5EF4-FFF2-40B4-BE49-F238E27FC236}">
                <a16:creationId xmlns:a16="http://schemas.microsoft.com/office/drawing/2014/main" id="{87A7BC23-AD11-2FD2-FF4B-17A9525B597C}"/>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9" name="Image 8">
            <a:extLst>
              <a:ext uri="{FF2B5EF4-FFF2-40B4-BE49-F238E27FC236}">
                <a16:creationId xmlns:a16="http://schemas.microsoft.com/office/drawing/2014/main" id="{BCCCE4E4-546D-CCB0-E47A-768A6A9B5952}"/>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10" name="ZoneTexte 9">
            <a:extLst>
              <a:ext uri="{FF2B5EF4-FFF2-40B4-BE49-F238E27FC236}">
                <a16:creationId xmlns:a16="http://schemas.microsoft.com/office/drawing/2014/main" id="{EF12365A-F2F1-BAA4-465A-52D80040A4B2}"/>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2498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45EDDC6-B093-346A-B8FF-7B16B72E34AA}"/>
              </a:ext>
            </a:extLst>
          </p:cNvPr>
          <p:cNvPicPr>
            <a:picLocks noChangeAspect="1"/>
          </p:cNvPicPr>
          <p:nvPr/>
        </p:nvPicPr>
        <p:blipFill rotWithShape="1">
          <a:blip r:embed="rId2"/>
          <a:srcRect l="14643" t="-24" r="33929" b="39254"/>
          <a:stretch/>
        </p:blipFill>
        <p:spPr>
          <a:xfrm>
            <a:off x="1494554" y="899050"/>
            <a:ext cx="8695220" cy="5776685"/>
          </a:xfrm>
          <a:prstGeom prst="rect">
            <a:avLst/>
          </a:prstGeom>
        </p:spPr>
      </p:pic>
      <p:sp>
        <p:nvSpPr>
          <p:cNvPr id="4" name="Titre 3">
            <a:extLst>
              <a:ext uri="{FF2B5EF4-FFF2-40B4-BE49-F238E27FC236}">
                <a16:creationId xmlns:a16="http://schemas.microsoft.com/office/drawing/2014/main" id="{A4BE4AA5-0F2D-59A4-EF61-7FA8EAA7072D}"/>
              </a:ext>
            </a:extLst>
          </p:cNvPr>
          <p:cNvSpPr>
            <a:spLocks noGrp="1"/>
          </p:cNvSpPr>
          <p:nvPr>
            <p:ph type="title"/>
          </p:nvPr>
        </p:nvSpPr>
        <p:spPr>
          <a:xfrm>
            <a:off x="1494972" y="365126"/>
            <a:ext cx="9858828" cy="716190"/>
          </a:xfrm>
          <a:solidFill>
            <a:srgbClr val="FFC000"/>
          </a:solidFill>
        </p:spPr>
        <p:txBody>
          <a:bodyPr/>
          <a:lstStyle/>
          <a:p>
            <a:pPr algn="ctr"/>
            <a:r>
              <a:rPr lang="fr-FR" dirty="0"/>
              <a:t>La démarche: La classe puzzle</a:t>
            </a:r>
          </a:p>
        </p:txBody>
      </p:sp>
      <p:pic>
        <p:nvPicPr>
          <p:cNvPr id="5" name="Image 4">
            <a:extLst>
              <a:ext uri="{FF2B5EF4-FFF2-40B4-BE49-F238E27FC236}">
                <a16:creationId xmlns:a16="http://schemas.microsoft.com/office/drawing/2014/main" id="{1AFD9EE6-6A60-F70B-C47C-377ACFFBE342}"/>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6" name="Image 5">
            <a:extLst>
              <a:ext uri="{FF2B5EF4-FFF2-40B4-BE49-F238E27FC236}">
                <a16:creationId xmlns:a16="http://schemas.microsoft.com/office/drawing/2014/main" id="{CB3D0119-5853-F7F1-6D4F-24958C617B2A}"/>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E7092411-71D9-DB79-4608-448CC0B73EE4}"/>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299717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DEF9EE-9581-8DC6-568B-F5EAA2A76A10}"/>
              </a:ext>
            </a:extLst>
          </p:cNvPr>
          <p:cNvSpPr>
            <a:spLocks noGrp="1"/>
          </p:cNvSpPr>
          <p:nvPr>
            <p:ph type="ctrTitle"/>
          </p:nvPr>
        </p:nvSpPr>
        <p:spPr>
          <a:xfrm>
            <a:off x="1553028" y="124399"/>
            <a:ext cx="10087429" cy="1544744"/>
          </a:xfrm>
          <a:solidFill>
            <a:schemeClr val="accent2">
              <a:lumMod val="20000"/>
              <a:lumOff val="80000"/>
            </a:schemeClr>
          </a:solidFill>
        </p:spPr>
        <p:txBody>
          <a:bodyPr>
            <a:normAutofit/>
          </a:bodyPr>
          <a:lstStyle/>
          <a:p>
            <a:pPr algn="just">
              <a:lnSpc>
                <a:spcPct val="107000"/>
              </a:lnSpc>
              <a:spcAft>
                <a:spcPts val="800"/>
              </a:spcAft>
            </a:pPr>
            <a:r>
              <a:rPr lang="fr-FR" sz="3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a:t>
            </a:r>
            <a:r>
              <a:rPr lang="fr-FR" sz="3000" b="1" u="sng"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a:r>
            <a:r>
              <a:rPr lang="fr-FR" sz="30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Séance : Travail sur documents à partir de 4 </a:t>
            </a:r>
            <a:r>
              <a:rPr lang="fr-FR" sz="30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corpus documentaire avec des objectifs différenciés et des compétences différentes </a:t>
            </a:r>
            <a:r>
              <a:rPr lang="fr-FR" sz="3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fr-FR" sz="2300" dirty="0"/>
          </a:p>
        </p:txBody>
      </p:sp>
      <p:sp>
        <p:nvSpPr>
          <p:cNvPr id="3" name="Sous-titre 2">
            <a:extLst>
              <a:ext uri="{FF2B5EF4-FFF2-40B4-BE49-F238E27FC236}">
                <a16:creationId xmlns:a16="http://schemas.microsoft.com/office/drawing/2014/main" id="{E8137248-0C8C-84B4-6041-B223DF9FC5AC}"/>
              </a:ext>
            </a:extLst>
          </p:cNvPr>
          <p:cNvSpPr>
            <a:spLocks noGrp="1"/>
          </p:cNvSpPr>
          <p:nvPr>
            <p:ph type="subTitle" idx="1"/>
          </p:nvPr>
        </p:nvSpPr>
        <p:spPr>
          <a:xfrm>
            <a:off x="1553028" y="1884490"/>
            <a:ext cx="4920343" cy="1030053"/>
          </a:xfrm>
          <a:ln>
            <a:solidFill>
              <a:schemeClr val="tx1"/>
            </a:solidFill>
          </a:ln>
        </p:spPr>
        <p:txBody>
          <a:bodyPr>
            <a:normAutofit fontScale="92500" lnSpcReduction="10000"/>
          </a:bodyPr>
          <a:lstStyle/>
          <a:p>
            <a:pPr algn="just"/>
            <a:r>
              <a:rPr lang="fr-FR" dirty="0"/>
              <a:t>1</a:t>
            </a:r>
            <a:r>
              <a:rPr lang="fr-FR" baseline="30000" dirty="0"/>
              <a:t>er</a:t>
            </a:r>
            <a:r>
              <a:rPr lang="fr-FR" dirty="0"/>
              <a:t> temps : 1h d’analyse individuelle</a:t>
            </a:r>
          </a:p>
          <a:p>
            <a:pPr algn="just"/>
            <a:r>
              <a:rPr lang="fr-FR" dirty="0"/>
              <a:t>2</a:t>
            </a:r>
            <a:r>
              <a:rPr lang="fr-FR" baseline="30000" dirty="0"/>
              <a:t>e</a:t>
            </a:r>
            <a:r>
              <a:rPr lang="fr-FR" dirty="0"/>
              <a:t> temps:  1h de mise en commun par groupe d’experts</a:t>
            </a:r>
          </a:p>
        </p:txBody>
      </p:sp>
      <p:sp>
        <p:nvSpPr>
          <p:cNvPr id="4" name="ZoneTexte 3">
            <a:extLst>
              <a:ext uri="{FF2B5EF4-FFF2-40B4-BE49-F238E27FC236}">
                <a16:creationId xmlns:a16="http://schemas.microsoft.com/office/drawing/2014/main" id="{DAD97CC6-6A49-8343-C3E9-EF3B259830E6}"/>
              </a:ext>
            </a:extLst>
          </p:cNvPr>
          <p:cNvSpPr txBox="1"/>
          <p:nvPr/>
        </p:nvSpPr>
        <p:spPr>
          <a:xfrm>
            <a:off x="1542409" y="2914543"/>
            <a:ext cx="5054333" cy="3416513"/>
          </a:xfrm>
          <a:prstGeom prst="rect">
            <a:avLst/>
          </a:prstGeom>
          <a:noFill/>
        </p:spPr>
        <p:txBody>
          <a:bodyPr wrap="square">
            <a:spAutoFit/>
          </a:bodyPr>
          <a:lstStyle/>
          <a:p>
            <a:pPr algn="just">
              <a:lnSpc>
                <a:spcPct val="107000"/>
              </a:lnSpc>
              <a:spcAft>
                <a:spcPts val="800"/>
              </a:spcAft>
            </a:pPr>
            <a:r>
              <a:rPr lang="fr-FR" sz="1800" b="1" u="none" strike="noStrike"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000" b="1" u="sng"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 1 : Aux origines de la thalassocratie athénienne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Objectifs : Comprendre les fondements de la thalassocratie athénienne :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heavy" dirty="0">
                <a:solidFill>
                  <a:srgbClr val="7030A0"/>
                </a:solidFill>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Consignes</a:t>
            </a:r>
            <a:r>
              <a:rPr lang="fr-FR"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A l’aide des informations prélevées dans les documents, vous réaliserez une carte mentale présentant les fondements de la thalassocratie athénienne, les étapes de sa construction et les conditions nécessaires à son maintien.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57DF34CD-1C2D-00C6-3162-3F0C22821E4D}"/>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6" name="Image 5">
            <a:extLst>
              <a:ext uri="{FF2B5EF4-FFF2-40B4-BE49-F238E27FC236}">
                <a16:creationId xmlns:a16="http://schemas.microsoft.com/office/drawing/2014/main" id="{8D3967AA-F826-B76E-90F5-90A4B3195135}"/>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7" name="Image 6">
            <a:extLst>
              <a:ext uri="{FF2B5EF4-FFF2-40B4-BE49-F238E27FC236}">
                <a16:creationId xmlns:a16="http://schemas.microsoft.com/office/drawing/2014/main" id="{B1942C0B-53A6-5AF7-FE92-0E4448FB2696}"/>
              </a:ext>
            </a:extLst>
          </p:cNvPr>
          <p:cNvPicPr>
            <a:picLocks noChangeAspect="1"/>
          </p:cNvPicPr>
          <p:nvPr/>
        </p:nvPicPr>
        <p:blipFill>
          <a:blip r:embed="rId3"/>
          <a:stretch>
            <a:fillRect/>
          </a:stretch>
        </p:blipFill>
        <p:spPr>
          <a:xfrm>
            <a:off x="6674247" y="1884490"/>
            <a:ext cx="5297714" cy="4589893"/>
          </a:xfrm>
          <a:prstGeom prst="rect">
            <a:avLst/>
          </a:prstGeom>
        </p:spPr>
      </p:pic>
      <p:sp>
        <p:nvSpPr>
          <p:cNvPr id="8" name="ZoneTexte 7">
            <a:extLst>
              <a:ext uri="{FF2B5EF4-FFF2-40B4-BE49-F238E27FC236}">
                <a16:creationId xmlns:a16="http://schemas.microsoft.com/office/drawing/2014/main" id="{EB11C6B0-993E-9EF2-4A9C-BEC0B5BD18F0}"/>
              </a:ext>
            </a:extLst>
          </p:cNvPr>
          <p:cNvSpPr txBox="1"/>
          <p:nvPr/>
        </p:nvSpPr>
        <p:spPr>
          <a:xfrm>
            <a:off x="7184572" y="6493469"/>
            <a:ext cx="5776686" cy="307777"/>
          </a:xfrm>
          <a:prstGeom prst="rect">
            <a:avLst/>
          </a:prstGeom>
          <a:no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190616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BAE3BE2-14CD-2724-2C12-6DA054B22964}"/>
              </a:ext>
            </a:extLst>
          </p:cNvPr>
          <p:cNvSpPr txBox="1"/>
          <p:nvPr/>
        </p:nvSpPr>
        <p:spPr>
          <a:xfrm>
            <a:off x="6414246" y="75069"/>
            <a:ext cx="5620231" cy="6707862"/>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1 : Deux témoignages sur la loi navale de Thémistocle (vers 483/482 avant J.-C.)</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Aristote [Aristote], </a:t>
            </a:r>
            <a:r>
              <a:rPr lang="fr-FR"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Constitution d’Athènes</a:t>
            </a:r>
            <a:r>
              <a:rPr lang="fr-FR"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XXII, 7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Au cours de la troisième année qui suivit, sous l’archontat de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Nicodèmos</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comme </a:t>
            </a:r>
            <a:r>
              <a:rPr lang="fr-FR" sz="18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avaient été découvertes les mines à </a:t>
            </a:r>
            <a:r>
              <a:rPr lang="fr-FR" sz="1800" b="1" dirty="0" err="1">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Maronée</a:t>
            </a:r>
            <a:r>
              <a:rPr lang="fr-FR" sz="18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et qu’il était revenu à la cité cent talents</a:t>
            </a:r>
            <a:r>
              <a:rPr lang="fr-FR" sz="1800" b="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fr-FR" sz="18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 leur exploitation, certains conseillaient au peuple de distribuer cet argent. </a:t>
            </a:r>
            <a:r>
              <a:rPr lang="fr-FR" sz="18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Thémistocle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s’y opposa, sans dire à quoi il utiliserait ces fonds, mais en encourageant à prêter un talent à chacun des cent plus riches Athéniens. Ensuite, si la dépense était agréée, l’argent à dépenser serait à la charge de la cité, sinon les sommes seraient recouvrées auprès de ceux qui les avaient reçues en prêt. Ayant obtenu la somme à ces conditions, il fit mettre en </a:t>
            </a:r>
            <a:r>
              <a:rPr lang="fr-FR" sz="1800"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chantier cent trières</a:t>
            </a:r>
            <a:r>
              <a:rPr lang="fr-FR" sz="1800" b="1"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2</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chacun des cent en construisit une ; c’est avec elles qu’ils combattirent à </a:t>
            </a:r>
            <a:r>
              <a:rPr lang="fr-FR" sz="1800" b="1" u="sng"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Salamine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contre les Barbares.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500"/>
              </a:spcAft>
              <a:buClr>
                <a:srgbClr val="000000"/>
              </a:buClr>
              <a:buSzPts val="1000"/>
              <a:buFont typeface="Tw Cen MT" panose="020B0602020104020603" pitchFamily="34" charset="0"/>
              <a:buAutoNum type="arabicPeriod"/>
            </a:pPr>
            <a:r>
              <a:rPr lang="fr-FR" sz="1600" dirty="0">
                <a:effectLst/>
                <a:latin typeface="Tw Cen MT" panose="020B0602020104020603" pitchFamily="34" charset="0"/>
                <a:ea typeface="Times New Roman" panose="02020603050405020304" pitchFamily="18" charset="0"/>
              </a:rPr>
              <a:t>Mesure de poids et unité monétaire la plus répandue dans la Grèce antique. À Athènes, après la réforme de Solon, le talent a un poids légal de 60 mines, soit 25,92 kg d'argent et équivaut ainsi à 6 000 drachmes. </a:t>
            </a:r>
            <a:endParaRPr lang="fr-FR" sz="2000" dirty="0">
              <a:effectLst/>
              <a:latin typeface="Times New Roman" panose="02020603050405020304" pitchFamily="18" charset="0"/>
              <a:ea typeface="Times New Roman" panose="02020603050405020304" pitchFamily="18" charset="0"/>
            </a:endParaRPr>
          </a:p>
          <a:p>
            <a:pPr marL="342900" lvl="0" indent="-342900" algn="just">
              <a:buClr>
                <a:srgbClr val="000000"/>
              </a:buClr>
              <a:buSzPts val="1000"/>
              <a:buFont typeface="Tw Cen MT" panose="020B0602020104020603" pitchFamily="34" charset="0"/>
              <a:buAutoNum type="arabicPeriod"/>
            </a:pPr>
            <a:r>
              <a:rPr lang="fr-FR" sz="1600" dirty="0">
                <a:effectLst/>
                <a:latin typeface="Tw Cen MT" panose="020B0602020104020603" pitchFamily="34" charset="0"/>
                <a:ea typeface="Times New Roman" panose="02020603050405020304" pitchFamily="18" charset="0"/>
              </a:rPr>
              <a:t>Navire de guerre à trois rangs superposés de rameurs.</a:t>
            </a:r>
            <a:endParaRPr lang="fr-FR" sz="2000" dirty="0">
              <a:effectLst/>
              <a:latin typeface="Times New Roman" panose="02020603050405020304" pitchFamily="18" charset="0"/>
              <a:ea typeface="Times New Roman" panose="02020603050405020304" pitchFamily="18" charset="0"/>
            </a:endParaRPr>
          </a:p>
        </p:txBody>
      </p:sp>
      <p:sp>
        <p:nvSpPr>
          <p:cNvPr id="2" name="ZoneTexte 1">
            <a:extLst>
              <a:ext uri="{FF2B5EF4-FFF2-40B4-BE49-F238E27FC236}">
                <a16:creationId xmlns:a16="http://schemas.microsoft.com/office/drawing/2014/main" id="{CDEA285F-26AD-743C-F976-052E85B5E4FF}"/>
              </a:ext>
            </a:extLst>
          </p:cNvPr>
          <p:cNvSpPr txBox="1"/>
          <p:nvPr/>
        </p:nvSpPr>
        <p:spPr>
          <a:xfrm>
            <a:off x="1277471" y="215153"/>
            <a:ext cx="4921623" cy="6301084"/>
          </a:xfrm>
          <a:prstGeom prst="rect">
            <a:avLst/>
          </a:prstGeom>
          <a:noFill/>
        </p:spPr>
        <p:txBody>
          <a:bodyPr wrap="square" rtlCol="0">
            <a:spAutoFit/>
          </a:bodyPr>
          <a:lstStyle/>
          <a:p>
            <a:pPr algn="just"/>
            <a:r>
              <a:rPr lang="fr-FR" sz="2400" dirty="0"/>
              <a:t>Selon le niveau de compétences et d’autonomie des élèves, on peut proposer un </a:t>
            </a:r>
            <a:r>
              <a:rPr lang="fr-FR" sz="2400" b="1" dirty="0"/>
              <a:t>étayage</a:t>
            </a:r>
            <a:r>
              <a:rPr lang="fr-FR" sz="2400" dirty="0"/>
              <a:t> avec quelques </a:t>
            </a:r>
            <a:r>
              <a:rPr lang="fr-FR" sz="2400" b="1" dirty="0"/>
              <a:t>questions pour guider leur réflexion:</a:t>
            </a:r>
          </a:p>
          <a:p>
            <a:pPr algn="just"/>
            <a:endParaRPr lang="fr-FR" sz="2600" dirty="0"/>
          </a:p>
          <a:p>
            <a:pPr marL="342900" lvl="0" indent="-342900" algn="just">
              <a:lnSpc>
                <a:spcPct val="107000"/>
              </a:lnSpc>
              <a:buFont typeface="+mj-lt"/>
              <a:buAutoNum type="arabicPeriod"/>
            </a:pP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Comment la thalassocratie s’est-elle mise en place (</a:t>
            </a:r>
            <a:r>
              <a:rPr lang="fr-FR" sz="2400" b="1" i="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moyens</a:t>
            </a: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a:t>
            </a:r>
            <a:r>
              <a:rPr lang="fr-FR" sz="2400" b="1" i="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investissements</a:t>
            </a: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2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Quand</a:t>
            </a: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Pourquoi ? Dans quel </a:t>
            </a:r>
            <a:r>
              <a:rPr lang="fr-FR" sz="24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contexte</a:t>
            </a: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a:t>
            </a:r>
          </a:p>
          <a:p>
            <a:pPr marL="342900" lvl="0" indent="-342900" algn="just">
              <a:lnSpc>
                <a:spcPct val="107000"/>
              </a:lnSpc>
              <a:buFont typeface="+mj-lt"/>
              <a:buAutoNum type="arabicPeriod"/>
            </a:pP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Grâce à qui ?  Quels </a:t>
            </a:r>
            <a:r>
              <a:rPr lang="fr-FR" sz="2400" i="1" dirty="0">
                <a:solidFill>
                  <a:srgbClr val="7030A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acteurs</a:t>
            </a: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2400" i="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Quels attributs de puissance doivent être réunis pour assurer la maîtrise de mers de façon durable ?</a:t>
            </a:r>
            <a:endPar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3" name="Image 2">
            <a:extLst>
              <a:ext uri="{FF2B5EF4-FFF2-40B4-BE49-F238E27FC236}">
                <a16:creationId xmlns:a16="http://schemas.microsoft.com/office/drawing/2014/main" id="{AA8E94FF-E2B2-9541-7712-E69508B98D72}"/>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80E4EED6-E70C-640C-9813-8606DD8E5A7E}"/>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6" name="ZoneTexte 5">
            <a:extLst>
              <a:ext uri="{FF2B5EF4-FFF2-40B4-BE49-F238E27FC236}">
                <a16:creationId xmlns:a16="http://schemas.microsoft.com/office/drawing/2014/main" id="{B28CBDB7-2559-C8B5-2343-32FCE2E0F20D}"/>
              </a:ext>
            </a:extLst>
          </p:cNvPr>
          <p:cNvSpPr txBox="1"/>
          <p:nvPr/>
        </p:nvSpPr>
        <p:spPr>
          <a:xfrm>
            <a:off x="885788" y="6516237"/>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0768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2686912-0E03-723C-05B5-1894F58F2B9A}"/>
              </a:ext>
            </a:extLst>
          </p:cNvPr>
          <p:cNvSpPr txBox="1"/>
          <p:nvPr/>
        </p:nvSpPr>
        <p:spPr>
          <a:xfrm>
            <a:off x="1105826" y="239376"/>
            <a:ext cx="8871891" cy="6487353"/>
          </a:xfrm>
          <a:prstGeom prst="rect">
            <a:avLst/>
          </a:prstGeom>
          <a:noFill/>
          <a:ln>
            <a:solidFill>
              <a:schemeClr val="tx1"/>
            </a:solidFill>
          </a:ln>
        </p:spPr>
        <p:txBody>
          <a:bodyPr wrap="square">
            <a:sp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b)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Plutarque,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Vie de Thémistocle</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IV, 1-6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Athéniens avaient coutume de se partager le </a:t>
            </a:r>
            <a:r>
              <a:rPr lang="fr-FR" sz="1800" b="1" dirty="0">
                <a:solidFill>
                  <a:srgbClr val="FF0066"/>
                </a:solidFill>
                <a:effectLst/>
                <a:latin typeface="Calibri" panose="020F0502020204030204" pitchFamily="34" charset="0"/>
                <a:ea typeface="Calibri" panose="020F0502020204030204" pitchFamily="34" charset="0"/>
                <a:cs typeface="Calibri" panose="020F0502020204030204" pitchFamily="34" charset="0"/>
              </a:rPr>
              <a:t>revenu des mines d'argent du Laurion</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8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Thémistocle</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tout d'abord, osa seul se présenter devant le peuple pour dire qu'il fallait arrêter ce partage et, avec ces sommes, équiper des trières en vue de la guerre contre les </a:t>
            </a:r>
            <a:r>
              <a:rPr lang="fr-FR"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Éginètes</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Cette guerre atteignait alors son point culminant et les insulaires avaient la haute main sur la mer, vu l'importance de leur flotte. […]. Avec le revenu des mines furent équipées </a:t>
            </a:r>
            <a:r>
              <a:rPr lang="fr-FR" sz="1800" b="1" u="sng"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cent trières, dont les Athéniens disposèrent également pour la guerre navale contre Xerxès</a:t>
            </a:r>
            <a:r>
              <a:rPr lang="fr-FR" sz="1800"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fr-FR"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À partir de là, Thémistocle poussa peu à peu la ville à descendre vers la mer : comme infanterie, disait-il, vous n'êtes même pas à égalité avec vos voisins, mais avec une force navale vous pourrez repousser les barbares et être maîtres de la Grèce. Ainsi, de solides fantassins, Thémistocle fit, comme le dit Platon, des matelots et des gens de mer, s'attirant du coup ce reproche: «Pour avoir enlevé à ses concitoyens la lance et le bouclier, Thémistocle a expédié le peuple athénien au banc et à la rame». […]. Mais que le salut des Grecs, à l'époque, leur soit arrivé de la mer, et que ces fameuses trières aient servi à redresser la cité athénienne, c'est Xerxès, entre autres, qui en a témoigné. Alors que la puissance de son infanterie demeurait intacte, après la défaite de ses vaisseaux, Xerxès prit la fuite, ne s'estimant plus à égalité, et il laissa derrière lui Mardonios pour faire obstacle à la poursuite des Grecs.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800"/>
              </a:spcAft>
              <a:buFont typeface="+mj-lt"/>
              <a:buAutoNum type="arabicPeriod"/>
            </a:pPr>
            <a:r>
              <a:rPr lang="fr-FR" sz="1600" dirty="0">
                <a:effectLst/>
                <a:latin typeface="Tw Cen MT" panose="020B0602020104020603" pitchFamily="34" charset="0"/>
                <a:ea typeface="Calibri" panose="020F0502020204030204" pitchFamily="34" charset="0"/>
                <a:cs typeface="Times New Roman" panose="02020603050405020304" pitchFamily="18" charset="0"/>
              </a:rPr>
              <a:t>Xerxès </a:t>
            </a:r>
            <a:r>
              <a:rPr lang="fr-FR" sz="1600" dirty="0" err="1">
                <a:effectLst/>
                <a:latin typeface="Tw Cen MT" panose="020B0602020104020603" pitchFamily="34" charset="0"/>
                <a:ea typeface="Calibri" panose="020F0502020204030204" pitchFamily="34" charset="0"/>
                <a:cs typeface="Times New Roman" panose="02020603050405020304" pitchFamily="18" charset="0"/>
              </a:rPr>
              <a:t>I</a:t>
            </a:r>
            <a:r>
              <a:rPr lang="fr-FR" sz="1600" dirty="0" err="1">
                <a:effectLst/>
                <a:latin typeface="Arial" panose="020B0604020202020204" pitchFamily="34" charset="0"/>
                <a:ea typeface="Calibri" panose="020F0502020204030204" pitchFamily="34" charset="0"/>
                <a:cs typeface="Times New Roman" panose="02020603050405020304" pitchFamily="18" charset="0"/>
              </a:rPr>
              <a:t>ᵉʳ</a:t>
            </a:r>
            <a:r>
              <a:rPr lang="fr-FR" sz="1600" dirty="0">
                <a:effectLst/>
                <a:latin typeface="Tw Cen MT" panose="020B0602020104020603" pitchFamily="34" charset="0"/>
                <a:ea typeface="Calibri" panose="020F0502020204030204" pitchFamily="34" charset="0"/>
                <a:cs typeface="Times New Roman" panose="02020603050405020304" pitchFamily="18" charset="0"/>
              </a:rPr>
              <a:t>, né vers 519 et mort en 465 av. J.-C., est un grand roi perse, membre de la dynastie des Achéménides, ayant régné de 486 à 465. Fils de Darius, il est vaincu par les Grecs à l'issue de la deuxième guerre médique en 480 avant J.-C. lors de la bataille de Salamine.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FFEC019D-DF69-A11F-3381-B86A93504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3384" y="0"/>
            <a:ext cx="2095500" cy="3324225"/>
          </a:xfrm>
          <a:prstGeom prst="rect">
            <a:avLst/>
          </a:prstGeom>
        </p:spPr>
      </p:pic>
      <p:sp>
        <p:nvSpPr>
          <p:cNvPr id="6" name="ZoneTexte 5">
            <a:extLst>
              <a:ext uri="{FF2B5EF4-FFF2-40B4-BE49-F238E27FC236}">
                <a16:creationId xmlns:a16="http://schemas.microsoft.com/office/drawing/2014/main" id="{CB9CC508-4ED8-00D9-90C8-78BCD26FC449}"/>
              </a:ext>
            </a:extLst>
          </p:cNvPr>
          <p:cNvSpPr txBox="1"/>
          <p:nvPr/>
        </p:nvSpPr>
        <p:spPr>
          <a:xfrm>
            <a:off x="10153384" y="3324225"/>
            <a:ext cx="2038616" cy="1169551"/>
          </a:xfrm>
          <a:prstGeom prst="rect">
            <a:avLst/>
          </a:prstGeom>
          <a:noFill/>
        </p:spPr>
        <p:txBody>
          <a:bodyPr wrap="square">
            <a:spAutoFit/>
          </a:bodyPr>
          <a:lstStyle/>
          <a:p>
            <a:pPr algn="ctr"/>
            <a:r>
              <a:rPr lang="fr-FR" b="1" u="sng" dirty="0"/>
              <a:t>Buste romain de Thémistocle. </a:t>
            </a:r>
          </a:p>
          <a:p>
            <a:pPr algn="ctr"/>
            <a:r>
              <a:rPr lang="fr-FR" sz="1600" dirty="0"/>
              <a:t>Musée archéologique d'Ostie</a:t>
            </a:r>
            <a:r>
              <a:rPr lang="fr-FR" dirty="0"/>
              <a:t>.</a:t>
            </a:r>
          </a:p>
        </p:txBody>
      </p:sp>
      <p:pic>
        <p:nvPicPr>
          <p:cNvPr id="7" name="Image 6">
            <a:extLst>
              <a:ext uri="{FF2B5EF4-FFF2-40B4-BE49-F238E27FC236}">
                <a16:creationId xmlns:a16="http://schemas.microsoft.com/office/drawing/2014/main" id="{9A79E473-F661-7289-F2DA-A019045BE98A}"/>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8" name="Image 7">
            <a:extLst>
              <a:ext uri="{FF2B5EF4-FFF2-40B4-BE49-F238E27FC236}">
                <a16:creationId xmlns:a16="http://schemas.microsoft.com/office/drawing/2014/main" id="{3C2E65F6-DC67-8A5A-B414-A15D81E3AC17}"/>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3" name="ZoneTexte 2">
            <a:extLst>
              <a:ext uri="{FF2B5EF4-FFF2-40B4-BE49-F238E27FC236}">
                <a16:creationId xmlns:a16="http://schemas.microsoft.com/office/drawing/2014/main" id="{CF765F7D-E1D6-8430-5C83-DB50A5F7C84B}"/>
              </a:ext>
            </a:extLst>
          </p:cNvPr>
          <p:cNvSpPr txBox="1"/>
          <p:nvPr/>
        </p:nvSpPr>
        <p:spPr>
          <a:xfrm>
            <a:off x="10034600" y="6320266"/>
            <a:ext cx="2214284" cy="523220"/>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496040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86E89C-12A7-C4C6-1A97-0B0E1A326AE0}"/>
              </a:ext>
            </a:extLst>
          </p:cNvPr>
          <p:cNvSpPr>
            <a:spLocks noGrp="1"/>
          </p:cNvSpPr>
          <p:nvPr>
            <p:ph sz="half" idx="1"/>
          </p:nvPr>
        </p:nvSpPr>
        <p:spPr>
          <a:xfrm>
            <a:off x="1056064" y="194449"/>
            <a:ext cx="7550053" cy="4081716"/>
          </a:xfrm>
          <a:ln>
            <a:solidFill>
              <a:schemeClr val="tx1"/>
            </a:solidFill>
          </a:ln>
        </p:spPr>
        <p:txBody>
          <a:bodyPr>
            <a:normAutofit lnSpcReduction="10000"/>
          </a:bodyPr>
          <a:lstStyle/>
          <a:p>
            <a:pPr marL="0" indent="0">
              <a:lnSpc>
                <a:spcPct val="107000"/>
              </a:lnSpc>
              <a:spcAft>
                <a:spcPts val="600"/>
              </a:spcAft>
              <a:buNone/>
            </a:pPr>
            <a:r>
              <a:rPr lang="fr-FR" sz="2400" dirty="0">
                <a:solidFill>
                  <a:srgbClr val="008000"/>
                </a:solidFill>
                <a:effectLst/>
                <a:latin typeface="Calibri" panose="020F0502020204030204" pitchFamily="34" charset="0"/>
                <a:ea typeface="Calibri" panose="020F0502020204030204" pitchFamily="34" charset="0"/>
                <a:cs typeface="Calibri" panose="020F0502020204030204" pitchFamily="34" charset="0"/>
              </a:rPr>
              <a:t> </a:t>
            </a:r>
            <a:r>
              <a:rPr lang="fr-FR" sz="24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Doc. 2 : Une définition de la thalassocratie athénienne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600"/>
              </a:spcBef>
              <a:spcAft>
                <a:spcPts val="600"/>
              </a:spcAft>
              <a:buNone/>
            </a:pPr>
            <a:r>
              <a:rPr lang="fr-FR" sz="1800" i="1" dirty="0">
                <a:latin typeface="Calibri" panose="020F0502020204030204" pitchFamily="34" charset="0"/>
                <a:ea typeface="Times New Roman" panose="02020603050405020304" pitchFamily="18" charset="0"/>
                <a:cs typeface="Calibri" panose="020F0502020204030204" pitchFamily="34" charset="0"/>
              </a:rPr>
              <a:t>T</a:t>
            </a:r>
            <a:r>
              <a:rPr lang="fr-FR" sz="1800" i="1" dirty="0">
                <a:effectLst/>
                <a:latin typeface="Calibri" panose="020F0502020204030204" pitchFamily="34" charset="0"/>
                <a:ea typeface="Times New Roman" panose="02020603050405020304" pitchFamily="18" charset="0"/>
                <a:cs typeface="Calibri" panose="020F0502020204030204" pitchFamily="34" charset="0"/>
              </a:rPr>
              <a:t>hucydide rapporte ici le discours de </a:t>
            </a:r>
            <a:r>
              <a:rPr lang="fr-FR" sz="1800" i="1"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Périclès</a:t>
            </a:r>
            <a:r>
              <a:rPr lang="fr-FR" sz="1800" i="1" dirty="0">
                <a:effectLst/>
                <a:latin typeface="Calibri" panose="020F0502020204030204" pitchFamily="34" charset="0"/>
                <a:ea typeface="Times New Roman" panose="02020603050405020304" pitchFamily="18" charset="0"/>
                <a:cs typeface="Calibri" panose="020F0502020204030204" pitchFamily="34" charset="0"/>
              </a:rPr>
              <a:t> en butte aux critiques des Athéniens qui se plaignent des malheurs de la guerre du Péloponnèse qui, en 429, dure déjà depuis deux ans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1800" dirty="0">
                <a:effectLst/>
                <a:latin typeface="Calibri" panose="020F0502020204030204" pitchFamily="34" charset="0"/>
                <a:ea typeface="Calibri" panose="020F0502020204030204" pitchFamily="34" charset="0"/>
                <a:cs typeface="Times New Roman" panose="02020603050405020304" pitchFamily="18" charset="0"/>
              </a:rPr>
              <a:t>	Vous croyez n'imposer votre loi qu'à vos alliés, mais je vous déclare, moi, que sur les deux éléments qui s'offrent à l'usage des hommes, c'est-à-dire la terre et la mer, il en est un dans lequel vous êtes les maîtres absolus partout, aussi bien dans les limites où s'exerce actuellement votre contrôle, qu'au-delà, si l'envie vous en prend. Étant donné la flotte dont vous disposez, ni le roi de Perse, ni aucune cité aujourd'hui existante n'est en état de faire obstacle sur mer à vos entreprises.</a:t>
            </a:r>
          </a:p>
          <a:p>
            <a:pPr marL="0" indent="0" algn="r">
              <a:lnSpc>
                <a:spcPct val="107000"/>
              </a:lnSpc>
              <a:spcAft>
                <a:spcPts val="800"/>
              </a:spcAft>
              <a:buNone/>
            </a:pPr>
            <a:r>
              <a:rPr lang="fr-FR" sz="1800" dirty="0">
                <a:effectLst/>
                <a:latin typeface="Verdana" panose="020B0604030504040204" pitchFamily="34" charset="0"/>
                <a:ea typeface="Times New Roman" panose="02020603050405020304" pitchFamily="18" charset="0"/>
                <a:cs typeface="Times New Roman" panose="02020603050405020304" pitchFamily="18" charset="0"/>
              </a:rPr>
              <a:t>Thucydide, </a:t>
            </a:r>
            <a:r>
              <a:rPr lang="fr-FR" sz="1800" i="1" u="sng" dirty="0">
                <a:effectLst/>
                <a:latin typeface="Verdana" panose="020B0604030504040204" pitchFamily="34" charset="0"/>
                <a:ea typeface="Times New Roman" panose="02020603050405020304" pitchFamily="18" charset="0"/>
                <a:cs typeface="Times New Roman" panose="02020603050405020304" pitchFamily="18" charset="0"/>
              </a:rPr>
              <a:t>Histoire de la Guerre du Péloponnèse</a:t>
            </a:r>
            <a:r>
              <a:rPr lang="fr-FR" sz="1800" dirty="0">
                <a:effectLst/>
                <a:latin typeface="Verdana" panose="020B0604030504040204" pitchFamily="34" charset="0"/>
                <a:ea typeface="Times New Roman" panose="02020603050405020304" pitchFamily="18" charset="0"/>
                <a:cs typeface="Times New Roman" panose="02020603050405020304" pitchFamily="18" charset="0"/>
              </a:rPr>
              <a:t>, II, 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pic>
        <p:nvPicPr>
          <p:cNvPr id="7" name="Image 6">
            <a:extLst>
              <a:ext uri="{FF2B5EF4-FFF2-40B4-BE49-F238E27FC236}">
                <a16:creationId xmlns:a16="http://schemas.microsoft.com/office/drawing/2014/main" id="{5BAB60DB-D29A-B6FE-CF53-01858AE8D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395" y="0"/>
            <a:ext cx="3415605" cy="6858000"/>
          </a:xfrm>
          <a:prstGeom prst="rect">
            <a:avLst/>
          </a:prstGeom>
        </p:spPr>
      </p:pic>
      <p:pic>
        <p:nvPicPr>
          <p:cNvPr id="9" name="Image 8">
            <a:extLst>
              <a:ext uri="{FF2B5EF4-FFF2-40B4-BE49-F238E27FC236}">
                <a16:creationId xmlns:a16="http://schemas.microsoft.com/office/drawing/2014/main" id="{E578E0A2-3252-75EB-CABC-BE6BE2C906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989" y="4468906"/>
            <a:ext cx="2389094" cy="2389094"/>
          </a:xfrm>
          <a:prstGeom prst="rect">
            <a:avLst/>
          </a:prstGeom>
        </p:spPr>
      </p:pic>
      <p:sp>
        <p:nvSpPr>
          <p:cNvPr id="11" name="ZoneTexte 10">
            <a:extLst>
              <a:ext uri="{FF2B5EF4-FFF2-40B4-BE49-F238E27FC236}">
                <a16:creationId xmlns:a16="http://schemas.microsoft.com/office/drawing/2014/main" id="{DA4E973C-808B-FDBC-59CA-3E0B0AE2B026}"/>
              </a:ext>
            </a:extLst>
          </p:cNvPr>
          <p:cNvSpPr txBox="1"/>
          <p:nvPr/>
        </p:nvSpPr>
        <p:spPr>
          <a:xfrm>
            <a:off x="3281083" y="4567605"/>
            <a:ext cx="5325035" cy="2308324"/>
          </a:xfrm>
          <a:prstGeom prst="rect">
            <a:avLst/>
          </a:prstGeom>
          <a:noFill/>
        </p:spPr>
        <p:txBody>
          <a:bodyPr wrap="square">
            <a:spAutoFit/>
          </a:bodyPr>
          <a:lstStyle/>
          <a:p>
            <a:pPr algn="just"/>
            <a:r>
              <a:rPr lang="fr-FR" i="1" dirty="0">
                <a:solidFill>
                  <a:srgbClr val="002060"/>
                </a:solidFill>
              </a:rPr>
              <a:t>Thucydide est un homme politique et historien athénien (né vers 460 av. J.-C. ; mort entre 400 et 395 av. J.-C.).  Elu stratège en 424 avant JC, il prend le commandement d’une flotte athénienne mais est exilé après sa défaite.  Racontant une guerre qu’il a vécue, il se consacre alors  à la rédaction de son œuvre, </a:t>
            </a:r>
            <a:r>
              <a:rPr lang="fr-FR" i="1" u="sng" dirty="0">
                <a:solidFill>
                  <a:srgbClr val="002060"/>
                </a:solidFill>
              </a:rPr>
              <a:t>La Guerre du Péloponnèse</a:t>
            </a:r>
            <a:r>
              <a:rPr lang="fr-FR" i="1" dirty="0">
                <a:solidFill>
                  <a:srgbClr val="002060"/>
                </a:solidFill>
              </a:rPr>
              <a:t>, récit de la guerre qui opposa Athènes et Sparte entre 431 et 404 av. J.-C.</a:t>
            </a:r>
          </a:p>
        </p:txBody>
      </p:sp>
      <p:pic>
        <p:nvPicPr>
          <p:cNvPr id="12" name="Image 11">
            <a:extLst>
              <a:ext uri="{FF2B5EF4-FFF2-40B4-BE49-F238E27FC236}">
                <a16:creationId xmlns:a16="http://schemas.microsoft.com/office/drawing/2014/main" id="{8591B417-427D-9280-AFD3-A3D361F41BD5}"/>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13" name="Image 12">
            <a:extLst>
              <a:ext uri="{FF2B5EF4-FFF2-40B4-BE49-F238E27FC236}">
                <a16:creationId xmlns:a16="http://schemas.microsoft.com/office/drawing/2014/main" id="{D0575343-BB9F-13BC-F4A2-8984A5478354}"/>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918FDF66-DA6A-115D-7160-BE2AEA94BA45}"/>
              </a:ext>
            </a:extLst>
          </p:cNvPr>
          <p:cNvSpPr txBox="1"/>
          <p:nvPr/>
        </p:nvSpPr>
        <p:spPr>
          <a:xfrm>
            <a:off x="8166795" y="6535709"/>
            <a:ext cx="4184863"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237515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A7D8353-D502-CB94-3A71-E8D383EEAD8E}"/>
              </a:ext>
            </a:extLst>
          </p:cNvPr>
          <p:cNvPicPr>
            <a:picLocks noChangeAspect="1"/>
          </p:cNvPicPr>
          <p:nvPr/>
        </p:nvPicPr>
        <p:blipFill>
          <a:blip r:embed="rId2"/>
          <a:stretch>
            <a:fillRect/>
          </a:stretch>
        </p:blipFill>
        <p:spPr>
          <a:xfrm>
            <a:off x="7329714" y="0"/>
            <a:ext cx="4685405" cy="6773608"/>
          </a:xfrm>
          <a:prstGeom prst="rect">
            <a:avLst/>
          </a:prstGeom>
        </p:spPr>
      </p:pic>
      <p:sp>
        <p:nvSpPr>
          <p:cNvPr id="7" name="Espace réservé du contenu 3">
            <a:extLst>
              <a:ext uri="{FF2B5EF4-FFF2-40B4-BE49-F238E27FC236}">
                <a16:creationId xmlns:a16="http://schemas.microsoft.com/office/drawing/2014/main" id="{256FD686-110A-C4A6-0B41-E394484D3CD5}"/>
              </a:ext>
            </a:extLst>
          </p:cNvPr>
          <p:cNvSpPr txBox="1">
            <a:spLocks/>
          </p:cNvSpPr>
          <p:nvPr/>
        </p:nvSpPr>
        <p:spPr>
          <a:xfrm>
            <a:off x="1045028" y="333828"/>
            <a:ext cx="6110513" cy="6439779"/>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fr-FR" sz="2600" b="1"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Doc. 3 : La stratégie navale de Thémistocle</a:t>
            </a:r>
            <a:endParaRPr lang="fr-FR" sz="26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fr-FR" sz="2200" b="1" dirty="0">
                <a:latin typeface="Calibri" panose="020F0502020204030204" pitchFamily="34" charset="0"/>
                <a:ea typeface="Calibri" panose="020F0502020204030204" pitchFamily="34" charset="0"/>
                <a:cs typeface="Times New Roman" panose="02020603050405020304" pitchFamily="18" charset="0"/>
              </a:rPr>
              <a:t>XCIII. </a:t>
            </a:r>
            <a:r>
              <a:rPr lang="fr-FR" sz="2200" dirty="0">
                <a:latin typeface="Calibri" panose="020F0502020204030204" pitchFamily="34" charset="0"/>
                <a:ea typeface="Calibri" panose="020F0502020204030204" pitchFamily="34" charset="0"/>
                <a:cs typeface="Times New Roman" panose="02020603050405020304" pitchFamily="18" charset="0"/>
              </a:rPr>
              <a:t>– […] </a:t>
            </a:r>
            <a:r>
              <a:rPr lang="fr-FR" sz="22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Thémistocle</a:t>
            </a:r>
            <a:r>
              <a:rPr lang="fr-FR" sz="2200" dirty="0">
                <a:latin typeface="Calibri" panose="020F0502020204030204" pitchFamily="34" charset="0"/>
                <a:ea typeface="Calibri" panose="020F0502020204030204" pitchFamily="34" charset="0"/>
                <a:cs typeface="Times New Roman" panose="02020603050405020304" pitchFamily="18" charset="0"/>
              </a:rPr>
              <a:t> persuada aussi les Athéniens de terminer les </a:t>
            </a:r>
            <a:r>
              <a:rPr lang="fr-FR" sz="2200" b="1" dirty="0">
                <a:latin typeface="Calibri" panose="020F0502020204030204" pitchFamily="34" charset="0"/>
                <a:ea typeface="Calibri" panose="020F0502020204030204" pitchFamily="34" charset="0"/>
                <a:cs typeface="Times New Roman" panose="02020603050405020304" pitchFamily="18" charset="0"/>
              </a:rPr>
              <a:t>fortifications du Pirée</a:t>
            </a:r>
            <a:r>
              <a:rPr lang="fr-FR" sz="2200" dirty="0">
                <a:latin typeface="Calibri" panose="020F0502020204030204" pitchFamily="34" charset="0"/>
                <a:ea typeface="Calibri" panose="020F0502020204030204" pitchFamily="34" charset="0"/>
                <a:cs typeface="Times New Roman" panose="02020603050405020304" pitchFamily="18" charset="0"/>
              </a:rPr>
              <a:t>, qu'on avait commencé à élever l'année de son archontat. Il estimait que l'endroit était favorable, car il comprenait trois ports naturels ; de plus les Athéniens s'étant adonnés à la marine, </a:t>
            </a:r>
            <a:r>
              <a:rPr lang="fr-FR" sz="2200" b="1" dirty="0">
                <a:latin typeface="Calibri" panose="020F0502020204030204" pitchFamily="34" charset="0"/>
                <a:ea typeface="Calibri" panose="020F0502020204030204" pitchFamily="34" charset="0"/>
                <a:cs typeface="Times New Roman" panose="02020603050405020304" pitchFamily="18" charset="0"/>
              </a:rPr>
              <a:t>ils tireraient de cet emplacement un grand avantage pour leur puissance. </a:t>
            </a:r>
            <a:r>
              <a:rPr lang="fr-FR" sz="2200" dirty="0">
                <a:latin typeface="Calibri" panose="020F0502020204030204" pitchFamily="34" charset="0"/>
                <a:ea typeface="Calibri" panose="020F0502020204030204" pitchFamily="34" charset="0"/>
                <a:cs typeface="Times New Roman" panose="02020603050405020304" pitchFamily="18" charset="0"/>
              </a:rPr>
              <a:t>En effet, c'est lui qui, le premier, osa leur dire </a:t>
            </a:r>
            <a:r>
              <a:rPr lang="fr-FR" sz="2200" b="1" u="sng" dirty="0">
                <a:latin typeface="Calibri" panose="020F0502020204030204" pitchFamily="34" charset="0"/>
                <a:ea typeface="Calibri" panose="020F0502020204030204" pitchFamily="34" charset="0"/>
                <a:cs typeface="Times New Roman" panose="02020603050405020304" pitchFamily="18" charset="0"/>
              </a:rPr>
              <a:t>qu'ils devaient devenir les maîtres de la mer </a:t>
            </a:r>
            <a:r>
              <a:rPr lang="fr-FR" sz="2200" dirty="0">
                <a:latin typeface="Calibri" panose="020F0502020204030204" pitchFamily="34" charset="0"/>
                <a:ea typeface="Calibri" panose="020F0502020204030204" pitchFamily="34" charset="0"/>
                <a:cs typeface="Times New Roman" panose="02020603050405020304" pitchFamily="18" charset="0"/>
              </a:rPr>
              <a:t>et qui dès l'abord leur facilita les débuts de cette domination. […] C'était surtout à la marine qu'il consacrait toute sa vigilance, car il avait constaté, me semble-t-il, que l'accès par mer était, pour l'armée du Grand Roi, plus facile que par terre. A ses yeux le Pirée était plus utile que la ville haute. Souvent même il donnait aux Athéniens le conseil, au cas où ils seraient pressés sur terre, de descendre au Pirée, de s'y embarquer pour résister envers et contre tous. C’est ainsi que les Athéniens s'entourèrent de murailles et prirent toutes autres dispositions, aussitôt </a:t>
            </a:r>
            <a:r>
              <a:rPr lang="fr-FR" sz="2200" b="1"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après la retraite des Mèdes</a:t>
            </a:r>
            <a:r>
              <a:rPr lang="fr-FR" sz="2200" dirty="0">
                <a:latin typeface="Calibri" panose="020F0502020204030204" pitchFamily="34" charset="0"/>
                <a:ea typeface="Calibri" panose="020F0502020204030204" pitchFamily="34" charset="0"/>
                <a:cs typeface="Times New Roman" panose="02020603050405020304" pitchFamily="18" charset="0"/>
              </a:rPr>
              <a:t>.  </a:t>
            </a:r>
          </a:p>
          <a:p>
            <a:pPr marL="0" indent="0" algn="r">
              <a:lnSpc>
                <a:spcPct val="107000"/>
              </a:lnSpc>
              <a:spcAft>
                <a:spcPts val="800"/>
              </a:spcAft>
              <a:buNone/>
            </a:pPr>
            <a:r>
              <a:rPr lang="fr-FR" sz="1800" dirty="0">
                <a:latin typeface="Calibri" panose="020F0502020204030204" pitchFamily="34" charset="0"/>
                <a:ea typeface="Calibri" panose="020F0502020204030204" pitchFamily="34" charset="0"/>
                <a:cs typeface="Times New Roman" panose="02020603050405020304" pitchFamily="18" charset="0"/>
              </a:rPr>
              <a:t>THUCYDIDE, I, 93.</a:t>
            </a:r>
          </a:p>
        </p:txBody>
      </p:sp>
      <p:pic>
        <p:nvPicPr>
          <p:cNvPr id="2" name="Image 1">
            <a:extLst>
              <a:ext uri="{FF2B5EF4-FFF2-40B4-BE49-F238E27FC236}">
                <a16:creationId xmlns:a16="http://schemas.microsoft.com/office/drawing/2014/main" id="{DFE1CEB7-CD11-66C3-62D1-CD41471FBD29}"/>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0A3B64F6-4800-0235-92B5-42F59820934D}"/>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4" name="ZoneTexte 3">
            <a:extLst>
              <a:ext uri="{FF2B5EF4-FFF2-40B4-BE49-F238E27FC236}">
                <a16:creationId xmlns:a16="http://schemas.microsoft.com/office/drawing/2014/main" id="{13E77D6A-8444-1D60-F514-9DE60CBF81FA}"/>
              </a:ext>
            </a:extLst>
          </p:cNvPr>
          <p:cNvSpPr txBox="1"/>
          <p:nvPr/>
        </p:nvSpPr>
        <p:spPr>
          <a:xfrm>
            <a:off x="7314363" y="6488668"/>
            <a:ext cx="5776686" cy="307777"/>
          </a:xfrm>
          <a:prstGeom prst="rect">
            <a:avLst/>
          </a:prstGeom>
          <a:solidFill>
            <a:schemeClr val="bg1"/>
          </a:solidFill>
        </p:spPr>
        <p:txBody>
          <a:bodyPr wrap="square" rtlCol="0">
            <a:spAutoFit/>
          </a:bodyPr>
          <a:lstStyle/>
          <a:p>
            <a:pPr algn="ctr"/>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300636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B789A03-6FA2-9F63-0B92-DFC0F67A5C5C}"/>
              </a:ext>
            </a:extLst>
          </p:cNvPr>
          <p:cNvSpPr txBox="1"/>
          <p:nvPr/>
        </p:nvSpPr>
        <p:spPr>
          <a:xfrm>
            <a:off x="1105826" y="0"/>
            <a:ext cx="10853945" cy="6977295"/>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4 : Aux origines de l’impérialisme athénien : la création de la Ligue de Délos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Discours de l’ambassade athénienne à Sparte, à la veille de la Guerre du Péloponnèse. Les Corinthiens ont demandé aux Spartiates de s’allier à eux contre Athènes après l’affaire de Potidée en 433 avant JC, les Athéniens tentent ici de les en dissuader et de légitimer leur position.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b="1" dirty="0">
                <a:effectLst/>
                <a:latin typeface="Calibri" panose="020F0502020204030204" pitchFamily="34" charset="0"/>
                <a:ea typeface="Calibri" panose="020F0502020204030204" pitchFamily="34" charset="0"/>
                <a:cs typeface="Times New Roman" panose="02020603050405020304" pitchFamily="18" charset="0"/>
              </a:rPr>
              <a:t>LXXIII</a:t>
            </a:r>
            <a:r>
              <a:rPr lang="fr-FR" sz="1600" dirty="0">
                <a:effectLst/>
                <a:latin typeface="Calibri" panose="020F0502020204030204" pitchFamily="34" charset="0"/>
                <a:ea typeface="Calibri" panose="020F0502020204030204" pitchFamily="34" charset="0"/>
                <a:cs typeface="Times New Roman" panose="02020603050405020304" pitchFamily="18" charset="0"/>
              </a:rPr>
              <a:t>. Mais les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guerres médiques</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et les faits que vous connaissez par vous-mêmes, […] il faut que nous en parlions. Quand nous combattions, c'était dans l'intérêt de tous, dont vous avez eu votre part ; qu'il nous soit donc permis d'en parler, si cela peut nous être utile. Nous le ferons moins pour nous vanter que pour vous montrer et vous prouver la puissance de la ville que vous aurez à combattre, si vous écoutez les mauvais conseils. Oui, nous prétendons qu'à Marathon, nous avons été les seuls à nous mesurer avec le Barbare ; quand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il vint pour la seconde fois</a:t>
            </a:r>
            <a:r>
              <a:rPr lang="fr-FR" sz="1600" dirty="0">
                <a:effectLst/>
                <a:latin typeface="Calibri" panose="020F0502020204030204" pitchFamily="34" charset="0"/>
                <a:ea typeface="Calibri" panose="020F0502020204030204" pitchFamily="34" charset="0"/>
                <a:cs typeface="Times New Roman" panose="02020603050405020304" pitchFamily="18" charset="0"/>
              </a:rPr>
              <a:t>, comme nous n'étions pas en état de le repousser sur terre, nous sommes montés en masse sur nos navires et nous lui avons livré la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bataille de Salamine</a:t>
            </a:r>
            <a:r>
              <a:rPr lang="fr-FR" sz="1600" dirty="0">
                <a:effectLst/>
                <a:latin typeface="Calibri" panose="020F0502020204030204" pitchFamily="34" charset="0"/>
                <a:ea typeface="Calibri" panose="020F0502020204030204" pitchFamily="34" charset="0"/>
                <a:cs typeface="Times New Roman" panose="02020603050405020304" pitchFamily="18" charset="0"/>
              </a:rPr>
              <a:t>. Elle l'a empêché d'atteindre par mer les villes une à une et de dévaster le Péloponnèse dont les habitants étaient impuissants à se porter secours les uns aux autres contre un ennemi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disposant d'une flotte nombreuses</a:t>
            </a:r>
            <a:r>
              <a:rPr lang="fr-FR" sz="1600" dirty="0">
                <a:effectLst/>
                <a:latin typeface="Calibri" panose="020F0502020204030204" pitchFamily="34" charset="0"/>
                <a:ea typeface="Calibri" panose="020F0502020204030204" pitchFamily="34" charset="0"/>
                <a:cs typeface="Times New Roman" panose="02020603050405020304" pitchFamily="18" charset="0"/>
              </a:rPr>
              <a:t>. La preuve la plus éclatante en a été fournie par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le Barbare lui-même vaincu sur mer, ne disposant plus d'une force égale à la nôtre</a:t>
            </a:r>
            <a:r>
              <a:rPr lang="fr-FR" sz="1600" dirty="0">
                <a:effectLst/>
                <a:latin typeface="Calibri" panose="020F0502020204030204" pitchFamily="34" charset="0"/>
                <a:ea typeface="Calibri" panose="020F0502020204030204" pitchFamily="34" charset="0"/>
                <a:cs typeface="Times New Roman" panose="02020603050405020304" pitchFamily="18" charset="0"/>
              </a:rPr>
              <a:t>, il s'est retiré en toute hâte avec la plus grande partie de son armée.  </a:t>
            </a:r>
          </a:p>
          <a:p>
            <a:pPr algn="just">
              <a:lnSpc>
                <a:spcPct val="107000"/>
              </a:lnSpc>
              <a:spcAft>
                <a:spcPts val="800"/>
              </a:spcAft>
            </a:pPr>
            <a:r>
              <a:rPr lang="fr-FR" sz="1600" dirty="0">
                <a:effectLst/>
                <a:latin typeface="Calibri" panose="020F0502020204030204" pitchFamily="34" charset="0"/>
                <a:ea typeface="Calibri" panose="020F0502020204030204" pitchFamily="34" charset="0"/>
                <a:cs typeface="Times New Roman" panose="02020603050405020304" pitchFamily="18" charset="0"/>
              </a:rPr>
              <a:t>Devant de tels événements qui prouvèrent clairement que la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puissance des Grecs résidait dans leur marine,</a:t>
            </a:r>
            <a:r>
              <a:rPr lang="fr-FR" sz="1600" dirty="0">
                <a:effectLst/>
                <a:latin typeface="Calibri" panose="020F0502020204030204" pitchFamily="34" charset="0"/>
                <a:ea typeface="Calibri" panose="020F0502020204030204" pitchFamily="34" charset="0"/>
                <a:cs typeface="Times New Roman" panose="02020603050405020304" pitchFamily="18" charset="0"/>
              </a:rPr>
              <a:t> nous avons procuré les trois éléments les plus décisifs : le plus grand nombre de vaisseaux, un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stratège particulièrement avisé</a:t>
            </a:r>
            <a:r>
              <a:rPr lang="fr-FR" sz="1600" dirty="0">
                <a:effectLst/>
                <a:latin typeface="Calibri" panose="020F0502020204030204" pitchFamily="34" charset="0"/>
                <a:ea typeface="Calibri" panose="020F0502020204030204" pitchFamily="34" charset="0"/>
                <a:cs typeface="Times New Roman" panose="02020603050405020304" pitchFamily="18" charset="0"/>
              </a:rPr>
              <a:t> et un courage sans la moindre défaillance.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Sur un total de trois cents vaisseaux</a:t>
            </a:r>
            <a:r>
              <a:rPr lang="fr-FR" sz="1600" dirty="0">
                <a:effectLst/>
                <a:latin typeface="Calibri" panose="020F0502020204030204" pitchFamily="34" charset="0"/>
                <a:ea typeface="Calibri" panose="020F0502020204030204" pitchFamily="34" charset="0"/>
                <a:cs typeface="Times New Roman" panose="02020603050405020304" pitchFamily="18" charset="0"/>
              </a:rPr>
              <a:t> nous n'en avons pas fourni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moins des deux tiers</a:t>
            </a:r>
            <a:r>
              <a:rPr lang="fr-FR" sz="1600" dirty="0">
                <a:effectLst/>
                <a:latin typeface="Calibri" panose="020F0502020204030204" pitchFamily="34" charset="0"/>
                <a:ea typeface="Calibri" panose="020F0502020204030204" pitchFamily="34" charset="0"/>
                <a:cs typeface="Times New Roman" panose="02020603050405020304" pitchFamily="18" charset="0"/>
              </a:rPr>
              <a:t> ;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Thémistocle</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était à notre tête, à qui revient particulièrement la décision d'avoir livré la </a:t>
            </a:r>
            <a:r>
              <a:rPr lang="fr-FR" sz="1600" b="1" dirty="0">
                <a:effectLst/>
                <a:latin typeface="Calibri" panose="020F0502020204030204" pitchFamily="34" charset="0"/>
                <a:ea typeface="Calibri" panose="020F0502020204030204" pitchFamily="34" charset="0"/>
                <a:cs typeface="Times New Roman" panose="02020603050405020304" pitchFamily="18" charset="0"/>
              </a:rPr>
              <a:t>bataille dans un détroit</a:t>
            </a:r>
            <a:r>
              <a:rPr lang="fr-FR" sz="1600" dirty="0">
                <a:effectLst/>
                <a:latin typeface="Calibri" panose="020F0502020204030204" pitchFamily="34" charset="0"/>
                <a:ea typeface="Calibri" panose="020F0502020204030204" pitchFamily="34" charset="0"/>
                <a:cs typeface="Times New Roman" panose="02020603050405020304" pitchFamily="18" charset="0"/>
              </a:rPr>
              <a:t>. C'est cette décision qui a sauvé la situation ; et c'est la raison qui vous a fait accorder à Thémistocle plus d'honneur qu'à aucun étranger venu à Lacédémone. Bref nous avons montré, plus que quiconque, un courage plein d'audace : […] Pour notre courage d'alors et notre intelligence politique, méritons-nous, Lacédémoniens, la jalousie excessive qu'excite chez les Grecs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notre puissance</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Nous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l'avons acquise sans violence</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 vous-mêmes vous n'avez pas voulu être à nos côtés contre ce qui restait de Barbares et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 sont les alliés qui vinrent nous trouver</a:t>
            </a:r>
            <a:r>
              <a:rPr lang="fr-FR" sz="16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FR" sz="1600" dirty="0">
                <a:effectLst/>
                <a:latin typeface="Calibri" panose="020F0502020204030204" pitchFamily="34" charset="0"/>
                <a:ea typeface="Calibri" panose="020F0502020204030204" pitchFamily="34" charset="0"/>
                <a:cs typeface="Times New Roman" panose="02020603050405020304" pitchFamily="18" charset="0"/>
              </a:rPr>
              <a:t>et nous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demandèrent de prendre le commandement</a:t>
            </a:r>
            <a:r>
              <a:rPr lang="fr-FR" sz="1600" dirty="0">
                <a:effectLst/>
                <a:latin typeface="Calibri" panose="020F0502020204030204" pitchFamily="34" charset="0"/>
                <a:ea typeface="Calibri" panose="020F0502020204030204" pitchFamily="34" charset="0"/>
                <a:cs typeface="Times New Roman" panose="02020603050405020304" pitchFamily="18" charset="0"/>
              </a:rPr>
              <a:t>. Par là même nous avons été contraints dès l'abord </a:t>
            </a: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d'amener notre empire à son état actue</a:t>
            </a:r>
            <a:r>
              <a:rPr lang="fr-FR" sz="1600" dirty="0">
                <a:effectLst/>
                <a:latin typeface="Calibri" panose="020F0502020204030204" pitchFamily="34" charset="0"/>
                <a:ea typeface="Calibri" panose="020F0502020204030204" pitchFamily="34" charset="0"/>
                <a:cs typeface="Times New Roman" panose="02020603050405020304" pitchFamily="18" charset="0"/>
              </a:rPr>
              <a:t>l, conduits par la crainte, puis par l'honneur, enfin par l'intérêt. </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THUCYDIDE, I, 73-75</a:t>
            </a:r>
          </a:p>
        </p:txBody>
      </p:sp>
      <p:pic>
        <p:nvPicPr>
          <p:cNvPr id="2" name="Image 1">
            <a:extLst>
              <a:ext uri="{FF2B5EF4-FFF2-40B4-BE49-F238E27FC236}">
                <a16:creationId xmlns:a16="http://schemas.microsoft.com/office/drawing/2014/main" id="{E8AEE742-A5C5-9935-491F-CEC688815E34}"/>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BA65FB8B-296C-25C5-3FA2-BBAADC4AFA50}"/>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4" name="ZoneTexte 3">
            <a:extLst>
              <a:ext uri="{FF2B5EF4-FFF2-40B4-BE49-F238E27FC236}">
                <a16:creationId xmlns:a16="http://schemas.microsoft.com/office/drawing/2014/main" id="{BE2AE8B0-79F0-AD8E-9CD2-3E720247E4F0}"/>
              </a:ext>
            </a:extLst>
          </p:cNvPr>
          <p:cNvSpPr txBox="1"/>
          <p:nvPr/>
        </p:nvSpPr>
        <p:spPr>
          <a:xfrm>
            <a:off x="1219199" y="6571995"/>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32347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27666-3624-1048-7DC6-F54748B06AAD}"/>
              </a:ext>
            </a:extLst>
          </p:cNvPr>
          <p:cNvSpPr>
            <a:spLocks noGrp="1"/>
          </p:cNvSpPr>
          <p:nvPr>
            <p:ph type="title"/>
          </p:nvPr>
        </p:nvSpPr>
        <p:spPr>
          <a:xfrm>
            <a:off x="1643062" y="271464"/>
            <a:ext cx="10153651" cy="1357312"/>
          </a:xfrm>
          <a:solidFill>
            <a:schemeClr val="bg2">
              <a:lumMod val="90000"/>
            </a:schemeClr>
          </a:solidFill>
        </p:spPr>
        <p:txBody>
          <a:bodyPr>
            <a:normAutofit/>
          </a:bodyPr>
          <a:lstStyle/>
          <a:p>
            <a:pPr algn="ctr"/>
            <a:r>
              <a:rPr lang="fr-FR" sz="4500" b="1" u="sng" dirty="0"/>
              <a:t>Objectifs</a:t>
            </a:r>
            <a:r>
              <a:rPr lang="fr-FR" sz="4500" dirty="0"/>
              <a:t>: Mettre en évidence les paradoxes de la démocratie athénienne </a:t>
            </a:r>
          </a:p>
        </p:txBody>
      </p:sp>
      <p:sp>
        <p:nvSpPr>
          <p:cNvPr id="3" name="Sous-titre 2">
            <a:extLst>
              <a:ext uri="{FF2B5EF4-FFF2-40B4-BE49-F238E27FC236}">
                <a16:creationId xmlns:a16="http://schemas.microsoft.com/office/drawing/2014/main" id="{00C721AE-2409-C83B-B822-3E98D72C0F8A}"/>
              </a:ext>
            </a:extLst>
          </p:cNvPr>
          <p:cNvSpPr>
            <a:spLocks noGrp="1"/>
          </p:cNvSpPr>
          <p:nvPr>
            <p:ph sz="half" idx="1"/>
          </p:nvPr>
        </p:nvSpPr>
        <p:spPr>
          <a:xfrm>
            <a:off x="1105827" y="1971675"/>
            <a:ext cx="4913973" cy="3933825"/>
          </a:xfrm>
        </p:spPr>
        <p:txBody>
          <a:bodyPr>
            <a:normAutofit lnSpcReduction="10000"/>
          </a:bodyPr>
          <a:lstStyle/>
          <a:p>
            <a:pPr algn="just"/>
            <a:r>
              <a:rPr lang="fr-FR" u="sng" dirty="0">
                <a:latin typeface="Calibri" panose="020F0502020204030204" pitchFamily="34" charset="0"/>
                <a:ea typeface="Calibri" panose="020F0502020204030204" pitchFamily="34" charset="0"/>
                <a:cs typeface="Times New Roman" panose="02020603050405020304" pitchFamily="18" charset="0"/>
              </a:rPr>
              <a:t>Problématique</a:t>
            </a:r>
            <a:r>
              <a:rPr lang="fr-FR" dirty="0">
                <a:latin typeface="Calibri" panose="020F0502020204030204" pitchFamily="34" charset="0"/>
                <a:ea typeface="Calibri" panose="020F0502020204030204" pitchFamily="34" charset="0"/>
                <a:cs typeface="Times New Roman" panose="02020603050405020304" pitchFamily="18" charset="0"/>
              </a:rPr>
              <a:t>: </a:t>
            </a:r>
            <a:r>
              <a:rPr lang="fr-FR" sz="2600" dirty="0">
                <a:latin typeface="Calibri" panose="020F0502020204030204" pitchFamily="34" charset="0"/>
                <a:ea typeface="Calibri" panose="020F0502020204030204" pitchFamily="34" charset="0"/>
                <a:cs typeface="Times New Roman" panose="02020603050405020304" pitchFamily="18" charset="0"/>
              </a:rPr>
              <a:t>Comment concilier les principes de la démocratie et la réalité d’une domination impériale, sachant que la thalassocratie rapporte des ressources qui aident le fonctionnement démocratique </a:t>
            </a:r>
            <a:endParaRPr lang="fr-FR" sz="2600" dirty="0"/>
          </a:p>
        </p:txBody>
      </p:sp>
      <p:sp>
        <p:nvSpPr>
          <p:cNvPr id="4" name="Espace réservé du contenu 3">
            <a:extLst>
              <a:ext uri="{FF2B5EF4-FFF2-40B4-BE49-F238E27FC236}">
                <a16:creationId xmlns:a16="http://schemas.microsoft.com/office/drawing/2014/main" id="{5D8ABF91-4FF8-CB4C-26CA-D1F086FF8E43}"/>
              </a:ext>
            </a:extLst>
          </p:cNvPr>
          <p:cNvSpPr>
            <a:spLocks noGrp="1"/>
          </p:cNvSpPr>
          <p:nvPr>
            <p:ph sz="half" idx="2"/>
          </p:nvPr>
        </p:nvSpPr>
        <p:spPr>
          <a:xfrm>
            <a:off x="6615113" y="1971674"/>
            <a:ext cx="5181600" cy="4283983"/>
          </a:xfrm>
          <a:blipFill>
            <a:blip r:embed="rId2"/>
            <a:tile tx="0" ty="0" sx="100000" sy="100000" flip="none" algn="tl"/>
          </a:blipFill>
          <a:ln>
            <a:solidFill>
              <a:srgbClr val="C00000"/>
            </a:solidFill>
          </a:ln>
        </p:spPr>
        <p:txBody>
          <a:bodyPr>
            <a:normAutofit lnSpcReduction="10000"/>
          </a:bodyPr>
          <a:lstStyle/>
          <a:p>
            <a:r>
              <a:rPr lang="fr-FR" b="1" u="sng" dirty="0" err="1"/>
              <a:t>Pré-requis</a:t>
            </a:r>
            <a:r>
              <a:rPr lang="fr-FR" dirty="0"/>
              <a:t>: </a:t>
            </a:r>
          </a:p>
          <a:p>
            <a:pPr lvl="1" algn="just"/>
            <a:r>
              <a:rPr lang="fr-FR" dirty="0"/>
              <a:t>Avoir déjà abordé la </a:t>
            </a:r>
            <a:r>
              <a:rPr lang="fr-FR" b="1" dirty="0"/>
              <a:t>figure de Périclès</a:t>
            </a:r>
            <a:r>
              <a:rPr lang="fr-FR" dirty="0"/>
              <a:t> et son rôle dans le renforcement de la démocratie (</a:t>
            </a:r>
            <a:r>
              <a:rPr lang="fr-FR" b="1" dirty="0">
                <a:solidFill>
                  <a:srgbClr val="FF0000"/>
                </a:solidFill>
              </a:rPr>
              <a:t>misthos</a:t>
            </a:r>
            <a:r>
              <a:rPr lang="fr-FR" dirty="0"/>
              <a:t>)</a:t>
            </a:r>
          </a:p>
          <a:p>
            <a:pPr lvl="1" algn="just"/>
            <a:r>
              <a:rPr lang="fr-FR" dirty="0"/>
              <a:t>Avoir déjà expliqué les</a:t>
            </a:r>
            <a:r>
              <a:rPr lang="fr-FR" b="1" dirty="0"/>
              <a:t> principes de la démocratie </a:t>
            </a:r>
            <a:r>
              <a:rPr lang="fr-FR" dirty="0"/>
              <a:t>athénienne (égalité juridique, égalité politique..)</a:t>
            </a:r>
          </a:p>
          <a:p>
            <a:pPr lvl="1" algn="just"/>
            <a:r>
              <a:rPr lang="fr-FR" dirty="0"/>
              <a:t>Avoir abordé les </a:t>
            </a:r>
            <a:r>
              <a:rPr lang="fr-FR" b="1" dirty="0"/>
              <a:t>limites de cette démocratie </a:t>
            </a:r>
            <a:r>
              <a:rPr lang="fr-FR" dirty="0"/>
              <a:t>(notamment la question des inégalités socio-économiques.</a:t>
            </a:r>
          </a:p>
        </p:txBody>
      </p:sp>
      <p:pic>
        <p:nvPicPr>
          <p:cNvPr id="5" name="Image 4">
            <a:extLst>
              <a:ext uri="{FF2B5EF4-FFF2-40B4-BE49-F238E27FC236}">
                <a16:creationId xmlns:a16="http://schemas.microsoft.com/office/drawing/2014/main" id="{53A05C07-0803-E6D8-FCB0-AC572EF6B596}"/>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6" name="Image 5">
            <a:extLst>
              <a:ext uri="{FF2B5EF4-FFF2-40B4-BE49-F238E27FC236}">
                <a16:creationId xmlns:a16="http://schemas.microsoft.com/office/drawing/2014/main" id="{A38F624D-B850-80FE-07EE-B28F035CDC84}"/>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8" name="ZoneTexte 7">
            <a:extLst>
              <a:ext uri="{FF2B5EF4-FFF2-40B4-BE49-F238E27FC236}">
                <a16:creationId xmlns:a16="http://schemas.microsoft.com/office/drawing/2014/main" id="{473E05FA-2CA6-05EE-8AD1-95A4AA3DD47A}"/>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040851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A17419-3AB1-9669-A182-B05086E386F1}"/>
              </a:ext>
            </a:extLst>
          </p:cNvPr>
          <p:cNvSpPr txBox="1"/>
          <p:nvPr/>
        </p:nvSpPr>
        <p:spPr>
          <a:xfrm>
            <a:off x="1105827" y="255787"/>
            <a:ext cx="10810402" cy="6390788"/>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5 : Création de la Ligue de Délos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r>
              <a:rPr lang="fr-FR" sz="1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En 479 avant JC, après la victoire grecque à Salamine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et la retraite des Perses, l’armée grecque porte la guerre en Asie Mineure. Le contingent grec est alors dirigé par les Spartiates. Mais Pausanias, le roi de Sparte est rappelé à Sparte suite à des accusations d'abus de pouvoir et d'intelligence avec l'ennemi. Innocenté faute de preuves, il est remplacé par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Dorcis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mais celui-ci n'est pas reconnu par les alliés. Les Spartiates se retirent de la lutte contre les Perses et laisse </a:t>
            </a:r>
            <a:r>
              <a:rPr lang="fr-FR" sz="1800" b="1" i="1" dirty="0">
                <a:effectLst/>
                <a:latin typeface="Calibri" panose="020F0502020204030204" pitchFamily="34" charset="0"/>
                <a:ea typeface="Calibri" panose="020F0502020204030204" pitchFamily="34" charset="0"/>
                <a:cs typeface="Times New Roman" panose="02020603050405020304" pitchFamily="18" charset="0"/>
              </a:rPr>
              <a:t>Athènes diriger l'alliance grecque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XCVI. - C'est ainsi que 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Athéniens obtinrent l'hégémonie du consentement des alliés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grâce à l'hostilité que ceux-ci nourrissaient contre Pausanias. Ils fixèrent les villes qui devaient </a:t>
            </a:r>
            <a:r>
              <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fournir des contributions contre le Barbare et celles qui devaient fournir des vaisseaux</a:t>
            </a:r>
            <a:r>
              <a:rPr lang="fr-FR" sz="1800" dirty="0">
                <a:effectLst/>
                <a:latin typeface="Calibri" panose="020F0502020204030204" pitchFamily="34" charset="0"/>
                <a:ea typeface="Calibri" panose="020F0502020204030204" pitchFamily="34" charset="0"/>
                <a:cs typeface="Times New Roman" panose="02020603050405020304" pitchFamily="18" charset="0"/>
              </a:rPr>
              <a:t>. Le prétexte était de se venger, en ravageant les terres du Roi, des maux subis. C'est alors que pour la première fois on institua chez les Athéniens la magistrature des Hellénotames, chargés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percevoir le tribut</a:t>
            </a:r>
            <a:r>
              <a:rPr lang="fr-FR" sz="1800" dirty="0">
                <a:effectLst/>
                <a:latin typeface="Calibri" panose="020F0502020204030204" pitchFamily="34" charset="0"/>
                <a:ea typeface="Calibri" panose="020F0502020204030204" pitchFamily="34" charset="0"/>
                <a:cs typeface="Times New Roman" panose="02020603050405020304" pitchFamily="18" charset="0"/>
              </a:rPr>
              <a:t>. C'est de ce nom (phoros) qu'on appela la contribution en argent.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 premier </a:t>
            </a:r>
            <a:r>
              <a:rPr lang="fr-FR" sz="18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tribut</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fut fixé à </a:t>
            </a:r>
            <a:r>
              <a:rPr lang="fr-FR" sz="1800" b="1" dirty="0">
                <a:solidFill>
                  <a:srgbClr val="FF0066"/>
                </a:solidFill>
                <a:effectLst/>
                <a:latin typeface="Calibri" panose="020F0502020204030204" pitchFamily="34" charset="0"/>
                <a:ea typeface="Calibri" panose="020F0502020204030204" pitchFamily="34" charset="0"/>
                <a:cs typeface="Times New Roman" panose="02020603050405020304" pitchFamily="18" charset="0"/>
              </a:rPr>
              <a:t>quatre cent soixante talents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 trésor se trouvait à Délos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les assemblées se tenaient dans le temple.  </a:t>
            </a:r>
          </a:p>
          <a:p>
            <a:pPr algn="just">
              <a:lnSpc>
                <a:spcPct val="107000"/>
              </a:lnSpc>
              <a:spcAft>
                <a:spcPts val="4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XCVII.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 la tête des alliés, d'abord autonomes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délibérant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en commun à égalité </a:t>
            </a:r>
            <a:r>
              <a:rPr lang="fr-FR" sz="1800" dirty="0">
                <a:effectLst/>
                <a:latin typeface="Calibri" panose="020F0502020204030204" pitchFamily="34" charset="0"/>
                <a:ea typeface="Calibri" panose="020F0502020204030204" pitchFamily="34" charset="0"/>
                <a:cs typeface="Times New Roman" panose="02020603050405020304" pitchFamily="18" charset="0"/>
              </a:rPr>
              <a:t>dans les assemblées, 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Athéniens</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la guerre et l'administration,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affermirent considérablement leur prééminence </a:t>
            </a:r>
            <a:r>
              <a:rPr lang="fr-FR" sz="1800" dirty="0">
                <a:effectLst/>
                <a:latin typeface="Calibri" panose="020F0502020204030204" pitchFamily="34" charset="0"/>
                <a:ea typeface="Calibri" panose="020F0502020204030204" pitchFamily="34" charset="0"/>
                <a:cs typeface="Times New Roman" panose="02020603050405020304" pitchFamily="18" charset="0"/>
              </a:rPr>
              <a:t>dans la période comprise entre la </a:t>
            </a:r>
            <a:r>
              <a:rPr lang="fr-F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guerre contre le Mède </a:t>
            </a:r>
            <a:r>
              <a:rPr lang="fr-FR" sz="1800" dirty="0">
                <a:effectLst/>
                <a:latin typeface="Calibri" panose="020F0502020204030204" pitchFamily="34" charset="0"/>
                <a:ea typeface="Calibri" panose="020F0502020204030204" pitchFamily="34" charset="0"/>
                <a:cs typeface="Times New Roman" panose="02020603050405020304" pitchFamily="18" charset="0"/>
              </a:rPr>
              <a:t>et la guerre du Péloponnèse</a:t>
            </a:r>
            <a:r>
              <a:rPr lang="fr-FR" sz="1800" baseline="30000" dirty="0">
                <a:effectLst/>
                <a:latin typeface="Calibri" panose="020F0502020204030204" pitchFamily="34" charset="0"/>
                <a:ea typeface="Calibri" panose="020F0502020204030204" pitchFamily="34" charset="0"/>
                <a:cs typeface="Times New Roman" panose="02020603050405020304" pitchFamily="18" charset="0"/>
              </a:rPr>
              <a:t>1</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Thucydide, I, 96-97</a:t>
            </a:r>
          </a:p>
          <a:p>
            <a:pPr marL="342900" lvl="0" indent="-342900">
              <a:lnSpc>
                <a:spcPct val="107000"/>
              </a:lnSpc>
              <a:spcAft>
                <a:spcPts val="600"/>
              </a:spcAft>
              <a:buFont typeface="+mj-lt"/>
              <a:buAutoNum type="arabicPeriod"/>
            </a:pPr>
            <a:r>
              <a:rPr lang="fr-FR" sz="1800" dirty="0">
                <a:effectLst/>
                <a:latin typeface="Tw Cen MT" panose="020B0602020104020603" pitchFamily="34" charset="0"/>
                <a:ea typeface="Calibri" panose="020F0502020204030204" pitchFamily="34" charset="0"/>
                <a:cs typeface="Times New Roman" panose="02020603050405020304" pitchFamily="18" charset="0"/>
              </a:rPr>
              <a:t>En 454 avant J.-C., sous l’impulsion de Périclès, Athènes s’empare du Trésor de la Ligue, jusque là abrité au sanctuaire panhellénique de Délos, qui est désormais transféré à Athènes </a:t>
            </a:r>
            <a:r>
              <a:rPr lang="fr-FR" sz="18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dirty="0">
                <a:effectLst/>
                <a:latin typeface="Tw Cen MT" panose="020B0602020104020603" pitchFamily="34" charset="0"/>
                <a:ea typeface="Calibri" panose="020F0502020204030204" pitchFamily="34" charset="0"/>
                <a:cs typeface="Times New Roman" panose="02020603050405020304" pitchFamily="18" charset="0"/>
              </a:rPr>
              <a:t> accentue la domination d’Athènes sur les cités alliés, devenues sujettes de l’empire athénien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97BEAB08-196C-A0A9-3003-A4FA1EE08425}"/>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8DA6FDC7-2B57-B817-1505-32CE2BB7A944}"/>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5" name="ZoneTexte 4">
            <a:extLst>
              <a:ext uri="{FF2B5EF4-FFF2-40B4-BE49-F238E27FC236}">
                <a16:creationId xmlns:a16="http://schemas.microsoft.com/office/drawing/2014/main" id="{1CF0A1BC-8034-2CBC-2D4A-649B92F66E92}"/>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36614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CAC39AA-2BF8-1313-46C9-57F9401614C7}"/>
              </a:ext>
            </a:extLst>
          </p:cNvPr>
          <p:cNvSpPr txBox="1"/>
          <p:nvPr/>
        </p:nvSpPr>
        <p:spPr>
          <a:xfrm>
            <a:off x="1017494" y="0"/>
            <a:ext cx="4684059" cy="6804363"/>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Doc. 6 : L’impérialisme maritime au service de la démocratie sous Périclès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Tous les ans, il faisait partir </a:t>
            </a:r>
            <a:r>
              <a:rPr lang="fr-FR" sz="1800" b="1" dirty="0">
                <a:effectLst/>
                <a:latin typeface="Calibri" panose="020F0502020204030204" pitchFamily="34" charset="0"/>
                <a:ea typeface="Calibri" panose="020F0502020204030204" pitchFamily="34" charset="0"/>
                <a:cs typeface="Calibri" panose="020F0502020204030204" pitchFamily="34" charset="0"/>
              </a:rPr>
              <a:t>soixante trirèmes</a:t>
            </a:r>
            <a:r>
              <a:rPr lang="fr-FR" sz="1800" dirty="0">
                <a:effectLst/>
                <a:latin typeface="Calibri" panose="020F0502020204030204" pitchFamily="34" charset="0"/>
                <a:ea typeface="Calibri" panose="020F0502020204030204" pitchFamily="34" charset="0"/>
                <a:cs typeface="Calibri" panose="020F0502020204030204" pitchFamily="34" charset="0"/>
              </a:rPr>
              <a:t>, montées par un grand nombre d’Athéniens, lesquels devaient, moyennant une solde, </a:t>
            </a:r>
            <a:r>
              <a:rPr lang="fr-FR" sz="1800" b="1" dirty="0">
                <a:effectLst/>
                <a:latin typeface="Calibri" panose="020F0502020204030204" pitchFamily="34" charset="0"/>
                <a:ea typeface="Calibri" panose="020F0502020204030204" pitchFamily="34" charset="0"/>
                <a:cs typeface="Calibri" panose="020F0502020204030204" pitchFamily="34" charset="0"/>
              </a:rPr>
              <a:t>tenir la mer pendant huit mois, pour s’exercer et s’instruire dans l’art nautique</a:t>
            </a:r>
            <a:r>
              <a:rPr lang="fr-FR" sz="1800" dirty="0">
                <a:effectLst/>
                <a:latin typeface="Calibri" panose="020F0502020204030204" pitchFamily="34" charset="0"/>
                <a:ea typeface="Calibri" panose="020F0502020204030204" pitchFamily="34" charset="0"/>
                <a:cs typeface="Calibri" panose="020F0502020204030204" pitchFamily="34" charset="0"/>
              </a:rPr>
              <a:t>. En outre, il envoya une </a:t>
            </a:r>
            <a:r>
              <a:rPr lang="fr-FR" sz="1800" b="1" dirty="0">
                <a:effectLst/>
                <a:latin typeface="Calibri" panose="020F0502020204030204" pitchFamily="34" charset="0"/>
                <a:ea typeface="Calibri" panose="020F0502020204030204" pitchFamily="34" charset="0"/>
                <a:cs typeface="Calibri" panose="020F0502020204030204" pitchFamily="34" charset="0"/>
              </a:rPr>
              <a:t>colonie</a:t>
            </a:r>
            <a:r>
              <a:rPr lang="fr-FR" sz="1800" dirty="0">
                <a:effectLst/>
                <a:latin typeface="Calibri" panose="020F0502020204030204" pitchFamily="34" charset="0"/>
                <a:ea typeface="Calibri" panose="020F0502020204030204" pitchFamily="34" charset="0"/>
                <a:cs typeface="Calibri" panose="020F0502020204030204" pitchFamily="34" charset="0"/>
              </a:rPr>
              <a:t> de mille hommes dans la Chersonèse, une de cinq cents à Naxos, une de deux cent cinquante à Andros ; une autre colonie, de mille hommes alla se fixer en Thrace, dans le pays des </a:t>
            </a:r>
            <a:r>
              <a:rPr lang="fr-FR" sz="1800" dirty="0" err="1">
                <a:effectLst/>
                <a:latin typeface="Calibri" panose="020F0502020204030204" pitchFamily="34" charset="0"/>
                <a:ea typeface="Calibri" panose="020F0502020204030204" pitchFamily="34" charset="0"/>
                <a:cs typeface="Calibri" panose="020F0502020204030204" pitchFamily="34" charset="0"/>
              </a:rPr>
              <a:t>Bisaltes</a:t>
            </a:r>
            <a:r>
              <a:rPr lang="fr-FR" sz="1800" dirty="0">
                <a:effectLst/>
                <a:latin typeface="Calibri" panose="020F0502020204030204" pitchFamily="34" charset="0"/>
                <a:ea typeface="Calibri" panose="020F0502020204030204" pitchFamily="34" charset="0"/>
                <a:cs typeface="Calibri" panose="020F0502020204030204" pitchFamily="34" charset="0"/>
              </a:rPr>
              <a:t> ; enfin il peupla, en Italie, Sybaris, qui venait d’être rebâtie sous le nom de </a:t>
            </a:r>
            <a:r>
              <a:rPr lang="fr-FR" sz="1800" dirty="0" err="1">
                <a:effectLst/>
                <a:latin typeface="Calibri" panose="020F0502020204030204" pitchFamily="34" charset="0"/>
                <a:ea typeface="Calibri" panose="020F0502020204030204" pitchFamily="34" charset="0"/>
                <a:cs typeface="Calibri" panose="020F0502020204030204" pitchFamily="34" charset="0"/>
              </a:rPr>
              <a:t>Thuries</a:t>
            </a:r>
            <a:r>
              <a:rPr lang="fr-FR" sz="1800" dirty="0">
                <a:effectLst/>
                <a:latin typeface="Calibri" panose="020F0502020204030204" pitchFamily="34" charset="0"/>
                <a:ea typeface="Calibri" panose="020F0502020204030204" pitchFamily="34" charset="0"/>
                <a:cs typeface="Calibri" panose="020F0502020204030204" pitchFamily="34" charset="0"/>
              </a:rPr>
              <a:t>. Par ce moyen, Périclès déchargea la ville d’une populace oisive, et pleine, par conséquent, d’une malfaisante activité ; il put subvenir aux besoins urgents des pauvres, et </a:t>
            </a:r>
            <a:r>
              <a:rPr lang="fr-FR" sz="1800" b="1" dirty="0">
                <a:effectLst/>
                <a:latin typeface="Calibri" panose="020F0502020204030204" pitchFamily="34" charset="0"/>
                <a:ea typeface="Calibri" panose="020F0502020204030204" pitchFamily="34" charset="0"/>
                <a:cs typeface="Calibri" panose="020F0502020204030204" pitchFamily="34" charset="0"/>
              </a:rPr>
              <a:t>établir à demeure, au sein des alliés d’Athènes, comme une garnison qui les tenait en respect, et qui prévenait toute révolution.</a:t>
            </a:r>
            <a:r>
              <a:rPr lang="fr-FR" sz="1800" b="1" u="sng" dirty="0">
                <a:effectLst/>
                <a:latin typeface="Calibri" panose="020F0502020204030204" pitchFamily="34" charset="0"/>
                <a:ea typeface="Calibri" panose="020F0502020204030204" pitchFamily="34" charset="0"/>
                <a:cs typeface="Calibri" panose="020F05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Plutarque, </a:t>
            </a:r>
            <a:r>
              <a:rPr lang="fr-FR" sz="1800" i="1" dirty="0">
                <a:effectLst/>
                <a:latin typeface="Calibri" panose="020F0502020204030204" pitchFamily="34" charset="0"/>
                <a:ea typeface="Calibri" panose="020F0502020204030204" pitchFamily="34" charset="0"/>
                <a:cs typeface="Calibri" panose="020F0502020204030204" pitchFamily="34" charset="0"/>
              </a:rPr>
              <a:t>Vie de Périclès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D04E3267-648C-983A-636D-1334DA52960D}"/>
              </a:ext>
            </a:extLst>
          </p:cNvPr>
          <p:cNvPicPr>
            <a:picLocks noChangeAspect="1"/>
          </p:cNvPicPr>
          <p:nvPr/>
        </p:nvPicPr>
        <p:blipFill>
          <a:blip r:embed="rId2"/>
          <a:stretch>
            <a:fillRect/>
          </a:stretch>
        </p:blipFill>
        <p:spPr>
          <a:xfrm>
            <a:off x="5872480" y="53637"/>
            <a:ext cx="6319520" cy="3926692"/>
          </a:xfrm>
          <a:prstGeom prst="rect">
            <a:avLst/>
          </a:prstGeom>
        </p:spPr>
      </p:pic>
      <p:pic>
        <p:nvPicPr>
          <p:cNvPr id="4" name="Image 3">
            <a:extLst>
              <a:ext uri="{FF2B5EF4-FFF2-40B4-BE49-F238E27FC236}">
                <a16:creationId xmlns:a16="http://schemas.microsoft.com/office/drawing/2014/main" id="{DF08A5A8-DD5F-CAD5-D875-4C3BD58A405A}"/>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EAEEC1A6-0C82-6BEA-E35F-F3BC6B231F19}"/>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7" name="Image 6">
            <a:extLst>
              <a:ext uri="{FF2B5EF4-FFF2-40B4-BE49-F238E27FC236}">
                <a16:creationId xmlns:a16="http://schemas.microsoft.com/office/drawing/2014/main" id="{233D9337-3B79-484C-6D18-E239AEB16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003879"/>
            <a:ext cx="3989294" cy="2800484"/>
          </a:xfrm>
          <a:prstGeom prst="rect">
            <a:avLst/>
          </a:prstGeom>
        </p:spPr>
      </p:pic>
      <p:sp>
        <p:nvSpPr>
          <p:cNvPr id="6" name="ZoneTexte 5">
            <a:extLst>
              <a:ext uri="{FF2B5EF4-FFF2-40B4-BE49-F238E27FC236}">
                <a16:creationId xmlns:a16="http://schemas.microsoft.com/office/drawing/2014/main" id="{3541412D-5781-7D52-3BA0-2D56D341429F}"/>
              </a:ext>
            </a:extLst>
          </p:cNvPr>
          <p:cNvSpPr txBox="1"/>
          <p:nvPr/>
        </p:nvSpPr>
        <p:spPr>
          <a:xfrm>
            <a:off x="10317308" y="6065699"/>
            <a:ext cx="1874692" cy="738664"/>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04070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C8F010EB-2FAD-D30B-930B-31B4962078D5}"/>
              </a:ext>
            </a:extLst>
          </p:cNvPr>
          <p:cNvSpPr/>
          <p:nvPr/>
        </p:nvSpPr>
        <p:spPr>
          <a:xfrm>
            <a:off x="1264024" y="134472"/>
            <a:ext cx="10421470" cy="8740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70C0"/>
                </a:solidFill>
              </a:rPr>
              <a:t>Situation initiale à la fin du VIe siècle av. J.-C</a:t>
            </a:r>
            <a:r>
              <a:rPr lang="fr-FR" dirty="0">
                <a:solidFill>
                  <a:schemeClr val="tx1"/>
                </a:solidFill>
              </a:rPr>
              <a:t>. </a:t>
            </a:r>
            <a:r>
              <a:rPr lang="fr-FR" dirty="0">
                <a:solidFill>
                  <a:schemeClr val="tx1"/>
                </a:solidFill>
                <a:sym typeface="Wingdings" panose="05000000000000000000" pitchFamily="2" charset="2"/>
              </a:rPr>
              <a:t> </a:t>
            </a:r>
            <a:r>
              <a:rPr lang="fr-FR" dirty="0">
                <a:solidFill>
                  <a:schemeClr val="tx1"/>
                </a:solidFill>
              </a:rPr>
              <a:t> Athènes n’est pas une puissance maritime et rencontre des difficultés à contrôler son espace maritime proche (le Golfe </a:t>
            </a:r>
            <a:r>
              <a:rPr lang="fr-FR" dirty="0" err="1">
                <a:solidFill>
                  <a:schemeClr val="tx1"/>
                </a:solidFill>
              </a:rPr>
              <a:t>Saronique</a:t>
            </a:r>
            <a:r>
              <a:rPr lang="fr-FR" dirty="0">
                <a:solidFill>
                  <a:schemeClr val="tx1"/>
                </a:solidFill>
              </a:rPr>
              <a:t>) où Mégare et Egine rivalisent avec elle.</a:t>
            </a:r>
          </a:p>
        </p:txBody>
      </p:sp>
      <p:sp>
        <p:nvSpPr>
          <p:cNvPr id="3" name="ZoneTexte 2">
            <a:extLst>
              <a:ext uri="{FF2B5EF4-FFF2-40B4-BE49-F238E27FC236}">
                <a16:creationId xmlns:a16="http://schemas.microsoft.com/office/drawing/2014/main" id="{82906AC3-3A27-BF8D-34EC-461DF683FD9A}"/>
              </a:ext>
            </a:extLst>
          </p:cNvPr>
          <p:cNvSpPr txBox="1"/>
          <p:nvPr/>
        </p:nvSpPr>
        <p:spPr>
          <a:xfrm>
            <a:off x="2822778" y="1126231"/>
            <a:ext cx="6186557" cy="553998"/>
          </a:xfrm>
          <a:prstGeom prst="rect">
            <a:avLst/>
          </a:prstGeom>
          <a:noFill/>
        </p:spPr>
        <p:txBody>
          <a:bodyPr wrap="square" rtlCol="0">
            <a:spAutoFit/>
          </a:bodyPr>
          <a:lstStyle/>
          <a:p>
            <a:r>
              <a:rPr lang="fr-FR" sz="3000" dirty="0">
                <a:solidFill>
                  <a:srgbClr val="0070C0"/>
                </a:solidFill>
              </a:rPr>
              <a:t>Fondements de la thalassocratie</a:t>
            </a:r>
          </a:p>
        </p:txBody>
      </p:sp>
      <p:sp>
        <p:nvSpPr>
          <p:cNvPr id="5" name="ZoneTexte 4">
            <a:extLst>
              <a:ext uri="{FF2B5EF4-FFF2-40B4-BE49-F238E27FC236}">
                <a16:creationId xmlns:a16="http://schemas.microsoft.com/office/drawing/2014/main" id="{0557F659-AC80-48B2-5F52-5CF708638157}"/>
              </a:ext>
            </a:extLst>
          </p:cNvPr>
          <p:cNvSpPr txBox="1"/>
          <p:nvPr/>
        </p:nvSpPr>
        <p:spPr>
          <a:xfrm>
            <a:off x="1062318" y="2020997"/>
            <a:ext cx="2785409" cy="1477328"/>
          </a:xfrm>
          <a:prstGeom prst="rect">
            <a:avLst/>
          </a:prstGeom>
          <a:noFill/>
          <a:ln>
            <a:solidFill>
              <a:srgbClr val="002060"/>
            </a:solidFill>
          </a:ln>
        </p:spPr>
        <p:txBody>
          <a:bodyPr wrap="square" rtlCol="0">
            <a:spAutoFit/>
          </a:bodyPr>
          <a:lstStyle/>
          <a:p>
            <a:pPr algn="ctr"/>
            <a:r>
              <a:rPr lang="fr-FR" b="1" u="sng" dirty="0">
                <a:solidFill>
                  <a:srgbClr val="0070C0"/>
                </a:solidFill>
              </a:rPr>
              <a:t>Des moyens</a:t>
            </a:r>
            <a:r>
              <a:rPr lang="fr-FR" dirty="0"/>
              <a:t>:</a:t>
            </a:r>
          </a:p>
          <a:p>
            <a:r>
              <a:rPr lang="fr-FR" dirty="0"/>
              <a:t>Découverte des mines du Laurion en 483 av. J.-C.</a:t>
            </a:r>
          </a:p>
          <a:p>
            <a:r>
              <a:rPr lang="fr-FR" dirty="0"/>
              <a:t>Athènes se dote d’une monnaie forte (100 talents)</a:t>
            </a:r>
          </a:p>
        </p:txBody>
      </p:sp>
      <p:sp>
        <p:nvSpPr>
          <p:cNvPr id="6" name="ZoneTexte 5">
            <a:extLst>
              <a:ext uri="{FF2B5EF4-FFF2-40B4-BE49-F238E27FC236}">
                <a16:creationId xmlns:a16="http://schemas.microsoft.com/office/drawing/2014/main" id="{D61210CF-6F3D-FC51-EA5F-1A3DEF643328}"/>
              </a:ext>
            </a:extLst>
          </p:cNvPr>
          <p:cNvSpPr txBox="1"/>
          <p:nvPr/>
        </p:nvSpPr>
        <p:spPr>
          <a:xfrm>
            <a:off x="6719046" y="2212595"/>
            <a:ext cx="4410636" cy="1754326"/>
          </a:xfrm>
          <a:prstGeom prst="rect">
            <a:avLst/>
          </a:prstGeom>
          <a:noFill/>
          <a:ln>
            <a:solidFill>
              <a:srgbClr val="002060"/>
            </a:solidFill>
          </a:ln>
        </p:spPr>
        <p:txBody>
          <a:bodyPr wrap="square" rtlCol="0">
            <a:spAutoFit/>
          </a:bodyPr>
          <a:lstStyle/>
          <a:p>
            <a:pPr algn="ctr"/>
            <a:r>
              <a:rPr lang="fr-FR" b="1" u="sng" dirty="0">
                <a:solidFill>
                  <a:srgbClr val="0070C0"/>
                </a:solidFill>
              </a:rPr>
              <a:t>Une volonté politique et une stratégie navale</a:t>
            </a:r>
          </a:p>
          <a:p>
            <a:r>
              <a:rPr lang="fr-FR" dirty="0"/>
              <a:t>Arrivée au pouvoir de </a:t>
            </a:r>
            <a:r>
              <a:rPr lang="fr-FR" b="1" dirty="0">
                <a:solidFill>
                  <a:srgbClr val="7030A0"/>
                </a:solidFill>
              </a:rPr>
              <a:t>Thémistocle</a:t>
            </a:r>
          </a:p>
          <a:p>
            <a:r>
              <a:rPr lang="fr-FR" dirty="0"/>
              <a:t>=&gt; Fait voter sa </a:t>
            </a:r>
            <a:r>
              <a:rPr lang="fr-FR" b="1" u="sng" dirty="0"/>
              <a:t>loi navale </a:t>
            </a:r>
            <a:r>
              <a:rPr lang="fr-FR" dirty="0"/>
              <a:t>affectant les revenus du Laurion à la construction de 100 (ou 200) trières</a:t>
            </a:r>
          </a:p>
        </p:txBody>
      </p:sp>
      <p:cxnSp>
        <p:nvCxnSpPr>
          <p:cNvPr id="8" name="Connecteur droit avec flèche 7">
            <a:extLst>
              <a:ext uri="{FF2B5EF4-FFF2-40B4-BE49-F238E27FC236}">
                <a16:creationId xmlns:a16="http://schemas.microsoft.com/office/drawing/2014/main" id="{EEA6267E-C5AC-A848-023D-A60A86F90723}"/>
              </a:ext>
            </a:extLst>
          </p:cNvPr>
          <p:cNvCxnSpPr>
            <a:cxnSpLocks/>
          </p:cNvCxnSpPr>
          <p:nvPr/>
        </p:nvCxnSpPr>
        <p:spPr>
          <a:xfrm>
            <a:off x="3847727" y="3043593"/>
            <a:ext cx="2871319" cy="277831"/>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Flèche : bas 8">
            <a:extLst>
              <a:ext uri="{FF2B5EF4-FFF2-40B4-BE49-F238E27FC236}">
                <a16:creationId xmlns:a16="http://schemas.microsoft.com/office/drawing/2014/main" id="{6F3F3B69-38C9-5799-C375-714F92D02659}"/>
              </a:ext>
            </a:extLst>
          </p:cNvPr>
          <p:cNvSpPr/>
          <p:nvPr/>
        </p:nvSpPr>
        <p:spPr>
          <a:xfrm rot="19422127">
            <a:off x="6306993" y="1596957"/>
            <a:ext cx="323904" cy="710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57D28C66-CB16-714A-5D09-6DAE337DA11C}"/>
              </a:ext>
            </a:extLst>
          </p:cNvPr>
          <p:cNvSpPr/>
          <p:nvPr/>
        </p:nvSpPr>
        <p:spPr>
          <a:xfrm rot="2274154">
            <a:off x="4271515" y="1609582"/>
            <a:ext cx="369762" cy="8086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D408B64F-0154-6E2D-06B3-FF993D1BF0E9}"/>
              </a:ext>
            </a:extLst>
          </p:cNvPr>
          <p:cNvCxnSpPr>
            <a:cxnSpLocks/>
          </p:cNvCxnSpPr>
          <p:nvPr/>
        </p:nvCxnSpPr>
        <p:spPr>
          <a:xfrm>
            <a:off x="3847727" y="3536577"/>
            <a:ext cx="1221814" cy="914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ADB4DE3-10CD-5CB8-356A-E64492C5DBFB}"/>
              </a:ext>
            </a:extLst>
          </p:cNvPr>
          <p:cNvCxnSpPr>
            <a:cxnSpLocks/>
          </p:cNvCxnSpPr>
          <p:nvPr/>
        </p:nvCxnSpPr>
        <p:spPr>
          <a:xfrm flipH="1">
            <a:off x="5526741" y="3966921"/>
            <a:ext cx="1595720" cy="514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EAF1DAF8-CD5D-6952-1509-E1E70A5D3AA9}"/>
              </a:ext>
            </a:extLst>
          </p:cNvPr>
          <p:cNvSpPr txBox="1"/>
          <p:nvPr/>
        </p:nvSpPr>
        <p:spPr>
          <a:xfrm>
            <a:off x="3847727" y="4479324"/>
            <a:ext cx="4826536" cy="923330"/>
          </a:xfrm>
          <a:prstGeom prst="rect">
            <a:avLst/>
          </a:prstGeom>
          <a:noFill/>
          <a:ln>
            <a:solidFill>
              <a:srgbClr val="002060"/>
            </a:solidFill>
          </a:ln>
        </p:spPr>
        <p:txBody>
          <a:bodyPr wrap="square" rtlCol="0">
            <a:spAutoFit/>
          </a:bodyPr>
          <a:lstStyle/>
          <a:p>
            <a:pPr algn="ctr"/>
            <a:r>
              <a:rPr lang="fr-FR" b="1" u="sng" dirty="0"/>
              <a:t>Victoire athénienne à Salamine en 480 av. J.-C.</a:t>
            </a:r>
          </a:p>
          <a:p>
            <a:r>
              <a:rPr lang="fr-FR" dirty="0"/>
              <a:t>=&gt; Athènes accède au 1</a:t>
            </a:r>
            <a:r>
              <a:rPr lang="fr-FR" baseline="30000" dirty="0"/>
              <a:t>er</a:t>
            </a:r>
            <a:r>
              <a:rPr lang="fr-FR" dirty="0"/>
              <a:t> rang des puissances maritimes</a:t>
            </a:r>
          </a:p>
        </p:txBody>
      </p:sp>
      <p:sp>
        <p:nvSpPr>
          <p:cNvPr id="17" name="Flèche : bas 16">
            <a:extLst>
              <a:ext uri="{FF2B5EF4-FFF2-40B4-BE49-F238E27FC236}">
                <a16:creationId xmlns:a16="http://schemas.microsoft.com/office/drawing/2014/main" id="{5EF37C80-DDFD-DAB8-E5C4-3675D09B3535}"/>
              </a:ext>
            </a:extLst>
          </p:cNvPr>
          <p:cNvSpPr/>
          <p:nvPr/>
        </p:nvSpPr>
        <p:spPr>
          <a:xfrm>
            <a:off x="5736115" y="5206823"/>
            <a:ext cx="359885" cy="630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DB71D35A-E4F2-DADC-6848-49C2C655F3BA}"/>
              </a:ext>
            </a:extLst>
          </p:cNvPr>
          <p:cNvSpPr txBox="1"/>
          <p:nvPr/>
        </p:nvSpPr>
        <p:spPr>
          <a:xfrm>
            <a:off x="3911333" y="5915057"/>
            <a:ext cx="4826536" cy="923330"/>
          </a:xfrm>
          <a:prstGeom prst="rect">
            <a:avLst/>
          </a:prstGeom>
          <a:noFill/>
          <a:ln>
            <a:solidFill>
              <a:srgbClr val="002060"/>
            </a:solidFill>
          </a:ln>
        </p:spPr>
        <p:txBody>
          <a:bodyPr wrap="square" rtlCol="0">
            <a:spAutoFit/>
          </a:bodyPr>
          <a:lstStyle/>
          <a:p>
            <a:pPr algn="ctr"/>
            <a:r>
              <a:rPr lang="fr-FR" b="1" u="sng" dirty="0"/>
              <a:t>478 av. J.-C.: Création de la Ligue de Délos</a:t>
            </a:r>
          </a:p>
          <a:p>
            <a:r>
              <a:rPr lang="fr-FR" dirty="0"/>
              <a:t>Alliance de cités grecques dirigée par Athènes pour lutter contre la menace perse en mer Egée</a:t>
            </a:r>
          </a:p>
        </p:txBody>
      </p:sp>
      <p:pic>
        <p:nvPicPr>
          <p:cNvPr id="4" name="Image 3">
            <a:extLst>
              <a:ext uri="{FF2B5EF4-FFF2-40B4-BE49-F238E27FC236}">
                <a16:creationId xmlns:a16="http://schemas.microsoft.com/office/drawing/2014/main" id="{CFA99F80-9C91-A3FC-0001-AD1E59C559DE}"/>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7" name="Image 6">
            <a:extLst>
              <a:ext uri="{FF2B5EF4-FFF2-40B4-BE49-F238E27FC236}">
                <a16:creationId xmlns:a16="http://schemas.microsoft.com/office/drawing/2014/main" id="{98C88BF6-430A-A182-DA7B-0BF74DCB607F}"/>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11" name="ZoneTexte 10">
            <a:extLst>
              <a:ext uri="{FF2B5EF4-FFF2-40B4-BE49-F238E27FC236}">
                <a16:creationId xmlns:a16="http://schemas.microsoft.com/office/drawing/2014/main" id="{9C10CC45-60A2-BDF7-B752-3AF82A2A82AA}"/>
              </a:ext>
            </a:extLst>
          </p:cNvPr>
          <p:cNvSpPr txBox="1"/>
          <p:nvPr/>
        </p:nvSpPr>
        <p:spPr>
          <a:xfrm>
            <a:off x="9129486" y="6371771"/>
            <a:ext cx="3062514" cy="523220"/>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377306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0072BAE-C77F-1F51-6AD2-5BB5DCAFE115}"/>
              </a:ext>
            </a:extLst>
          </p:cNvPr>
          <p:cNvSpPr txBox="1"/>
          <p:nvPr/>
        </p:nvSpPr>
        <p:spPr>
          <a:xfrm>
            <a:off x="3306215" y="146269"/>
            <a:ext cx="4826536" cy="923330"/>
          </a:xfrm>
          <a:prstGeom prst="rect">
            <a:avLst/>
          </a:prstGeom>
          <a:noFill/>
          <a:ln>
            <a:solidFill>
              <a:srgbClr val="002060"/>
            </a:solidFill>
          </a:ln>
        </p:spPr>
        <p:txBody>
          <a:bodyPr wrap="square" rtlCol="0">
            <a:spAutoFit/>
          </a:bodyPr>
          <a:lstStyle/>
          <a:p>
            <a:pPr algn="ctr"/>
            <a:r>
              <a:rPr lang="fr-FR" b="1" u="sng" dirty="0"/>
              <a:t>478 av. J.-C.: Création de la Ligue de Délos</a:t>
            </a:r>
          </a:p>
          <a:p>
            <a:r>
              <a:rPr lang="fr-FR" dirty="0"/>
              <a:t>Alliance de cités grecques dirigée par Athènes pour lutter contre la menace perse en mer Egée</a:t>
            </a:r>
          </a:p>
        </p:txBody>
      </p:sp>
      <p:sp>
        <p:nvSpPr>
          <p:cNvPr id="3" name="ZoneTexte 2">
            <a:extLst>
              <a:ext uri="{FF2B5EF4-FFF2-40B4-BE49-F238E27FC236}">
                <a16:creationId xmlns:a16="http://schemas.microsoft.com/office/drawing/2014/main" id="{4504C8DF-3912-5166-F604-8FDCC25F8A50}"/>
              </a:ext>
            </a:extLst>
          </p:cNvPr>
          <p:cNvSpPr txBox="1"/>
          <p:nvPr/>
        </p:nvSpPr>
        <p:spPr>
          <a:xfrm>
            <a:off x="3306215" y="1692680"/>
            <a:ext cx="4826536" cy="1477328"/>
          </a:xfrm>
          <a:prstGeom prst="rect">
            <a:avLst/>
          </a:prstGeom>
          <a:noFill/>
          <a:ln>
            <a:solidFill>
              <a:srgbClr val="002060"/>
            </a:solidFill>
          </a:ln>
        </p:spPr>
        <p:txBody>
          <a:bodyPr wrap="square" rtlCol="0">
            <a:spAutoFit/>
          </a:bodyPr>
          <a:lstStyle/>
          <a:p>
            <a:pPr algn="ctr"/>
            <a:r>
              <a:rPr lang="fr-FR" b="1" u="sng" dirty="0"/>
              <a:t>Victoires navales de Cimon </a:t>
            </a:r>
          </a:p>
          <a:p>
            <a:r>
              <a:rPr lang="fr-FR" dirty="0" err="1"/>
              <a:t>Scyrons</a:t>
            </a:r>
            <a:r>
              <a:rPr lang="fr-FR" dirty="0"/>
              <a:t> (475 av. JC) face aux pirates</a:t>
            </a:r>
          </a:p>
          <a:p>
            <a:r>
              <a:rPr lang="fr-FR" dirty="0"/>
              <a:t>Eurymédon (468 av. JC) face aux Perses =&gt; Assure à Athènes la maîtrise économique, commerciale et militaire de la mer Egée</a:t>
            </a:r>
          </a:p>
        </p:txBody>
      </p:sp>
      <p:sp>
        <p:nvSpPr>
          <p:cNvPr id="4" name="ZoneTexte 3">
            <a:extLst>
              <a:ext uri="{FF2B5EF4-FFF2-40B4-BE49-F238E27FC236}">
                <a16:creationId xmlns:a16="http://schemas.microsoft.com/office/drawing/2014/main" id="{8B69D450-7222-CE1A-3E19-ADC4BD200294}"/>
              </a:ext>
            </a:extLst>
          </p:cNvPr>
          <p:cNvSpPr txBox="1"/>
          <p:nvPr/>
        </p:nvSpPr>
        <p:spPr>
          <a:xfrm>
            <a:off x="3306215" y="3590365"/>
            <a:ext cx="4826536" cy="1200329"/>
          </a:xfrm>
          <a:prstGeom prst="rect">
            <a:avLst/>
          </a:prstGeom>
          <a:noFill/>
          <a:ln>
            <a:solidFill>
              <a:srgbClr val="002060"/>
            </a:solidFill>
          </a:ln>
        </p:spPr>
        <p:txBody>
          <a:bodyPr wrap="square" rtlCol="0">
            <a:spAutoFit/>
          </a:bodyPr>
          <a:lstStyle/>
          <a:p>
            <a:pPr algn="ctr"/>
            <a:r>
              <a:rPr lang="fr-FR" b="1" u="sng" dirty="0"/>
              <a:t>454 av. J.-C.: transfert du Trésor de la Ligue de Délos à Athènes</a:t>
            </a:r>
          </a:p>
          <a:p>
            <a:r>
              <a:rPr lang="fr-FR" dirty="0"/>
              <a:t>Thalassocratie athénienne renforcée par Périclès qui la met au service de la démocratie. </a:t>
            </a:r>
          </a:p>
        </p:txBody>
      </p:sp>
      <p:sp>
        <p:nvSpPr>
          <p:cNvPr id="5" name="Flèche : bas 4">
            <a:extLst>
              <a:ext uri="{FF2B5EF4-FFF2-40B4-BE49-F238E27FC236}">
                <a16:creationId xmlns:a16="http://schemas.microsoft.com/office/drawing/2014/main" id="{57F16726-DD47-7767-6658-071174E9CB54}"/>
              </a:ext>
            </a:extLst>
          </p:cNvPr>
          <p:cNvSpPr/>
          <p:nvPr/>
        </p:nvSpPr>
        <p:spPr>
          <a:xfrm>
            <a:off x="5378824" y="1069599"/>
            <a:ext cx="309282" cy="6230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 bas 5">
            <a:extLst>
              <a:ext uri="{FF2B5EF4-FFF2-40B4-BE49-F238E27FC236}">
                <a16:creationId xmlns:a16="http://schemas.microsoft.com/office/drawing/2014/main" id="{89D34A43-401B-3189-E4A7-47495388B2CE}"/>
              </a:ext>
            </a:extLst>
          </p:cNvPr>
          <p:cNvSpPr/>
          <p:nvPr/>
        </p:nvSpPr>
        <p:spPr>
          <a:xfrm>
            <a:off x="5378824" y="3170008"/>
            <a:ext cx="309282" cy="420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1F786F4F-86A6-39C1-DD94-8E45F9E3814D}"/>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8" name="Image 7">
            <a:extLst>
              <a:ext uri="{FF2B5EF4-FFF2-40B4-BE49-F238E27FC236}">
                <a16:creationId xmlns:a16="http://schemas.microsoft.com/office/drawing/2014/main" id="{C042EA23-B5FD-359E-CE52-4BAB185376DD}"/>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9" name="Zone de texte 69">
            <a:extLst>
              <a:ext uri="{FF2B5EF4-FFF2-40B4-BE49-F238E27FC236}">
                <a16:creationId xmlns:a16="http://schemas.microsoft.com/office/drawing/2014/main" id="{C6119F16-24C9-D065-E6FE-8992927881C9}"/>
              </a:ext>
            </a:extLst>
          </p:cNvPr>
          <p:cNvSpPr txBox="1"/>
          <p:nvPr/>
        </p:nvSpPr>
        <p:spPr>
          <a:xfrm>
            <a:off x="8781144" y="1381139"/>
            <a:ext cx="3190817" cy="2496055"/>
          </a:xfrm>
          <a:prstGeom prst="rect">
            <a:avLst/>
          </a:prstGeom>
          <a:solidFill>
            <a:schemeClr val="lt1"/>
          </a:solidFill>
          <a:ln w="28575">
            <a:solidFill>
              <a:srgbClr val="00B0F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20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Apport du Groupe 2</a:t>
            </a:r>
            <a:r>
              <a:rPr lang="fr-FR"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 ce sont les victoire de Cimon qui assure à Athènes la maitrise de la mer et conduit Athènes d’une ligue d’alliés à un empire gardé sous la contrainte entre 478 et 461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Accolade fermante 9">
            <a:extLst>
              <a:ext uri="{FF2B5EF4-FFF2-40B4-BE49-F238E27FC236}">
                <a16:creationId xmlns:a16="http://schemas.microsoft.com/office/drawing/2014/main" id="{144BAC5C-D3D3-A8EE-7342-B18F244753AC}"/>
              </a:ext>
            </a:extLst>
          </p:cNvPr>
          <p:cNvSpPr/>
          <p:nvPr/>
        </p:nvSpPr>
        <p:spPr>
          <a:xfrm>
            <a:off x="8132751" y="1553028"/>
            <a:ext cx="478702" cy="1875972"/>
          </a:xfrm>
          <a:prstGeom prst="rightBrace">
            <a:avLst>
              <a:gd name="adj1" fmla="val 44717"/>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ectangle : coins arrondis 10">
            <a:extLst>
              <a:ext uri="{FF2B5EF4-FFF2-40B4-BE49-F238E27FC236}">
                <a16:creationId xmlns:a16="http://schemas.microsoft.com/office/drawing/2014/main" id="{AED00750-2228-5A44-B2DF-34FB834ED839}"/>
              </a:ext>
            </a:extLst>
          </p:cNvPr>
          <p:cNvSpPr/>
          <p:nvPr/>
        </p:nvSpPr>
        <p:spPr>
          <a:xfrm>
            <a:off x="1106245" y="146269"/>
            <a:ext cx="1952071" cy="952226"/>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000" dirty="0">
                <a:solidFill>
                  <a:srgbClr val="0D0D0D"/>
                </a:solidFill>
                <a:effectLst/>
                <a:ea typeface="Calibri" panose="020F0502020204030204" pitchFamily="34" charset="0"/>
                <a:cs typeface="Times New Roman" panose="02020603050405020304" pitchFamily="18" charset="0"/>
              </a:rPr>
              <a:t>Maîtrise militaire de la mer</a:t>
            </a:r>
            <a:endParaRPr lang="fr-FR" sz="2000" dirty="0">
              <a:effectLst/>
              <a:ea typeface="Calibri" panose="020F0502020204030204" pitchFamily="34" charset="0"/>
              <a:cs typeface="Times New Roman" panose="02020603050405020304" pitchFamily="18" charset="0"/>
            </a:endParaRPr>
          </a:p>
        </p:txBody>
      </p:sp>
      <p:sp>
        <p:nvSpPr>
          <p:cNvPr id="13" name="Rectangle : coins arrondis 12">
            <a:extLst>
              <a:ext uri="{FF2B5EF4-FFF2-40B4-BE49-F238E27FC236}">
                <a16:creationId xmlns:a16="http://schemas.microsoft.com/office/drawing/2014/main" id="{1B2BF225-2018-0563-974B-B12EB25E300D}"/>
              </a:ext>
            </a:extLst>
          </p:cNvPr>
          <p:cNvSpPr/>
          <p:nvPr/>
        </p:nvSpPr>
        <p:spPr>
          <a:xfrm>
            <a:off x="980532" y="1976112"/>
            <a:ext cx="2203495" cy="1040674"/>
          </a:xfrm>
          <a:prstGeom prst="roundRect">
            <a:avLst/>
          </a:prstGeom>
          <a:solidFill>
            <a:srgbClr val="FCD2F7"/>
          </a:solidFill>
          <a:ln w="12700" cap="flat" cmpd="sng" algn="ctr">
            <a:solidFill>
              <a:srgbClr val="FF0066"/>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fr-FR" sz="2200" dirty="0">
                <a:solidFill>
                  <a:srgbClr val="0D0D0D"/>
                </a:solidFill>
                <a:effectLst/>
                <a:latin typeface="Calibri" panose="020F0502020204030204" pitchFamily="34" charset="0"/>
                <a:ea typeface="Calibri" panose="020F0502020204030204" pitchFamily="34" charset="0"/>
                <a:cs typeface="Times New Roman" panose="02020603050405020304" pitchFamily="18" charset="0"/>
              </a:rPr>
              <a:t>Maîtrise commerciale de la mer</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96E617E3-E426-012C-242C-989E354BEF2F}"/>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3152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9676BA-FEA4-A8F5-1D17-3DFA96A6F238}"/>
              </a:ext>
            </a:extLst>
          </p:cNvPr>
          <p:cNvPicPr>
            <a:picLocks noChangeAspect="1"/>
          </p:cNvPicPr>
          <p:nvPr/>
        </p:nvPicPr>
        <p:blipFill>
          <a:blip r:embed="rId2"/>
          <a:stretch>
            <a:fillRect/>
          </a:stretch>
        </p:blipFill>
        <p:spPr>
          <a:xfrm>
            <a:off x="2382448" y="177474"/>
            <a:ext cx="7850764" cy="6801833"/>
          </a:xfrm>
          <a:prstGeom prst="rect">
            <a:avLst/>
          </a:prstGeom>
        </p:spPr>
      </p:pic>
      <p:pic>
        <p:nvPicPr>
          <p:cNvPr id="4" name="Image 3">
            <a:extLst>
              <a:ext uri="{FF2B5EF4-FFF2-40B4-BE49-F238E27FC236}">
                <a16:creationId xmlns:a16="http://schemas.microsoft.com/office/drawing/2014/main" id="{FEC3B092-9C44-B990-3B69-24D6F14AA098}"/>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DC580624-B362-B273-3A84-3F11AFD68A49}"/>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2" name="ZoneTexte 1">
            <a:extLst>
              <a:ext uri="{FF2B5EF4-FFF2-40B4-BE49-F238E27FC236}">
                <a16:creationId xmlns:a16="http://schemas.microsoft.com/office/drawing/2014/main" id="{18678839-DA75-FF31-A0C2-082EE595A3D2}"/>
              </a:ext>
            </a:extLst>
          </p:cNvPr>
          <p:cNvSpPr txBox="1"/>
          <p:nvPr/>
        </p:nvSpPr>
        <p:spPr>
          <a:xfrm>
            <a:off x="1814286" y="3429000"/>
            <a:ext cx="1509485" cy="646331"/>
          </a:xfrm>
          <a:prstGeom prst="rect">
            <a:avLst/>
          </a:prstGeom>
          <a:noFill/>
          <a:ln>
            <a:solidFill>
              <a:srgbClr val="002060"/>
            </a:solidFill>
          </a:ln>
        </p:spPr>
        <p:txBody>
          <a:bodyPr wrap="square" rtlCol="0">
            <a:spAutoFit/>
          </a:bodyPr>
          <a:lstStyle/>
          <a:p>
            <a:pPr algn="ctr"/>
            <a:r>
              <a:rPr lang="fr-FR" dirty="0"/>
              <a:t>Versement du </a:t>
            </a:r>
            <a:r>
              <a:rPr lang="fr-FR" b="1" u="sng" dirty="0"/>
              <a:t>phoros</a:t>
            </a:r>
          </a:p>
        </p:txBody>
      </p:sp>
      <p:cxnSp>
        <p:nvCxnSpPr>
          <p:cNvPr id="7" name="Connecteur droit 6">
            <a:extLst>
              <a:ext uri="{FF2B5EF4-FFF2-40B4-BE49-F238E27FC236}">
                <a16:creationId xmlns:a16="http://schemas.microsoft.com/office/drawing/2014/main" id="{23F2A9F8-FB70-D93D-2A41-203585014CF3}"/>
              </a:ext>
            </a:extLst>
          </p:cNvPr>
          <p:cNvCxnSpPr/>
          <p:nvPr/>
        </p:nvCxnSpPr>
        <p:spPr>
          <a:xfrm flipH="1">
            <a:off x="2917371" y="1814286"/>
            <a:ext cx="246743" cy="1614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avec flèche 8">
            <a:extLst>
              <a:ext uri="{FF2B5EF4-FFF2-40B4-BE49-F238E27FC236}">
                <a16:creationId xmlns:a16="http://schemas.microsoft.com/office/drawing/2014/main" id="{7A02BC17-D1A4-CE16-BAB3-181BC3F9A39E}"/>
              </a:ext>
            </a:extLst>
          </p:cNvPr>
          <p:cNvCxnSpPr/>
          <p:nvPr/>
        </p:nvCxnSpPr>
        <p:spPr>
          <a:xfrm flipH="1">
            <a:off x="3323771" y="3802743"/>
            <a:ext cx="13353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88ABEE49-5AE7-1506-38A8-502813333DCF}"/>
              </a:ext>
            </a:extLst>
          </p:cNvPr>
          <p:cNvSpPr txBox="1"/>
          <p:nvPr/>
        </p:nvSpPr>
        <p:spPr>
          <a:xfrm>
            <a:off x="8157028" y="6601024"/>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291641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59A8822-6476-A80C-356E-2568573F145E}"/>
              </a:ext>
            </a:extLst>
          </p:cNvPr>
          <p:cNvPicPr>
            <a:picLocks noChangeAspect="1"/>
          </p:cNvPicPr>
          <p:nvPr/>
        </p:nvPicPr>
        <p:blipFill>
          <a:blip r:embed="rId2"/>
          <a:stretch>
            <a:fillRect/>
          </a:stretch>
        </p:blipFill>
        <p:spPr>
          <a:xfrm>
            <a:off x="1576467" y="-9748"/>
            <a:ext cx="7728898" cy="6756104"/>
          </a:xfrm>
          <a:prstGeom prst="rect">
            <a:avLst/>
          </a:prstGeom>
        </p:spPr>
      </p:pic>
      <p:pic>
        <p:nvPicPr>
          <p:cNvPr id="2" name="Image 1">
            <a:extLst>
              <a:ext uri="{FF2B5EF4-FFF2-40B4-BE49-F238E27FC236}">
                <a16:creationId xmlns:a16="http://schemas.microsoft.com/office/drawing/2014/main" id="{75F19874-B41B-EA98-459D-E80E3802E872}"/>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6FAF2148-9F91-33A0-FB84-31A49DE841B4}"/>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5" name="ZoneTexte 4">
            <a:extLst>
              <a:ext uri="{FF2B5EF4-FFF2-40B4-BE49-F238E27FC236}">
                <a16:creationId xmlns:a16="http://schemas.microsoft.com/office/drawing/2014/main" id="{FE2DA12B-9C61-226C-843C-36A231B3896E}"/>
              </a:ext>
            </a:extLst>
          </p:cNvPr>
          <p:cNvSpPr txBox="1"/>
          <p:nvPr/>
        </p:nvSpPr>
        <p:spPr>
          <a:xfrm>
            <a:off x="6908801" y="5558971"/>
            <a:ext cx="841828" cy="377372"/>
          </a:xfrm>
          <a:prstGeom prst="rect">
            <a:avLst/>
          </a:prstGeom>
          <a:solidFill>
            <a:srgbClr val="FFFF00"/>
          </a:solidFill>
        </p:spPr>
        <p:txBody>
          <a:bodyPr wrap="square" rtlCol="0">
            <a:spAutoFit/>
          </a:bodyPr>
          <a:lstStyle/>
          <a:p>
            <a:r>
              <a:rPr lang="fr-FR" dirty="0"/>
              <a:t>Doc. 1</a:t>
            </a:r>
          </a:p>
        </p:txBody>
      </p:sp>
      <p:sp>
        <p:nvSpPr>
          <p:cNvPr id="6" name="ZoneTexte 5">
            <a:extLst>
              <a:ext uri="{FF2B5EF4-FFF2-40B4-BE49-F238E27FC236}">
                <a16:creationId xmlns:a16="http://schemas.microsoft.com/office/drawing/2014/main" id="{AEFC405B-58FC-6FC5-AD51-96E79A4DAD30}"/>
              </a:ext>
            </a:extLst>
          </p:cNvPr>
          <p:cNvSpPr txBox="1"/>
          <p:nvPr/>
        </p:nvSpPr>
        <p:spPr>
          <a:xfrm>
            <a:off x="6770915" y="6252869"/>
            <a:ext cx="841828" cy="377372"/>
          </a:xfrm>
          <a:prstGeom prst="rect">
            <a:avLst/>
          </a:prstGeom>
          <a:solidFill>
            <a:srgbClr val="FFFF00"/>
          </a:solidFill>
        </p:spPr>
        <p:txBody>
          <a:bodyPr wrap="square" rtlCol="0">
            <a:spAutoFit/>
          </a:bodyPr>
          <a:lstStyle/>
          <a:p>
            <a:r>
              <a:rPr lang="fr-FR" dirty="0"/>
              <a:t>Doc. 6</a:t>
            </a:r>
          </a:p>
        </p:txBody>
      </p:sp>
      <p:sp>
        <p:nvSpPr>
          <p:cNvPr id="7" name="ZoneTexte 6">
            <a:extLst>
              <a:ext uri="{FF2B5EF4-FFF2-40B4-BE49-F238E27FC236}">
                <a16:creationId xmlns:a16="http://schemas.microsoft.com/office/drawing/2014/main" id="{E9E62D9A-E4C9-C0D5-9914-957BB788E24F}"/>
              </a:ext>
            </a:extLst>
          </p:cNvPr>
          <p:cNvSpPr txBox="1"/>
          <p:nvPr/>
        </p:nvSpPr>
        <p:spPr>
          <a:xfrm>
            <a:off x="7975601" y="2242457"/>
            <a:ext cx="841828" cy="377372"/>
          </a:xfrm>
          <a:prstGeom prst="rect">
            <a:avLst/>
          </a:prstGeom>
          <a:solidFill>
            <a:srgbClr val="FFFF00"/>
          </a:solidFill>
        </p:spPr>
        <p:txBody>
          <a:bodyPr wrap="square" rtlCol="0">
            <a:spAutoFit/>
          </a:bodyPr>
          <a:lstStyle/>
          <a:p>
            <a:r>
              <a:rPr lang="fr-FR" dirty="0"/>
              <a:t>Doc. 6</a:t>
            </a:r>
          </a:p>
        </p:txBody>
      </p:sp>
      <p:sp>
        <p:nvSpPr>
          <p:cNvPr id="8" name="ZoneTexte 7">
            <a:extLst>
              <a:ext uri="{FF2B5EF4-FFF2-40B4-BE49-F238E27FC236}">
                <a16:creationId xmlns:a16="http://schemas.microsoft.com/office/drawing/2014/main" id="{F4300D09-C39F-2E78-9DA2-A0BDE7C34AFB}"/>
              </a:ext>
            </a:extLst>
          </p:cNvPr>
          <p:cNvSpPr txBox="1"/>
          <p:nvPr/>
        </p:nvSpPr>
        <p:spPr>
          <a:xfrm>
            <a:off x="4555546" y="965199"/>
            <a:ext cx="841828" cy="377372"/>
          </a:xfrm>
          <a:prstGeom prst="rect">
            <a:avLst/>
          </a:prstGeom>
          <a:solidFill>
            <a:srgbClr val="FFFF00"/>
          </a:solidFill>
        </p:spPr>
        <p:txBody>
          <a:bodyPr wrap="square" rtlCol="0">
            <a:spAutoFit/>
          </a:bodyPr>
          <a:lstStyle/>
          <a:p>
            <a:r>
              <a:rPr lang="fr-FR" dirty="0"/>
              <a:t>Doc. 6</a:t>
            </a:r>
          </a:p>
        </p:txBody>
      </p:sp>
      <p:sp>
        <p:nvSpPr>
          <p:cNvPr id="9" name="ZoneTexte 8">
            <a:extLst>
              <a:ext uri="{FF2B5EF4-FFF2-40B4-BE49-F238E27FC236}">
                <a16:creationId xmlns:a16="http://schemas.microsoft.com/office/drawing/2014/main" id="{CE102B6D-F388-DBC9-355E-66EAC09DBA24}"/>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886251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F9BB4B3-3129-DE2F-FC92-ED7606E4FA27}"/>
              </a:ext>
            </a:extLst>
          </p:cNvPr>
          <p:cNvSpPr txBox="1"/>
          <p:nvPr/>
        </p:nvSpPr>
        <p:spPr>
          <a:xfrm>
            <a:off x="927847" y="156161"/>
            <a:ext cx="7368988" cy="3379771"/>
          </a:xfrm>
          <a:prstGeom prst="rect">
            <a:avLst/>
          </a:prstGeom>
          <a:noFill/>
        </p:spPr>
        <p:txBody>
          <a:bodyPr wrap="square">
            <a:spAutoFit/>
          </a:bodyPr>
          <a:lstStyle/>
          <a:p>
            <a:pPr>
              <a:lnSpc>
                <a:spcPct val="107000"/>
              </a:lnSpc>
              <a:spcAft>
                <a:spcPts val="800"/>
              </a:spcAft>
            </a:pPr>
            <a:r>
              <a:rPr lang="fr-FR" sz="2000" b="1" u="sng"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Gr.2 : Les étapes de la mise en place de la thalassocratie et de son déclin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Objectif : Comprendre les étapes de la construction de la thalassocratie et le lien entre maîtrise croissante des mers et affirmation progressive de la domination athénienne.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300"/>
              </a:spcAft>
            </a:pPr>
            <a:r>
              <a:rPr lang="fr-FR" sz="1800" b="1" u="heavy" dirty="0">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Consignes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grâce aux extraits de manuel universitaire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Le monde grec</a:t>
            </a:r>
            <a:r>
              <a:rPr lang="fr-FR" sz="1800" dirty="0">
                <a:effectLst/>
                <a:latin typeface="Calibri" panose="020F0502020204030204" pitchFamily="34" charset="0"/>
                <a:ea typeface="Calibri" panose="020F0502020204030204" pitchFamily="34" charset="0"/>
                <a:cs typeface="Times New Roman" panose="02020603050405020304" pitchFamily="18" charset="0"/>
              </a:rPr>
              <a:t> (pages 141-146) et à des recherches complémentaires si nécessaire, réalisez une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frise chronologique</a:t>
            </a:r>
            <a:r>
              <a:rPr lang="fr-FR" sz="1800" dirty="0">
                <a:effectLst/>
                <a:latin typeface="Calibri" panose="020F0502020204030204" pitchFamily="34" charset="0"/>
                <a:ea typeface="Calibri" panose="020F0502020204030204" pitchFamily="34" charset="0"/>
                <a:cs typeface="Times New Roman" panose="02020603050405020304" pitchFamily="18" charset="0"/>
              </a:rPr>
              <a:t> montrant les étapes de la construction de la thalassocratie et le lien avec l’affirmation croissante de la puissance athénienne sur le reste du monde égéen.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ED16F17E-76ED-3FA0-2B2E-BCA82D3AB164}"/>
              </a:ext>
            </a:extLst>
          </p:cNvPr>
          <p:cNvPicPr>
            <a:picLocks noChangeAspect="1"/>
          </p:cNvPicPr>
          <p:nvPr/>
        </p:nvPicPr>
        <p:blipFill>
          <a:blip r:embed="rId2"/>
          <a:stretch>
            <a:fillRect/>
          </a:stretch>
        </p:blipFill>
        <p:spPr>
          <a:xfrm>
            <a:off x="9217404" y="230897"/>
            <a:ext cx="2330047" cy="3272840"/>
          </a:xfrm>
          <a:prstGeom prst="rect">
            <a:avLst/>
          </a:prstGeom>
        </p:spPr>
      </p:pic>
      <p:pic>
        <p:nvPicPr>
          <p:cNvPr id="4" name="Image 3">
            <a:extLst>
              <a:ext uri="{FF2B5EF4-FFF2-40B4-BE49-F238E27FC236}">
                <a16:creationId xmlns:a16="http://schemas.microsoft.com/office/drawing/2014/main" id="{D77FA703-20AC-DB2C-A59A-3FF96A0CE813}"/>
              </a:ext>
            </a:extLst>
          </p:cNvPr>
          <p:cNvPicPr>
            <a:picLocks noChangeAspect="1"/>
          </p:cNvPicPr>
          <p:nvPr/>
        </p:nvPicPr>
        <p:blipFill>
          <a:blip r:embed="rId3"/>
          <a:stretch>
            <a:fillRect/>
          </a:stretch>
        </p:blipFill>
        <p:spPr>
          <a:xfrm>
            <a:off x="927847" y="3470082"/>
            <a:ext cx="6080303" cy="3231757"/>
          </a:xfrm>
          <a:prstGeom prst="rect">
            <a:avLst/>
          </a:prstGeom>
        </p:spPr>
      </p:pic>
      <p:pic>
        <p:nvPicPr>
          <p:cNvPr id="7" name="Image 6">
            <a:extLst>
              <a:ext uri="{FF2B5EF4-FFF2-40B4-BE49-F238E27FC236}">
                <a16:creationId xmlns:a16="http://schemas.microsoft.com/office/drawing/2014/main" id="{BD10B85E-B0DB-655F-4143-C7B54BCCC67F}"/>
              </a:ext>
            </a:extLst>
          </p:cNvPr>
          <p:cNvPicPr>
            <a:picLocks noChangeAspect="1"/>
          </p:cNvPicPr>
          <p:nvPr/>
        </p:nvPicPr>
        <p:blipFill>
          <a:blip r:embed="rId4"/>
          <a:stretch>
            <a:fillRect/>
          </a:stretch>
        </p:blipFill>
        <p:spPr>
          <a:xfrm>
            <a:off x="7168864" y="5455536"/>
            <a:ext cx="5023136" cy="691745"/>
          </a:xfrm>
          <a:prstGeom prst="rect">
            <a:avLst/>
          </a:prstGeom>
        </p:spPr>
      </p:pic>
      <p:pic>
        <p:nvPicPr>
          <p:cNvPr id="9" name="Image 8">
            <a:extLst>
              <a:ext uri="{FF2B5EF4-FFF2-40B4-BE49-F238E27FC236}">
                <a16:creationId xmlns:a16="http://schemas.microsoft.com/office/drawing/2014/main" id="{6354D73E-A26F-3943-A52D-B215D3C0BF06}"/>
              </a:ext>
            </a:extLst>
          </p:cNvPr>
          <p:cNvPicPr>
            <a:picLocks noChangeAspect="1"/>
          </p:cNvPicPr>
          <p:nvPr/>
        </p:nvPicPr>
        <p:blipFill>
          <a:blip r:embed="rId5"/>
          <a:stretch>
            <a:fillRect/>
          </a:stretch>
        </p:blipFill>
        <p:spPr>
          <a:xfrm>
            <a:off x="7168864" y="4194454"/>
            <a:ext cx="5023135" cy="1261082"/>
          </a:xfrm>
          <a:prstGeom prst="rect">
            <a:avLst/>
          </a:prstGeom>
        </p:spPr>
      </p:pic>
      <p:pic>
        <p:nvPicPr>
          <p:cNvPr id="10" name="Image 9">
            <a:extLst>
              <a:ext uri="{FF2B5EF4-FFF2-40B4-BE49-F238E27FC236}">
                <a16:creationId xmlns:a16="http://schemas.microsoft.com/office/drawing/2014/main" id="{8DA65F9A-BC78-22C0-F36E-F27EF5B5526D}"/>
              </a:ext>
            </a:extLst>
          </p:cNvPr>
          <p:cNvPicPr>
            <a:picLocks noChangeAspect="1"/>
          </p:cNvPicPr>
          <p:nvPr/>
        </p:nvPicPr>
        <p:blipFill rotWithShape="1">
          <a:blip r:embed="rId6"/>
          <a:srcRect l="64048"/>
          <a:stretch/>
        </p:blipFill>
        <p:spPr>
          <a:xfrm rot="16200000">
            <a:off x="-985392" y="1219946"/>
            <a:ext cx="3077029" cy="666165"/>
          </a:xfrm>
          <a:prstGeom prst="rect">
            <a:avLst/>
          </a:prstGeom>
        </p:spPr>
      </p:pic>
      <p:pic>
        <p:nvPicPr>
          <p:cNvPr id="11" name="Image 10">
            <a:extLst>
              <a:ext uri="{FF2B5EF4-FFF2-40B4-BE49-F238E27FC236}">
                <a16:creationId xmlns:a16="http://schemas.microsoft.com/office/drawing/2014/main" id="{F800AF16-946B-1E7C-0BA6-7AD7CF24E97E}"/>
              </a:ext>
            </a:extLst>
          </p:cNvPr>
          <p:cNvPicPr>
            <a:picLocks noChangeAspect="1"/>
          </p:cNvPicPr>
          <p:nvPr/>
        </p:nvPicPr>
        <p:blipFill rotWithShape="1">
          <a:blip r:embed="rId6"/>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CE948FA7-49A9-22C5-FCFB-9475731754EE}"/>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09246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èche : droite 5">
            <a:extLst>
              <a:ext uri="{FF2B5EF4-FFF2-40B4-BE49-F238E27FC236}">
                <a16:creationId xmlns:a16="http://schemas.microsoft.com/office/drawing/2014/main" id="{FF4701BB-6452-F290-CF7E-3794A62A647B}"/>
              </a:ext>
            </a:extLst>
          </p:cNvPr>
          <p:cNvSpPr/>
          <p:nvPr/>
        </p:nvSpPr>
        <p:spPr>
          <a:xfrm>
            <a:off x="150284" y="3044337"/>
            <a:ext cx="11645154" cy="1509861"/>
          </a:xfrm>
          <a:prstGeom prst="rightArrow">
            <a:avLst>
              <a:gd name="adj1" fmla="val 100000"/>
              <a:gd name="adj2" fmla="val 2293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9A9C127F-86B7-E134-9FDB-68FEEB7CA0D2}"/>
              </a:ext>
            </a:extLst>
          </p:cNvPr>
          <p:cNvSpPr txBox="1"/>
          <p:nvPr/>
        </p:nvSpPr>
        <p:spPr>
          <a:xfrm rot="19238210">
            <a:off x="2185849" y="1611924"/>
            <a:ext cx="3065930" cy="338554"/>
          </a:xfrm>
          <a:prstGeom prst="rect">
            <a:avLst/>
          </a:prstGeom>
          <a:noFill/>
        </p:spPr>
        <p:txBody>
          <a:bodyPr wrap="square" rtlCol="0">
            <a:spAutoFit/>
          </a:bodyPr>
          <a:lstStyle/>
          <a:p>
            <a:r>
              <a:rPr lang="fr-FR" sz="1600" dirty="0"/>
              <a:t>480 av. JC: Victoire de </a:t>
            </a:r>
            <a:r>
              <a:rPr lang="fr-FR" sz="1600" b="1" dirty="0">
                <a:solidFill>
                  <a:srgbClr val="FF0066"/>
                </a:solidFill>
              </a:rPr>
              <a:t>Salamine</a:t>
            </a:r>
          </a:p>
        </p:txBody>
      </p:sp>
      <p:sp>
        <p:nvSpPr>
          <p:cNvPr id="9" name="ZoneTexte 8">
            <a:extLst>
              <a:ext uri="{FF2B5EF4-FFF2-40B4-BE49-F238E27FC236}">
                <a16:creationId xmlns:a16="http://schemas.microsoft.com/office/drawing/2014/main" id="{57BBDD61-8E07-0A01-1DE5-C2D4D7FB277A}"/>
              </a:ext>
            </a:extLst>
          </p:cNvPr>
          <p:cNvSpPr txBox="1"/>
          <p:nvPr/>
        </p:nvSpPr>
        <p:spPr>
          <a:xfrm rot="19238210">
            <a:off x="3394488" y="1534636"/>
            <a:ext cx="3221241" cy="338554"/>
          </a:xfrm>
          <a:prstGeom prst="rect">
            <a:avLst/>
          </a:prstGeom>
          <a:noFill/>
        </p:spPr>
        <p:txBody>
          <a:bodyPr wrap="square" rtlCol="0">
            <a:spAutoFit/>
          </a:bodyPr>
          <a:lstStyle/>
          <a:p>
            <a:r>
              <a:rPr lang="fr-FR" sz="1600" dirty="0"/>
              <a:t>469 av. JC: Victoire de </a:t>
            </a:r>
            <a:r>
              <a:rPr lang="fr-FR" sz="1600" b="1" dirty="0">
                <a:solidFill>
                  <a:srgbClr val="FF0066"/>
                </a:solidFill>
              </a:rPr>
              <a:t>l’Eurymédon</a:t>
            </a:r>
          </a:p>
        </p:txBody>
      </p:sp>
      <p:sp>
        <p:nvSpPr>
          <p:cNvPr id="20" name="ZoneTexte 19">
            <a:extLst>
              <a:ext uri="{FF2B5EF4-FFF2-40B4-BE49-F238E27FC236}">
                <a16:creationId xmlns:a16="http://schemas.microsoft.com/office/drawing/2014/main" id="{B1D0212E-2102-BE02-9807-2C20AB186C7D}"/>
              </a:ext>
            </a:extLst>
          </p:cNvPr>
          <p:cNvSpPr txBox="1"/>
          <p:nvPr/>
        </p:nvSpPr>
        <p:spPr>
          <a:xfrm>
            <a:off x="1563689" y="5305986"/>
            <a:ext cx="2572374" cy="646331"/>
          </a:xfrm>
          <a:prstGeom prst="rect">
            <a:avLst/>
          </a:prstGeom>
          <a:noFill/>
        </p:spPr>
        <p:txBody>
          <a:bodyPr wrap="square" rtlCol="0">
            <a:spAutoFit/>
          </a:bodyPr>
          <a:lstStyle/>
          <a:p>
            <a:pPr algn="ctr"/>
            <a:r>
              <a:rPr lang="fr-FR" dirty="0">
                <a:solidFill>
                  <a:srgbClr val="00B050"/>
                </a:solidFill>
              </a:rPr>
              <a:t>478 av. JC: Création de la Ligue de Délos</a:t>
            </a:r>
          </a:p>
        </p:txBody>
      </p:sp>
      <p:sp>
        <p:nvSpPr>
          <p:cNvPr id="22" name="Rectangle : coins arrondis 21">
            <a:extLst>
              <a:ext uri="{FF2B5EF4-FFF2-40B4-BE49-F238E27FC236}">
                <a16:creationId xmlns:a16="http://schemas.microsoft.com/office/drawing/2014/main" id="{281FFC64-F55D-B543-0550-1BE80354D73A}"/>
              </a:ext>
            </a:extLst>
          </p:cNvPr>
          <p:cNvSpPr/>
          <p:nvPr/>
        </p:nvSpPr>
        <p:spPr>
          <a:xfrm>
            <a:off x="189744" y="345365"/>
            <a:ext cx="3804981" cy="8337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Défaites et succès de la puissance navale athénienne</a:t>
            </a:r>
          </a:p>
        </p:txBody>
      </p:sp>
      <p:sp>
        <p:nvSpPr>
          <p:cNvPr id="24" name="Rectangle : coins arrondis 23">
            <a:extLst>
              <a:ext uri="{FF2B5EF4-FFF2-40B4-BE49-F238E27FC236}">
                <a16:creationId xmlns:a16="http://schemas.microsoft.com/office/drawing/2014/main" id="{1A41FE84-7388-2F44-9012-D81659B456B8}"/>
              </a:ext>
            </a:extLst>
          </p:cNvPr>
          <p:cNvSpPr/>
          <p:nvPr/>
        </p:nvSpPr>
        <p:spPr>
          <a:xfrm>
            <a:off x="98353" y="6007764"/>
            <a:ext cx="4037710" cy="722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2">
                    <a:lumMod val="10000"/>
                  </a:schemeClr>
                </a:solidFill>
              </a:rPr>
              <a:t>Affirmation et déclin de la puissance athénienne</a:t>
            </a:r>
          </a:p>
        </p:txBody>
      </p:sp>
      <p:pic>
        <p:nvPicPr>
          <p:cNvPr id="28" name="Image 27">
            <a:extLst>
              <a:ext uri="{FF2B5EF4-FFF2-40B4-BE49-F238E27FC236}">
                <a16:creationId xmlns:a16="http://schemas.microsoft.com/office/drawing/2014/main" id="{C9E2269A-B2BB-A4A4-7466-7964511B49BC}"/>
              </a:ext>
            </a:extLst>
          </p:cNvPr>
          <p:cNvPicPr>
            <a:picLocks noChangeAspect="1"/>
          </p:cNvPicPr>
          <p:nvPr/>
        </p:nvPicPr>
        <p:blipFill rotWithShape="1">
          <a:blip r:embed="rId2"/>
          <a:srcRect b="14150"/>
          <a:stretch/>
        </p:blipFill>
        <p:spPr>
          <a:xfrm>
            <a:off x="-222003" y="2697463"/>
            <a:ext cx="11625110" cy="433920"/>
          </a:xfrm>
          <a:prstGeom prst="rect">
            <a:avLst/>
          </a:prstGeom>
        </p:spPr>
      </p:pic>
      <p:pic>
        <p:nvPicPr>
          <p:cNvPr id="26" name="Image 25">
            <a:extLst>
              <a:ext uri="{FF2B5EF4-FFF2-40B4-BE49-F238E27FC236}">
                <a16:creationId xmlns:a16="http://schemas.microsoft.com/office/drawing/2014/main" id="{C0AABF41-8AEC-C15B-2EB4-2B5E10B8F5F7}"/>
              </a:ext>
            </a:extLst>
          </p:cNvPr>
          <p:cNvPicPr>
            <a:picLocks noChangeAspect="1"/>
          </p:cNvPicPr>
          <p:nvPr/>
        </p:nvPicPr>
        <p:blipFill rotWithShape="1">
          <a:blip r:embed="rId3"/>
          <a:srcRect t="13160" r="7330"/>
          <a:stretch/>
        </p:blipFill>
        <p:spPr>
          <a:xfrm>
            <a:off x="2614219" y="3053462"/>
            <a:ext cx="8788887" cy="1500344"/>
          </a:xfrm>
          <a:prstGeom prst="rect">
            <a:avLst/>
          </a:prstGeom>
        </p:spPr>
      </p:pic>
      <p:cxnSp>
        <p:nvCxnSpPr>
          <p:cNvPr id="19" name="Connecteur droit avec flèche 18">
            <a:extLst>
              <a:ext uri="{FF2B5EF4-FFF2-40B4-BE49-F238E27FC236}">
                <a16:creationId xmlns:a16="http://schemas.microsoft.com/office/drawing/2014/main" id="{B0C07CCF-4D62-6F61-8439-1A67F2EE1EEB}"/>
              </a:ext>
            </a:extLst>
          </p:cNvPr>
          <p:cNvCxnSpPr>
            <a:cxnSpLocks/>
          </p:cNvCxnSpPr>
          <p:nvPr/>
        </p:nvCxnSpPr>
        <p:spPr>
          <a:xfrm>
            <a:off x="2956071" y="4154310"/>
            <a:ext cx="2486" cy="1177206"/>
          </a:xfrm>
          <a:prstGeom prst="straightConnector1">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sp>
        <p:nvSpPr>
          <p:cNvPr id="17" name="Étoile : 4 branches 16">
            <a:extLst>
              <a:ext uri="{FF2B5EF4-FFF2-40B4-BE49-F238E27FC236}">
                <a16:creationId xmlns:a16="http://schemas.microsoft.com/office/drawing/2014/main" id="{4CC73DAD-B371-BFA6-E45F-522D1EBE95D9}"/>
              </a:ext>
            </a:extLst>
          </p:cNvPr>
          <p:cNvSpPr/>
          <p:nvPr/>
        </p:nvSpPr>
        <p:spPr>
          <a:xfrm>
            <a:off x="2742187" y="3834305"/>
            <a:ext cx="432740" cy="439875"/>
          </a:xfrm>
          <a:prstGeom prst="star4">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Étoile : 4 branches 22">
            <a:extLst>
              <a:ext uri="{FF2B5EF4-FFF2-40B4-BE49-F238E27FC236}">
                <a16:creationId xmlns:a16="http://schemas.microsoft.com/office/drawing/2014/main" id="{6644519D-6191-D4FB-8E55-4A6B4D90285D}"/>
              </a:ext>
            </a:extLst>
          </p:cNvPr>
          <p:cNvSpPr/>
          <p:nvPr/>
        </p:nvSpPr>
        <p:spPr>
          <a:xfrm>
            <a:off x="2495457" y="2798431"/>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Étoile : 4 branches 11">
            <a:extLst>
              <a:ext uri="{FF2B5EF4-FFF2-40B4-BE49-F238E27FC236}">
                <a16:creationId xmlns:a16="http://schemas.microsoft.com/office/drawing/2014/main" id="{19A98088-4AA6-7BB5-9DC3-AF5E553C1492}"/>
              </a:ext>
            </a:extLst>
          </p:cNvPr>
          <p:cNvSpPr/>
          <p:nvPr/>
        </p:nvSpPr>
        <p:spPr>
          <a:xfrm>
            <a:off x="2997488" y="2800488"/>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Étoile : 4 branches 12">
            <a:extLst>
              <a:ext uri="{FF2B5EF4-FFF2-40B4-BE49-F238E27FC236}">
                <a16:creationId xmlns:a16="http://schemas.microsoft.com/office/drawing/2014/main" id="{4B9617FA-0B69-8765-D71C-5F64326C2EBB}"/>
              </a:ext>
            </a:extLst>
          </p:cNvPr>
          <p:cNvSpPr/>
          <p:nvPr/>
        </p:nvSpPr>
        <p:spPr>
          <a:xfrm>
            <a:off x="3718814" y="2798431"/>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Étoile : 4 branches 13">
            <a:extLst>
              <a:ext uri="{FF2B5EF4-FFF2-40B4-BE49-F238E27FC236}">
                <a16:creationId xmlns:a16="http://schemas.microsoft.com/office/drawing/2014/main" id="{1FA7FDAE-9AD2-B81B-5D31-011B9A657928}"/>
              </a:ext>
            </a:extLst>
          </p:cNvPr>
          <p:cNvSpPr/>
          <p:nvPr/>
        </p:nvSpPr>
        <p:spPr>
          <a:xfrm>
            <a:off x="4136063" y="2805761"/>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Étoile : 4 branches 14">
            <a:extLst>
              <a:ext uri="{FF2B5EF4-FFF2-40B4-BE49-F238E27FC236}">
                <a16:creationId xmlns:a16="http://schemas.microsoft.com/office/drawing/2014/main" id="{34B966BA-3606-D9B7-81CE-E276230A30A1}"/>
              </a:ext>
            </a:extLst>
          </p:cNvPr>
          <p:cNvSpPr/>
          <p:nvPr/>
        </p:nvSpPr>
        <p:spPr>
          <a:xfrm>
            <a:off x="4749450" y="2798394"/>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Étoile : 4 branches 15">
            <a:extLst>
              <a:ext uri="{FF2B5EF4-FFF2-40B4-BE49-F238E27FC236}">
                <a16:creationId xmlns:a16="http://schemas.microsoft.com/office/drawing/2014/main" id="{E714642A-F555-B7EB-7E51-6386F79786CA}"/>
              </a:ext>
            </a:extLst>
          </p:cNvPr>
          <p:cNvSpPr/>
          <p:nvPr/>
        </p:nvSpPr>
        <p:spPr>
          <a:xfrm>
            <a:off x="5935026" y="2814247"/>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a:extLst>
              <a:ext uri="{FF2B5EF4-FFF2-40B4-BE49-F238E27FC236}">
                <a16:creationId xmlns:a16="http://schemas.microsoft.com/office/drawing/2014/main" id="{7CDC1C74-1133-B46F-A0CD-BD29FDEFD147}"/>
              </a:ext>
            </a:extLst>
          </p:cNvPr>
          <p:cNvSpPr txBox="1"/>
          <p:nvPr/>
        </p:nvSpPr>
        <p:spPr>
          <a:xfrm rot="19238210">
            <a:off x="4432583" y="1382086"/>
            <a:ext cx="3740024" cy="338554"/>
          </a:xfrm>
          <a:prstGeom prst="rect">
            <a:avLst/>
          </a:prstGeom>
          <a:noFill/>
        </p:spPr>
        <p:txBody>
          <a:bodyPr wrap="square" rtlCol="0">
            <a:spAutoFit/>
          </a:bodyPr>
          <a:lstStyle/>
          <a:p>
            <a:r>
              <a:rPr lang="fr-FR" sz="1600" dirty="0"/>
              <a:t>457 av. JC: Répression de la </a:t>
            </a:r>
            <a:r>
              <a:rPr lang="fr-FR" sz="1600" dirty="0">
                <a:solidFill>
                  <a:srgbClr val="FF0066"/>
                </a:solidFill>
              </a:rPr>
              <a:t>révolte d’Egine</a:t>
            </a:r>
          </a:p>
        </p:txBody>
      </p:sp>
      <p:sp>
        <p:nvSpPr>
          <p:cNvPr id="11" name="ZoneTexte 10">
            <a:extLst>
              <a:ext uri="{FF2B5EF4-FFF2-40B4-BE49-F238E27FC236}">
                <a16:creationId xmlns:a16="http://schemas.microsoft.com/office/drawing/2014/main" id="{23A76581-DF0A-9B54-CAC4-C1FDF5A96A44}"/>
              </a:ext>
            </a:extLst>
          </p:cNvPr>
          <p:cNvSpPr txBox="1"/>
          <p:nvPr/>
        </p:nvSpPr>
        <p:spPr>
          <a:xfrm rot="19238210">
            <a:off x="3755049" y="1329360"/>
            <a:ext cx="4021044" cy="338554"/>
          </a:xfrm>
          <a:prstGeom prst="rect">
            <a:avLst/>
          </a:prstGeom>
          <a:noFill/>
        </p:spPr>
        <p:txBody>
          <a:bodyPr wrap="square" rtlCol="0">
            <a:spAutoFit/>
          </a:bodyPr>
          <a:lstStyle/>
          <a:p>
            <a:r>
              <a:rPr lang="fr-FR" sz="1600" dirty="0"/>
              <a:t>465 av. JC: Répression de la </a:t>
            </a:r>
            <a:r>
              <a:rPr lang="fr-FR" sz="1600" dirty="0">
                <a:solidFill>
                  <a:srgbClr val="FF0066"/>
                </a:solidFill>
              </a:rPr>
              <a:t>révolte de Thasos</a:t>
            </a:r>
          </a:p>
        </p:txBody>
      </p:sp>
      <p:sp>
        <p:nvSpPr>
          <p:cNvPr id="29" name="ZoneTexte 28">
            <a:extLst>
              <a:ext uri="{FF2B5EF4-FFF2-40B4-BE49-F238E27FC236}">
                <a16:creationId xmlns:a16="http://schemas.microsoft.com/office/drawing/2014/main" id="{FE5D7802-A60A-6076-915A-17148E1F7930}"/>
              </a:ext>
            </a:extLst>
          </p:cNvPr>
          <p:cNvSpPr txBox="1"/>
          <p:nvPr/>
        </p:nvSpPr>
        <p:spPr>
          <a:xfrm>
            <a:off x="3174928" y="3526165"/>
            <a:ext cx="1775185" cy="923330"/>
          </a:xfrm>
          <a:prstGeom prst="rect">
            <a:avLst/>
          </a:prstGeom>
          <a:noFill/>
        </p:spPr>
        <p:txBody>
          <a:bodyPr wrap="square" rtlCol="0">
            <a:spAutoFit/>
          </a:bodyPr>
          <a:lstStyle/>
          <a:p>
            <a:pPr algn="ctr"/>
            <a:r>
              <a:rPr lang="fr-FR" b="1" u="sng" dirty="0"/>
              <a:t>Essor</a:t>
            </a:r>
            <a:r>
              <a:rPr lang="fr-FR" dirty="0"/>
              <a:t> de l’Empire athénien</a:t>
            </a:r>
          </a:p>
        </p:txBody>
      </p:sp>
      <p:sp>
        <p:nvSpPr>
          <p:cNvPr id="30" name="ZoneTexte 29">
            <a:extLst>
              <a:ext uri="{FF2B5EF4-FFF2-40B4-BE49-F238E27FC236}">
                <a16:creationId xmlns:a16="http://schemas.microsoft.com/office/drawing/2014/main" id="{E8A6B184-E3CC-805F-68FD-7AA894B2B24C}"/>
              </a:ext>
            </a:extLst>
          </p:cNvPr>
          <p:cNvSpPr txBox="1"/>
          <p:nvPr/>
        </p:nvSpPr>
        <p:spPr>
          <a:xfrm>
            <a:off x="5211332" y="3526165"/>
            <a:ext cx="2292751" cy="923330"/>
          </a:xfrm>
          <a:prstGeom prst="rect">
            <a:avLst/>
          </a:prstGeom>
          <a:noFill/>
        </p:spPr>
        <p:txBody>
          <a:bodyPr wrap="square" rtlCol="0">
            <a:spAutoFit/>
          </a:bodyPr>
          <a:lstStyle/>
          <a:p>
            <a:pPr algn="ctr"/>
            <a:r>
              <a:rPr lang="fr-FR" b="1" u="sng" dirty="0"/>
              <a:t>Apogée</a:t>
            </a:r>
            <a:r>
              <a:rPr lang="fr-FR" dirty="0"/>
              <a:t> de la domination athénienne</a:t>
            </a:r>
          </a:p>
        </p:txBody>
      </p:sp>
      <p:cxnSp>
        <p:nvCxnSpPr>
          <p:cNvPr id="32" name="Connecteur droit avec flèche 31">
            <a:extLst>
              <a:ext uri="{FF2B5EF4-FFF2-40B4-BE49-F238E27FC236}">
                <a16:creationId xmlns:a16="http://schemas.microsoft.com/office/drawing/2014/main" id="{DD6FF672-DA9C-079A-392E-C6AC43A602A9}"/>
              </a:ext>
            </a:extLst>
          </p:cNvPr>
          <p:cNvCxnSpPr>
            <a:cxnSpLocks/>
          </p:cNvCxnSpPr>
          <p:nvPr/>
        </p:nvCxnSpPr>
        <p:spPr>
          <a:xfrm>
            <a:off x="5166484" y="3994559"/>
            <a:ext cx="0" cy="715541"/>
          </a:xfrm>
          <a:prstGeom prst="straightConnector1">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sp>
        <p:nvSpPr>
          <p:cNvPr id="31" name="Étoile : 4 branches 30">
            <a:extLst>
              <a:ext uri="{FF2B5EF4-FFF2-40B4-BE49-F238E27FC236}">
                <a16:creationId xmlns:a16="http://schemas.microsoft.com/office/drawing/2014/main" id="{CB3FBED0-2ED0-0EE6-46AC-7DA7D0AB7567}"/>
              </a:ext>
            </a:extLst>
          </p:cNvPr>
          <p:cNvSpPr/>
          <p:nvPr/>
        </p:nvSpPr>
        <p:spPr>
          <a:xfrm>
            <a:off x="4950114" y="3734093"/>
            <a:ext cx="432740" cy="439875"/>
          </a:xfrm>
          <a:prstGeom prst="star4">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ZoneTexte 32">
            <a:extLst>
              <a:ext uri="{FF2B5EF4-FFF2-40B4-BE49-F238E27FC236}">
                <a16:creationId xmlns:a16="http://schemas.microsoft.com/office/drawing/2014/main" id="{F11FF3FD-E63A-6FE6-FDD9-D8694945A349}"/>
              </a:ext>
            </a:extLst>
          </p:cNvPr>
          <p:cNvSpPr txBox="1"/>
          <p:nvPr/>
        </p:nvSpPr>
        <p:spPr>
          <a:xfrm>
            <a:off x="4367736" y="4869851"/>
            <a:ext cx="2572374" cy="923330"/>
          </a:xfrm>
          <a:prstGeom prst="rect">
            <a:avLst/>
          </a:prstGeom>
          <a:noFill/>
        </p:spPr>
        <p:txBody>
          <a:bodyPr wrap="square" rtlCol="0">
            <a:spAutoFit/>
          </a:bodyPr>
          <a:lstStyle/>
          <a:p>
            <a:pPr algn="ctr"/>
            <a:r>
              <a:rPr lang="fr-FR" dirty="0">
                <a:solidFill>
                  <a:srgbClr val="00B050"/>
                </a:solidFill>
              </a:rPr>
              <a:t>454 av. JC: Transfert du trésor de la Ligue de Délos à Athènes</a:t>
            </a:r>
          </a:p>
        </p:txBody>
      </p:sp>
      <p:sp>
        <p:nvSpPr>
          <p:cNvPr id="34" name="ZoneTexte 33">
            <a:extLst>
              <a:ext uri="{FF2B5EF4-FFF2-40B4-BE49-F238E27FC236}">
                <a16:creationId xmlns:a16="http://schemas.microsoft.com/office/drawing/2014/main" id="{187535E7-23B9-2050-2683-52F984EE98A4}"/>
              </a:ext>
            </a:extLst>
          </p:cNvPr>
          <p:cNvSpPr txBox="1"/>
          <p:nvPr/>
        </p:nvSpPr>
        <p:spPr>
          <a:xfrm>
            <a:off x="2997487" y="3188268"/>
            <a:ext cx="5353137" cy="369332"/>
          </a:xfrm>
          <a:prstGeom prst="rect">
            <a:avLst/>
          </a:prstGeom>
          <a:noFill/>
        </p:spPr>
        <p:txBody>
          <a:bodyPr wrap="square" rtlCol="0">
            <a:spAutoFit/>
          </a:bodyPr>
          <a:lstStyle/>
          <a:p>
            <a:r>
              <a:rPr lang="fr-FR" dirty="0"/>
              <a:t>De </a:t>
            </a:r>
            <a:r>
              <a:rPr lang="fr-FR" i="1" u="sng" dirty="0">
                <a:highlight>
                  <a:srgbClr val="FFFF00"/>
                </a:highlight>
              </a:rPr>
              <a:t>l’</a:t>
            </a:r>
            <a:r>
              <a:rPr lang="fr-FR" i="1" u="sng" dirty="0" err="1">
                <a:highlight>
                  <a:srgbClr val="FFFF00"/>
                </a:highlight>
              </a:rPr>
              <a:t>hégémonia</a:t>
            </a:r>
            <a:r>
              <a:rPr lang="fr-FR" dirty="0"/>
              <a:t>  … … … … …   à </a:t>
            </a:r>
            <a:r>
              <a:rPr lang="fr-FR" dirty="0">
                <a:highlight>
                  <a:srgbClr val="FFFF00"/>
                </a:highlight>
              </a:rPr>
              <a:t>l’archè</a:t>
            </a:r>
          </a:p>
        </p:txBody>
      </p:sp>
      <p:sp>
        <p:nvSpPr>
          <p:cNvPr id="35" name="ZoneTexte 34">
            <a:extLst>
              <a:ext uri="{FF2B5EF4-FFF2-40B4-BE49-F238E27FC236}">
                <a16:creationId xmlns:a16="http://schemas.microsoft.com/office/drawing/2014/main" id="{2E4E7B15-98D2-0DEF-0CE8-AA53444A31BA}"/>
              </a:ext>
            </a:extLst>
          </p:cNvPr>
          <p:cNvSpPr txBox="1"/>
          <p:nvPr/>
        </p:nvSpPr>
        <p:spPr>
          <a:xfrm>
            <a:off x="7662539" y="3479137"/>
            <a:ext cx="3100313" cy="923330"/>
          </a:xfrm>
          <a:prstGeom prst="rect">
            <a:avLst/>
          </a:prstGeom>
          <a:noFill/>
        </p:spPr>
        <p:txBody>
          <a:bodyPr wrap="square" rtlCol="0">
            <a:spAutoFit/>
          </a:bodyPr>
          <a:lstStyle/>
          <a:p>
            <a:pPr algn="ctr"/>
            <a:r>
              <a:rPr lang="fr-FR" b="1" u="sng" dirty="0"/>
              <a:t>Déclin de l’empire athénien: une puissance affaiblie et contestée</a:t>
            </a:r>
            <a:endParaRPr lang="fr-FR" dirty="0"/>
          </a:p>
        </p:txBody>
      </p:sp>
      <p:sp>
        <p:nvSpPr>
          <p:cNvPr id="8" name="ZoneTexte 7">
            <a:extLst>
              <a:ext uri="{FF2B5EF4-FFF2-40B4-BE49-F238E27FC236}">
                <a16:creationId xmlns:a16="http://schemas.microsoft.com/office/drawing/2014/main" id="{8B230178-B5B5-43A4-22AB-9A36B044DE64}"/>
              </a:ext>
            </a:extLst>
          </p:cNvPr>
          <p:cNvSpPr txBox="1"/>
          <p:nvPr/>
        </p:nvSpPr>
        <p:spPr>
          <a:xfrm rot="19238210">
            <a:off x="2665197" y="1562675"/>
            <a:ext cx="3250011" cy="338554"/>
          </a:xfrm>
          <a:prstGeom prst="rect">
            <a:avLst/>
          </a:prstGeom>
          <a:noFill/>
        </p:spPr>
        <p:txBody>
          <a:bodyPr wrap="square" rtlCol="0">
            <a:spAutoFit/>
          </a:bodyPr>
          <a:lstStyle/>
          <a:p>
            <a:r>
              <a:rPr lang="fr-FR" sz="1600" dirty="0"/>
              <a:t>475 av. JC: Victoire de </a:t>
            </a:r>
            <a:r>
              <a:rPr lang="fr-FR" sz="1600" b="1" dirty="0">
                <a:solidFill>
                  <a:srgbClr val="FF0066"/>
                </a:solidFill>
              </a:rPr>
              <a:t>Scyros</a:t>
            </a:r>
          </a:p>
        </p:txBody>
      </p:sp>
      <p:sp>
        <p:nvSpPr>
          <p:cNvPr id="36" name="Étoile : 4 branches 35">
            <a:extLst>
              <a:ext uri="{FF2B5EF4-FFF2-40B4-BE49-F238E27FC236}">
                <a16:creationId xmlns:a16="http://schemas.microsoft.com/office/drawing/2014/main" id="{62F5E77C-35B3-4AEA-108B-CB50B593F3B7}"/>
              </a:ext>
            </a:extLst>
          </p:cNvPr>
          <p:cNvSpPr/>
          <p:nvPr/>
        </p:nvSpPr>
        <p:spPr>
          <a:xfrm>
            <a:off x="6310804" y="2797730"/>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Étoile : 4 branches 36">
            <a:extLst>
              <a:ext uri="{FF2B5EF4-FFF2-40B4-BE49-F238E27FC236}">
                <a16:creationId xmlns:a16="http://schemas.microsoft.com/office/drawing/2014/main" id="{40474739-FBA5-EC91-6979-E92739826086}"/>
              </a:ext>
            </a:extLst>
          </p:cNvPr>
          <p:cNvSpPr/>
          <p:nvPr/>
        </p:nvSpPr>
        <p:spPr>
          <a:xfrm>
            <a:off x="8878567" y="2710398"/>
            <a:ext cx="334129" cy="280222"/>
          </a:xfrm>
          <a:prstGeom prst="star4">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8" name="Étoile : 4 branches 37">
            <a:extLst>
              <a:ext uri="{FF2B5EF4-FFF2-40B4-BE49-F238E27FC236}">
                <a16:creationId xmlns:a16="http://schemas.microsoft.com/office/drawing/2014/main" id="{009143CD-0A3F-6D4C-F37C-787574624C27}"/>
              </a:ext>
            </a:extLst>
          </p:cNvPr>
          <p:cNvSpPr/>
          <p:nvPr/>
        </p:nvSpPr>
        <p:spPr>
          <a:xfrm>
            <a:off x="7588657" y="2776948"/>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9" name="Étoile : 4 branches 38">
            <a:extLst>
              <a:ext uri="{FF2B5EF4-FFF2-40B4-BE49-F238E27FC236}">
                <a16:creationId xmlns:a16="http://schemas.microsoft.com/office/drawing/2014/main" id="{5A3EDDE0-E524-494C-58AC-FF13795B8ABC}"/>
              </a:ext>
            </a:extLst>
          </p:cNvPr>
          <p:cNvSpPr/>
          <p:nvPr/>
        </p:nvSpPr>
        <p:spPr>
          <a:xfrm>
            <a:off x="9749154" y="2727543"/>
            <a:ext cx="193953" cy="214238"/>
          </a:xfrm>
          <a:prstGeom prst="star4">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Étoile : 4 branches 39">
            <a:extLst>
              <a:ext uri="{FF2B5EF4-FFF2-40B4-BE49-F238E27FC236}">
                <a16:creationId xmlns:a16="http://schemas.microsoft.com/office/drawing/2014/main" id="{C1552784-BAA5-C822-D741-1CE0AB469895}"/>
              </a:ext>
            </a:extLst>
          </p:cNvPr>
          <p:cNvSpPr/>
          <p:nvPr/>
        </p:nvSpPr>
        <p:spPr>
          <a:xfrm>
            <a:off x="9289427" y="2745741"/>
            <a:ext cx="193953" cy="214238"/>
          </a:xfrm>
          <a:prstGeom prst="star4">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Étoile : 4 branches 40">
            <a:extLst>
              <a:ext uri="{FF2B5EF4-FFF2-40B4-BE49-F238E27FC236}">
                <a16:creationId xmlns:a16="http://schemas.microsoft.com/office/drawing/2014/main" id="{A177691B-DB33-B4F5-B32D-611091BB4CCE}"/>
              </a:ext>
            </a:extLst>
          </p:cNvPr>
          <p:cNvSpPr/>
          <p:nvPr/>
        </p:nvSpPr>
        <p:spPr>
          <a:xfrm>
            <a:off x="10048779" y="2736042"/>
            <a:ext cx="193953" cy="214238"/>
          </a:xfrm>
          <a:prstGeom prst="star4">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2" name="ZoneTexte 41">
            <a:extLst>
              <a:ext uri="{FF2B5EF4-FFF2-40B4-BE49-F238E27FC236}">
                <a16:creationId xmlns:a16="http://schemas.microsoft.com/office/drawing/2014/main" id="{00B46180-D093-0C12-7E82-B0E4D0B8B0F5}"/>
              </a:ext>
            </a:extLst>
          </p:cNvPr>
          <p:cNvSpPr txBox="1"/>
          <p:nvPr/>
        </p:nvSpPr>
        <p:spPr>
          <a:xfrm rot="19238210">
            <a:off x="5535029" y="1294202"/>
            <a:ext cx="4031460" cy="338554"/>
          </a:xfrm>
          <a:prstGeom prst="rect">
            <a:avLst/>
          </a:prstGeom>
          <a:noFill/>
        </p:spPr>
        <p:txBody>
          <a:bodyPr wrap="square" rtlCol="0">
            <a:spAutoFit/>
          </a:bodyPr>
          <a:lstStyle/>
          <a:p>
            <a:r>
              <a:rPr lang="fr-FR" sz="1600" dirty="0"/>
              <a:t>446 av. JC: Répression de la </a:t>
            </a:r>
            <a:r>
              <a:rPr lang="fr-FR" sz="1600" dirty="0">
                <a:solidFill>
                  <a:srgbClr val="FF0066"/>
                </a:solidFill>
              </a:rPr>
              <a:t>révolte de l’Eubée</a:t>
            </a:r>
          </a:p>
        </p:txBody>
      </p:sp>
      <p:sp>
        <p:nvSpPr>
          <p:cNvPr id="43" name="ZoneTexte 42">
            <a:extLst>
              <a:ext uri="{FF2B5EF4-FFF2-40B4-BE49-F238E27FC236}">
                <a16:creationId xmlns:a16="http://schemas.microsoft.com/office/drawing/2014/main" id="{2B24A2CC-5C43-6C4A-B27D-4FF033F386A5}"/>
              </a:ext>
            </a:extLst>
          </p:cNvPr>
          <p:cNvSpPr txBox="1"/>
          <p:nvPr/>
        </p:nvSpPr>
        <p:spPr>
          <a:xfrm rot="19238210">
            <a:off x="5863509" y="1353396"/>
            <a:ext cx="4090938" cy="338554"/>
          </a:xfrm>
          <a:prstGeom prst="rect">
            <a:avLst/>
          </a:prstGeom>
          <a:noFill/>
        </p:spPr>
        <p:txBody>
          <a:bodyPr wrap="square" rtlCol="0">
            <a:spAutoFit/>
          </a:bodyPr>
          <a:lstStyle/>
          <a:p>
            <a:r>
              <a:rPr lang="fr-FR" sz="1600" dirty="0"/>
              <a:t>441 av. JC: Répression de la </a:t>
            </a:r>
            <a:r>
              <a:rPr lang="fr-FR" sz="1600" dirty="0">
                <a:solidFill>
                  <a:srgbClr val="FF0066"/>
                </a:solidFill>
              </a:rPr>
              <a:t>révolte de Samos</a:t>
            </a:r>
          </a:p>
        </p:txBody>
      </p:sp>
      <p:sp>
        <p:nvSpPr>
          <p:cNvPr id="44" name="ZoneTexte 43">
            <a:extLst>
              <a:ext uri="{FF2B5EF4-FFF2-40B4-BE49-F238E27FC236}">
                <a16:creationId xmlns:a16="http://schemas.microsoft.com/office/drawing/2014/main" id="{6A05B86E-00F6-23D3-0198-86BD65FFA8AB}"/>
              </a:ext>
            </a:extLst>
          </p:cNvPr>
          <p:cNvSpPr txBox="1"/>
          <p:nvPr/>
        </p:nvSpPr>
        <p:spPr>
          <a:xfrm rot="19238210">
            <a:off x="7241293" y="1354758"/>
            <a:ext cx="3917253" cy="338554"/>
          </a:xfrm>
          <a:prstGeom prst="rect">
            <a:avLst/>
          </a:prstGeom>
          <a:noFill/>
        </p:spPr>
        <p:txBody>
          <a:bodyPr wrap="square" rtlCol="0">
            <a:spAutoFit/>
          </a:bodyPr>
          <a:lstStyle/>
          <a:p>
            <a:r>
              <a:rPr lang="fr-FR" sz="1600" dirty="0"/>
              <a:t>429 av. JC: victoire de Phormion à </a:t>
            </a:r>
            <a:r>
              <a:rPr lang="fr-FR" sz="1600" b="1" dirty="0">
                <a:solidFill>
                  <a:srgbClr val="FF0066"/>
                </a:solidFill>
              </a:rPr>
              <a:t>Naupacte</a:t>
            </a:r>
          </a:p>
        </p:txBody>
      </p:sp>
      <p:sp>
        <p:nvSpPr>
          <p:cNvPr id="45" name="ZoneTexte 44">
            <a:extLst>
              <a:ext uri="{FF2B5EF4-FFF2-40B4-BE49-F238E27FC236}">
                <a16:creationId xmlns:a16="http://schemas.microsoft.com/office/drawing/2014/main" id="{B44C3053-AE7A-758C-164C-47E2C26EBD70}"/>
              </a:ext>
            </a:extLst>
          </p:cNvPr>
          <p:cNvSpPr txBox="1"/>
          <p:nvPr/>
        </p:nvSpPr>
        <p:spPr>
          <a:xfrm rot="19238210">
            <a:off x="8579099" y="1238926"/>
            <a:ext cx="3740024" cy="584775"/>
          </a:xfrm>
          <a:prstGeom prst="rect">
            <a:avLst/>
          </a:prstGeom>
          <a:noFill/>
        </p:spPr>
        <p:txBody>
          <a:bodyPr wrap="square" rtlCol="0">
            <a:spAutoFit/>
          </a:bodyPr>
          <a:lstStyle/>
          <a:p>
            <a:r>
              <a:rPr lang="fr-FR" sz="1600" dirty="0"/>
              <a:t>415-413 av. JC: désastre de </a:t>
            </a:r>
            <a:r>
              <a:rPr lang="fr-FR" sz="1600" b="1" dirty="0"/>
              <a:t>l’expédition de Sicile</a:t>
            </a:r>
            <a:endParaRPr lang="fr-FR" sz="1600" b="1" dirty="0">
              <a:solidFill>
                <a:srgbClr val="FF0066"/>
              </a:solidFill>
            </a:endParaRPr>
          </a:p>
        </p:txBody>
      </p:sp>
      <p:sp>
        <p:nvSpPr>
          <p:cNvPr id="46" name="ZoneTexte 45">
            <a:extLst>
              <a:ext uri="{FF2B5EF4-FFF2-40B4-BE49-F238E27FC236}">
                <a16:creationId xmlns:a16="http://schemas.microsoft.com/office/drawing/2014/main" id="{354DADD4-64CD-2010-9B8C-C1F0315A9405}"/>
              </a:ext>
            </a:extLst>
          </p:cNvPr>
          <p:cNvSpPr txBox="1"/>
          <p:nvPr/>
        </p:nvSpPr>
        <p:spPr>
          <a:xfrm rot="19238210">
            <a:off x="9008764" y="1411157"/>
            <a:ext cx="3740024" cy="338554"/>
          </a:xfrm>
          <a:prstGeom prst="rect">
            <a:avLst/>
          </a:prstGeom>
          <a:noFill/>
        </p:spPr>
        <p:txBody>
          <a:bodyPr wrap="square" rtlCol="0">
            <a:spAutoFit/>
          </a:bodyPr>
          <a:lstStyle/>
          <a:p>
            <a:r>
              <a:rPr lang="fr-FR" sz="1600" dirty="0"/>
              <a:t>410 av. JC: victoire de </a:t>
            </a:r>
            <a:r>
              <a:rPr lang="fr-FR" sz="1600" dirty="0">
                <a:solidFill>
                  <a:srgbClr val="FF0066"/>
                </a:solidFill>
              </a:rPr>
              <a:t>Cyzique</a:t>
            </a:r>
          </a:p>
        </p:txBody>
      </p:sp>
      <p:sp>
        <p:nvSpPr>
          <p:cNvPr id="47" name="ZoneTexte 46">
            <a:extLst>
              <a:ext uri="{FF2B5EF4-FFF2-40B4-BE49-F238E27FC236}">
                <a16:creationId xmlns:a16="http://schemas.microsoft.com/office/drawing/2014/main" id="{D5780D61-082B-B7B0-26B9-F454C66DFA07}"/>
              </a:ext>
            </a:extLst>
          </p:cNvPr>
          <p:cNvSpPr txBox="1"/>
          <p:nvPr/>
        </p:nvSpPr>
        <p:spPr>
          <a:xfrm rot="19238210">
            <a:off x="9448878" y="1371875"/>
            <a:ext cx="3740024" cy="338554"/>
          </a:xfrm>
          <a:prstGeom prst="rect">
            <a:avLst/>
          </a:prstGeom>
          <a:noFill/>
        </p:spPr>
        <p:txBody>
          <a:bodyPr wrap="square" rtlCol="0">
            <a:spAutoFit/>
          </a:bodyPr>
          <a:lstStyle/>
          <a:p>
            <a:r>
              <a:rPr lang="fr-FR" sz="1600" dirty="0"/>
              <a:t>407 av. JC: défait à Notion</a:t>
            </a:r>
            <a:endParaRPr lang="fr-FR" sz="1600" dirty="0">
              <a:solidFill>
                <a:srgbClr val="FF0066"/>
              </a:solidFill>
            </a:endParaRPr>
          </a:p>
        </p:txBody>
      </p:sp>
      <p:sp>
        <p:nvSpPr>
          <p:cNvPr id="48" name="ZoneTexte 47">
            <a:extLst>
              <a:ext uri="{FF2B5EF4-FFF2-40B4-BE49-F238E27FC236}">
                <a16:creationId xmlns:a16="http://schemas.microsoft.com/office/drawing/2014/main" id="{7A822B44-5156-3B7C-8BB4-D0A581F61CE9}"/>
              </a:ext>
            </a:extLst>
          </p:cNvPr>
          <p:cNvSpPr txBox="1"/>
          <p:nvPr/>
        </p:nvSpPr>
        <p:spPr>
          <a:xfrm rot="19238210">
            <a:off x="10093585" y="1860468"/>
            <a:ext cx="2206715" cy="584775"/>
          </a:xfrm>
          <a:prstGeom prst="rect">
            <a:avLst/>
          </a:prstGeom>
          <a:solidFill>
            <a:schemeClr val="bg1"/>
          </a:solidFill>
        </p:spPr>
        <p:txBody>
          <a:bodyPr wrap="square" rtlCol="0">
            <a:spAutoFit/>
          </a:bodyPr>
          <a:lstStyle/>
          <a:p>
            <a:r>
              <a:rPr lang="fr-FR" sz="1600" dirty="0"/>
              <a:t>404 av. JC: défaite finale </a:t>
            </a:r>
            <a:r>
              <a:rPr lang="fr-FR" sz="1600" b="1" dirty="0"/>
              <a:t>d’</a:t>
            </a:r>
            <a:r>
              <a:rPr lang="fr-FR" sz="1600" b="1" dirty="0" err="1"/>
              <a:t>Aigos</a:t>
            </a:r>
            <a:r>
              <a:rPr lang="fr-FR" sz="1600" b="1" dirty="0"/>
              <a:t> </a:t>
            </a:r>
            <a:r>
              <a:rPr lang="fr-FR" sz="1600" b="1" dirty="0" err="1"/>
              <a:t>Potamos</a:t>
            </a:r>
            <a:endParaRPr lang="fr-FR" sz="1600" b="1" dirty="0">
              <a:solidFill>
                <a:srgbClr val="FF0066"/>
              </a:solidFill>
            </a:endParaRPr>
          </a:p>
        </p:txBody>
      </p:sp>
      <p:cxnSp>
        <p:nvCxnSpPr>
          <p:cNvPr id="49" name="Connecteur droit avec flèche 48">
            <a:extLst>
              <a:ext uri="{FF2B5EF4-FFF2-40B4-BE49-F238E27FC236}">
                <a16:creationId xmlns:a16="http://schemas.microsoft.com/office/drawing/2014/main" id="{BB1EE6F1-2788-70A6-743C-B3D507A31A7D}"/>
              </a:ext>
            </a:extLst>
          </p:cNvPr>
          <p:cNvCxnSpPr>
            <a:cxnSpLocks/>
          </p:cNvCxnSpPr>
          <p:nvPr/>
        </p:nvCxnSpPr>
        <p:spPr>
          <a:xfrm>
            <a:off x="10509449" y="4196035"/>
            <a:ext cx="0" cy="1433116"/>
          </a:xfrm>
          <a:prstGeom prst="straightConnector1">
            <a:avLst/>
          </a:prstGeom>
          <a:ln>
            <a:headEnd type="oval" w="med" len="med"/>
            <a:tailEnd type="oval" w="med" len="med"/>
          </a:ln>
        </p:spPr>
        <p:style>
          <a:lnRef idx="1">
            <a:schemeClr val="accent6"/>
          </a:lnRef>
          <a:fillRef idx="0">
            <a:schemeClr val="accent6"/>
          </a:fillRef>
          <a:effectRef idx="0">
            <a:schemeClr val="accent6"/>
          </a:effectRef>
          <a:fontRef idx="minor">
            <a:schemeClr val="tx1"/>
          </a:fontRef>
        </p:style>
      </p:cxnSp>
      <p:sp>
        <p:nvSpPr>
          <p:cNvPr id="50" name="Étoile : 4 branches 49">
            <a:extLst>
              <a:ext uri="{FF2B5EF4-FFF2-40B4-BE49-F238E27FC236}">
                <a16:creationId xmlns:a16="http://schemas.microsoft.com/office/drawing/2014/main" id="{BB20AFD9-79B3-1811-61EE-D71728372924}"/>
              </a:ext>
            </a:extLst>
          </p:cNvPr>
          <p:cNvSpPr/>
          <p:nvPr/>
        </p:nvSpPr>
        <p:spPr>
          <a:xfrm>
            <a:off x="10293079" y="3987830"/>
            <a:ext cx="432740" cy="439875"/>
          </a:xfrm>
          <a:prstGeom prst="star4">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ZoneTexte 50">
            <a:extLst>
              <a:ext uri="{FF2B5EF4-FFF2-40B4-BE49-F238E27FC236}">
                <a16:creationId xmlns:a16="http://schemas.microsoft.com/office/drawing/2014/main" id="{5355110F-ED3B-68D2-C04A-BF9A5DCFCE56}"/>
              </a:ext>
            </a:extLst>
          </p:cNvPr>
          <p:cNvSpPr txBox="1"/>
          <p:nvPr/>
        </p:nvSpPr>
        <p:spPr>
          <a:xfrm>
            <a:off x="8434607" y="5637139"/>
            <a:ext cx="3616249" cy="923330"/>
          </a:xfrm>
          <a:prstGeom prst="rect">
            <a:avLst/>
          </a:prstGeom>
          <a:noFill/>
        </p:spPr>
        <p:txBody>
          <a:bodyPr wrap="square" rtlCol="0">
            <a:spAutoFit/>
          </a:bodyPr>
          <a:lstStyle/>
          <a:p>
            <a:pPr algn="ctr"/>
            <a:r>
              <a:rPr lang="fr-FR" dirty="0">
                <a:solidFill>
                  <a:srgbClr val="00B050"/>
                </a:solidFill>
              </a:rPr>
              <a:t>404 av. JC: défaite finale face à Sparte: Athènes doit livrer toutes ses trières =&gt; fin de l’empire athénien</a:t>
            </a:r>
          </a:p>
        </p:txBody>
      </p:sp>
      <p:sp>
        <p:nvSpPr>
          <p:cNvPr id="52" name="ZoneTexte 51">
            <a:extLst>
              <a:ext uri="{FF2B5EF4-FFF2-40B4-BE49-F238E27FC236}">
                <a16:creationId xmlns:a16="http://schemas.microsoft.com/office/drawing/2014/main" id="{782E51CE-ACD0-0BF1-2DCC-5D9EDE001417}"/>
              </a:ext>
            </a:extLst>
          </p:cNvPr>
          <p:cNvSpPr txBox="1"/>
          <p:nvPr/>
        </p:nvSpPr>
        <p:spPr>
          <a:xfrm>
            <a:off x="177929" y="3107278"/>
            <a:ext cx="2379560" cy="1323439"/>
          </a:xfrm>
          <a:prstGeom prst="rect">
            <a:avLst/>
          </a:prstGeom>
          <a:noFill/>
        </p:spPr>
        <p:txBody>
          <a:bodyPr wrap="square" rtlCol="0">
            <a:spAutoFit/>
          </a:bodyPr>
          <a:lstStyle/>
          <a:p>
            <a:r>
              <a:rPr lang="fr-FR" sz="1600" dirty="0"/>
              <a:t>Athènes = puissance locale, en butte aux attaques de ses voisines, incapable de contrôler son espace maritime proche</a:t>
            </a:r>
          </a:p>
        </p:txBody>
      </p:sp>
      <p:sp>
        <p:nvSpPr>
          <p:cNvPr id="53" name="Flèche : double flèche horizontale 52">
            <a:extLst>
              <a:ext uri="{FF2B5EF4-FFF2-40B4-BE49-F238E27FC236}">
                <a16:creationId xmlns:a16="http://schemas.microsoft.com/office/drawing/2014/main" id="{4B8D4344-AD15-93EB-E5E6-3EB3F31F1E5C}"/>
              </a:ext>
            </a:extLst>
          </p:cNvPr>
          <p:cNvSpPr/>
          <p:nvPr/>
        </p:nvSpPr>
        <p:spPr>
          <a:xfrm>
            <a:off x="1707776" y="4617140"/>
            <a:ext cx="849710" cy="378352"/>
          </a:xfrm>
          <a:prstGeom prst="leftRightArrow">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Flèche : double flèche horizontale 53">
            <a:extLst>
              <a:ext uri="{FF2B5EF4-FFF2-40B4-BE49-F238E27FC236}">
                <a16:creationId xmlns:a16="http://schemas.microsoft.com/office/drawing/2014/main" id="{E3695039-937E-4EFB-891F-233B0C1FBC12}"/>
              </a:ext>
            </a:extLst>
          </p:cNvPr>
          <p:cNvSpPr/>
          <p:nvPr/>
        </p:nvSpPr>
        <p:spPr>
          <a:xfrm>
            <a:off x="7626661" y="4673557"/>
            <a:ext cx="2857561" cy="378352"/>
          </a:xfrm>
          <a:prstGeom prst="leftRightArrow">
            <a:avLst/>
          </a:prstGeom>
          <a:solidFill>
            <a:schemeClr val="tx1">
              <a:lumMod val="50000"/>
              <a:lumOff val="5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a:extLst>
              <a:ext uri="{FF2B5EF4-FFF2-40B4-BE49-F238E27FC236}">
                <a16:creationId xmlns:a16="http://schemas.microsoft.com/office/drawing/2014/main" id="{AE911F8D-DFB7-C4E7-8631-C63DDF5F0974}"/>
              </a:ext>
            </a:extLst>
          </p:cNvPr>
          <p:cNvSpPr txBox="1"/>
          <p:nvPr/>
        </p:nvSpPr>
        <p:spPr>
          <a:xfrm>
            <a:off x="1216929" y="4915133"/>
            <a:ext cx="2039400" cy="369332"/>
          </a:xfrm>
          <a:prstGeom prst="rect">
            <a:avLst/>
          </a:prstGeom>
          <a:noFill/>
        </p:spPr>
        <p:txBody>
          <a:bodyPr wrap="square" rtlCol="0">
            <a:spAutoFit/>
          </a:bodyPr>
          <a:lstStyle/>
          <a:p>
            <a:r>
              <a:rPr lang="fr-FR" cap="small" dirty="0"/>
              <a:t>Guerres médiques</a:t>
            </a:r>
          </a:p>
        </p:txBody>
      </p:sp>
      <p:sp>
        <p:nvSpPr>
          <p:cNvPr id="57" name="ZoneTexte 56">
            <a:extLst>
              <a:ext uri="{FF2B5EF4-FFF2-40B4-BE49-F238E27FC236}">
                <a16:creationId xmlns:a16="http://schemas.microsoft.com/office/drawing/2014/main" id="{14A43ECE-76DE-AEEE-994B-25535EDA2826}"/>
              </a:ext>
            </a:extLst>
          </p:cNvPr>
          <p:cNvSpPr txBox="1"/>
          <p:nvPr/>
        </p:nvSpPr>
        <p:spPr>
          <a:xfrm>
            <a:off x="7924469" y="4907986"/>
            <a:ext cx="2375839" cy="369332"/>
          </a:xfrm>
          <a:prstGeom prst="rect">
            <a:avLst/>
          </a:prstGeom>
          <a:noFill/>
        </p:spPr>
        <p:txBody>
          <a:bodyPr wrap="square" rtlCol="0">
            <a:spAutoFit/>
          </a:bodyPr>
          <a:lstStyle/>
          <a:p>
            <a:r>
              <a:rPr lang="fr-FR" cap="small" dirty="0"/>
              <a:t>Guerre du </a:t>
            </a:r>
            <a:r>
              <a:rPr lang="fr-FR" cap="small" dirty="0" err="1"/>
              <a:t>Peloponnèse</a:t>
            </a:r>
            <a:endParaRPr lang="fr-FR" cap="small" dirty="0"/>
          </a:p>
        </p:txBody>
      </p:sp>
      <p:sp>
        <p:nvSpPr>
          <p:cNvPr id="2" name="ZoneTexte 1">
            <a:extLst>
              <a:ext uri="{FF2B5EF4-FFF2-40B4-BE49-F238E27FC236}">
                <a16:creationId xmlns:a16="http://schemas.microsoft.com/office/drawing/2014/main" id="{994AD771-1634-CEBB-7D21-F84A7C4235D3}"/>
              </a:ext>
            </a:extLst>
          </p:cNvPr>
          <p:cNvSpPr txBox="1"/>
          <p:nvPr/>
        </p:nvSpPr>
        <p:spPr>
          <a:xfrm>
            <a:off x="8127669" y="6550223"/>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508963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F19874-B41B-EA98-459D-E80E3802E872}"/>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6FAF2148-9F91-33A0-FB84-31A49DE841B4}"/>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6" name="Image 5">
            <a:extLst>
              <a:ext uri="{FF2B5EF4-FFF2-40B4-BE49-F238E27FC236}">
                <a16:creationId xmlns:a16="http://schemas.microsoft.com/office/drawing/2014/main" id="{EC582759-1870-FC04-D5BC-2740AA59D660}"/>
              </a:ext>
            </a:extLst>
          </p:cNvPr>
          <p:cNvPicPr>
            <a:picLocks noChangeAspect="1"/>
          </p:cNvPicPr>
          <p:nvPr/>
        </p:nvPicPr>
        <p:blipFill>
          <a:blip r:embed="rId3"/>
          <a:stretch>
            <a:fillRect/>
          </a:stretch>
        </p:blipFill>
        <p:spPr>
          <a:xfrm>
            <a:off x="1298031" y="14513"/>
            <a:ext cx="10116443" cy="6828973"/>
          </a:xfrm>
          <a:prstGeom prst="rect">
            <a:avLst/>
          </a:prstGeom>
        </p:spPr>
      </p:pic>
      <p:sp>
        <p:nvSpPr>
          <p:cNvPr id="3" name="ZoneTexte 2">
            <a:extLst>
              <a:ext uri="{FF2B5EF4-FFF2-40B4-BE49-F238E27FC236}">
                <a16:creationId xmlns:a16="http://schemas.microsoft.com/office/drawing/2014/main" id="{96DD9356-E7E6-B462-7B4F-E757571333EE}"/>
              </a:ext>
            </a:extLst>
          </p:cNvPr>
          <p:cNvSpPr txBox="1"/>
          <p:nvPr/>
        </p:nvSpPr>
        <p:spPr>
          <a:xfrm>
            <a:off x="8142514" y="6550223"/>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613841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1C1E7F5-F4E5-8B41-83AE-55D738302AD4}"/>
              </a:ext>
            </a:extLst>
          </p:cNvPr>
          <p:cNvSpPr txBox="1"/>
          <p:nvPr/>
        </p:nvSpPr>
        <p:spPr>
          <a:xfrm>
            <a:off x="923365" y="152766"/>
            <a:ext cx="6297706" cy="4836260"/>
          </a:xfrm>
          <a:prstGeom prst="rect">
            <a:avLst/>
          </a:prstGeom>
          <a:noFill/>
        </p:spPr>
        <p:txBody>
          <a:bodyPr wrap="square">
            <a:spAutoFit/>
          </a:bodyPr>
          <a:lstStyle/>
          <a:p>
            <a:pPr algn="ctr">
              <a:lnSpc>
                <a:spcPct val="107000"/>
              </a:lnSpc>
              <a:spcAft>
                <a:spcPts val="800"/>
              </a:spcAft>
            </a:pPr>
            <a:r>
              <a:rPr lang="fr-FR" sz="2400" b="1" u="sng"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 3 : Les enjeux géoéconomiques de la thalassocratie athénienne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sng" dirty="0">
                <a:solidFill>
                  <a:srgbClr val="7030A0"/>
                </a:solidFill>
                <a:effectLst/>
                <a:uFill>
                  <a:solidFill>
                    <a:srgbClr val="7030A0"/>
                  </a:solidFill>
                </a:uFill>
                <a:latin typeface="Calibri" panose="020F0502020204030204" pitchFamily="34" charset="0"/>
                <a:ea typeface="Calibri" panose="020F0502020204030204" pitchFamily="34" charset="0"/>
                <a:cs typeface="Times New Roman" panose="02020603050405020304" pitchFamily="18" charset="0"/>
              </a:rPr>
              <a:t>Objectif</a:t>
            </a:r>
            <a:r>
              <a:rPr lang="fr-FR"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Comprendre pourquoi Athènes s’est tournée vers la mer pour son développement.</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heavy" dirty="0">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Consignes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A l’aide du corpus documentaire, expliquez en quoi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puissance économique d’Athènes repose-t-elle sur sa maîtrise des mers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quels sont les enjeux économique et financiers du maintien d cette thalassocratie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Vous pouvez répondre sous forme de carte mentale ou de bilan rédigé. Dans les deux cas,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des citations extraites des sources sont attendues.</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Corpus documentaire </a:t>
            </a:r>
            <a:r>
              <a:rPr lang="fr-FR" sz="1800" dirty="0">
                <a:effectLst/>
                <a:latin typeface="Calibri" panose="020F0502020204030204" pitchFamily="34" charset="0"/>
                <a:ea typeface="Calibri" panose="020F0502020204030204" pitchFamily="34" charset="0"/>
                <a:cs typeface="Times New Roman" panose="02020603050405020304" pitchFamily="18" charset="0"/>
              </a:rPr>
              <a:t>: Doc. sources + chapitre manuel universitaire + extraits de l’article de L. MIGEOTTE + carte des flux commerciaux + tableau</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5BC5042C-8E54-2CBD-1E40-55A7C87783F6}"/>
              </a:ext>
            </a:extLst>
          </p:cNvPr>
          <p:cNvPicPr>
            <a:picLocks noChangeAspect="1"/>
          </p:cNvPicPr>
          <p:nvPr/>
        </p:nvPicPr>
        <p:blipFill>
          <a:blip r:embed="rId2"/>
          <a:stretch>
            <a:fillRect/>
          </a:stretch>
        </p:blipFill>
        <p:spPr>
          <a:xfrm>
            <a:off x="2941934" y="4895576"/>
            <a:ext cx="9250066" cy="1962424"/>
          </a:xfrm>
          <a:prstGeom prst="rect">
            <a:avLst/>
          </a:prstGeom>
          <a:ln>
            <a:solidFill>
              <a:schemeClr val="tx1"/>
            </a:solidFill>
          </a:ln>
        </p:spPr>
      </p:pic>
      <p:pic>
        <p:nvPicPr>
          <p:cNvPr id="5" name="Image 4">
            <a:extLst>
              <a:ext uri="{FF2B5EF4-FFF2-40B4-BE49-F238E27FC236}">
                <a16:creationId xmlns:a16="http://schemas.microsoft.com/office/drawing/2014/main" id="{0E038F25-4968-FE9C-3101-8FED491CB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9329" y="152766"/>
            <a:ext cx="4594412" cy="3425063"/>
          </a:xfrm>
          <a:prstGeom prst="rect">
            <a:avLst/>
          </a:prstGeom>
        </p:spPr>
      </p:pic>
      <p:pic>
        <p:nvPicPr>
          <p:cNvPr id="6" name="Image 5">
            <a:extLst>
              <a:ext uri="{FF2B5EF4-FFF2-40B4-BE49-F238E27FC236}">
                <a16:creationId xmlns:a16="http://schemas.microsoft.com/office/drawing/2014/main" id="{E54041C8-8774-4E7A-BF2C-827355531165}"/>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7" name="Image 6">
            <a:extLst>
              <a:ext uri="{FF2B5EF4-FFF2-40B4-BE49-F238E27FC236}">
                <a16:creationId xmlns:a16="http://schemas.microsoft.com/office/drawing/2014/main" id="{F539CE16-F7E5-D498-7483-1D0391042F02}"/>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4" name="ZoneTexte 3">
            <a:extLst>
              <a:ext uri="{FF2B5EF4-FFF2-40B4-BE49-F238E27FC236}">
                <a16:creationId xmlns:a16="http://schemas.microsoft.com/office/drawing/2014/main" id="{57CE07F7-8B16-820B-BC7A-AD14A1B93506}"/>
              </a:ext>
            </a:extLst>
          </p:cNvPr>
          <p:cNvSpPr txBox="1"/>
          <p:nvPr/>
        </p:nvSpPr>
        <p:spPr>
          <a:xfrm>
            <a:off x="8098971" y="6571995"/>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70833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0B0D6-94FD-81A5-67B7-D751BDB2A25D}"/>
              </a:ext>
            </a:extLst>
          </p:cNvPr>
          <p:cNvSpPr>
            <a:spLocks noGrp="1"/>
          </p:cNvSpPr>
          <p:nvPr>
            <p:ph type="title"/>
          </p:nvPr>
        </p:nvSpPr>
        <p:spPr>
          <a:xfrm>
            <a:off x="1105826" y="365126"/>
            <a:ext cx="10724223" cy="806450"/>
          </a:xfrm>
          <a:solidFill>
            <a:schemeClr val="tx2">
              <a:lumMod val="20000"/>
              <a:lumOff val="80000"/>
            </a:schemeClr>
          </a:solidFill>
          <a:ln>
            <a:solidFill>
              <a:schemeClr val="tx1"/>
            </a:solidFill>
          </a:ln>
        </p:spPr>
        <p:txBody>
          <a:bodyPr/>
          <a:lstStyle/>
          <a:p>
            <a:pPr algn="ctr"/>
            <a:r>
              <a:rPr lang="fr-FR" u="sng" dirty="0"/>
              <a:t>Démarche</a:t>
            </a:r>
          </a:p>
        </p:txBody>
      </p:sp>
      <p:sp>
        <p:nvSpPr>
          <p:cNvPr id="3" name="Espace réservé du contenu 2">
            <a:extLst>
              <a:ext uri="{FF2B5EF4-FFF2-40B4-BE49-F238E27FC236}">
                <a16:creationId xmlns:a16="http://schemas.microsoft.com/office/drawing/2014/main" id="{FFEFEF48-0F19-32E6-143B-0755E4FA7B09}"/>
              </a:ext>
            </a:extLst>
          </p:cNvPr>
          <p:cNvSpPr>
            <a:spLocks noGrp="1"/>
          </p:cNvSpPr>
          <p:nvPr>
            <p:ph sz="half" idx="1"/>
          </p:nvPr>
        </p:nvSpPr>
        <p:spPr>
          <a:xfrm>
            <a:off x="1105827" y="1500188"/>
            <a:ext cx="5637872" cy="4992686"/>
          </a:xfrm>
          <a:ln>
            <a:solidFill>
              <a:srgbClr val="7030A0"/>
            </a:solidFill>
          </a:ln>
        </p:spPr>
        <p:txBody>
          <a:bodyPr>
            <a:normAutofit fontScale="85000" lnSpcReduction="10000"/>
          </a:bodyPr>
          <a:lstStyle/>
          <a:p>
            <a:pPr algn="ctr">
              <a:lnSpc>
                <a:spcPct val="110000"/>
              </a:lnSpc>
              <a:spcAft>
                <a:spcPts val="1200"/>
              </a:spcAft>
            </a:pPr>
            <a:r>
              <a:rPr lang="fr-FR" b="1" u="sng" dirty="0">
                <a:solidFill>
                  <a:srgbClr val="7030A0"/>
                </a:solidFill>
              </a:rPr>
              <a:t>1</a:t>
            </a:r>
            <a:r>
              <a:rPr lang="fr-FR" b="1" u="sng" baseline="30000" dirty="0">
                <a:solidFill>
                  <a:srgbClr val="7030A0"/>
                </a:solidFill>
              </a:rPr>
              <a:t>er</a:t>
            </a:r>
            <a:r>
              <a:rPr lang="fr-FR" b="1" u="sng" dirty="0">
                <a:solidFill>
                  <a:srgbClr val="7030A0"/>
                </a:solidFill>
              </a:rPr>
              <a:t> temps – Phase de récit du professeur, en s’appuyant sur une carte</a:t>
            </a:r>
          </a:p>
          <a:p>
            <a:pPr marL="0" indent="0" algn="ctr">
              <a:buNone/>
            </a:pPr>
            <a:r>
              <a:rPr lang="fr-FR" dirty="0">
                <a:highlight>
                  <a:srgbClr val="FFFF00"/>
                </a:highlight>
              </a:rPr>
              <a:t>Les guerres médiques et la création de la Ligue de Délos</a:t>
            </a:r>
          </a:p>
          <a:p>
            <a:pPr marL="0" indent="0">
              <a:spcAft>
                <a:spcPts val="1200"/>
              </a:spcAft>
              <a:buNone/>
            </a:pPr>
            <a:r>
              <a:rPr lang="fr-FR" i="1" u="sng" dirty="0">
                <a:solidFill>
                  <a:srgbClr val="0070C0"/>
                </a:solidFill>
                <a:effectLst>
                  <a:outerShdw blurRad="38100" dist="38100" dir="2700000" algn="tl">
                    <a:srgbClr val="000000">
                      <a:alpha val="43137"/>
                    </a:srgbClr>
                  </a:outerShdw>
                </a:effectLst>
                <a:sym typeface="Wingdings" panose="05000000000000000000" pitchFamily="2" charset="2"/>
              </a:rPr>
              <a:t>Compétences</a:t>
            </a:r>
            <a:r>
              <a:rPr lang="fr-FR" i="1" dirty="0">
                <a:solidFill>
                  <a:srgbClr val="0070C0"/>
                </a:solidFill>
                <a:sym typeface="Wingdings" panose="05000000000000000000" pitchFamily="2" charset="2"/>
              </a:rPr>
              <a:t>: Ecoute active des élèves et prise de notes</a:t>
            </a:r>
          </a:p>
          <a:p>
            <a:pPr>
              <a:spcBef>
                <a:spcPts val="200"/>
              </a:spcBef>
              <a:buFont typeface="Wingdings" panose="05000000000000000000" pitchFamily="2" charset="2"/>
              <a:buChar char="à"/>
            </a:pPr>
            <a:r>
              <a:rPr lang="fr-FR" b="1" u="sng" dirty="0">
                <a:sym typeface="Wingdings" panose="05000000000000000000" pitchFamily="2" charset="2"/>
              </a:rPr>
              <a:t> Idées-clé à retenir</a:t>
            </a:r>
            <a:r>
              <a:rPr lang="fr-FR" dirty="0">
                <a:sym typeface="Wingdings" panose="05000000000000000000" pitchFamily="2" charset="2"/>
              </a:rPr>
              <a:t>:</a:t>
            </a:r>
          </a:p>
          <a:p>
            <a:pPr lvl="1">
              <a:spcBef>
                <a:spcPts val="600"/>
              </a:spcBef>
              <a:buFont typeface="Wingdings" panose="05000000000000000000" pitchFamily="2" charset="2"/>
              <a:buChar char="§"/>
            </a:pPr>
            <a:r>
              <a:rPr lang="fr-FR" dirty="0">
                <a:sym typeface="Wingdings" panose="05000000000000000000" pitchFamily="2" charset="2"/>
              </a:rPr>
              <a:t>Guerres médiques: Marathon (490 avant JC) =&gt; victoire des hoplites</a:t>
            </a:r>
          </a:p>
          <a:p>
            <a:pPr lvl="1">
              <a:spcBef>
                <a:spcPts val="600"/>
              </a:spcBef>
              <a:buFont typeface="Wingdings" panose="05000000000000000000" pitchFamily="2" charset="2"/>
              <a:buChar char="§"/>
            </a:pPr>
            <a:r>
              <a:rPr lang="fr-FR" dirty="0">
                <a:sym typeface="Wingdings" panose="05000000000000000000" pitchFamily="2" charset="2"/>
              </a:rPr>
              <a:t>Salamine (480 av. JC) =&gt; victoire des rameurs</a:t>
            </a:r>
          </a:p>
          <a:p>
            <a:pPr lvl="1">
              <a:spcBef>
                <a:spcPts val="600"/>
              </a:spcBef>
              <a:buFont typeface="Wingdings" panose="05000000000000000000" pitchFamily="2" charset="2"/>
              <a:buChar char="§"/>
            </a:pPr>
            <a:r>
              <a:rPr lang="fr-FR" dirty="0">
                <a:sym typeface="Wingdings" panose="05000000000000000000" pitchFamily="2" charset="2"/>
              </a:rPr>
              <a:t>Prestige athénien et fondation de la Ligue de Délos, alliance militaire défensive contre les Perses  dont Athènes prend la tête en 478 av. JC</a:t>
            </a:r>
            <a:endParaRPr lang="fr-FR" dirty="0"/>
          </a:p>
        </p:txBody>
      </p:sp>
      <p:sp>
        <p:nvSpPr>
          <p:cNvPr id="4" name="Espace réservé du contenu 3">
            <a:extLst>
              <a:ext uri="{FF2B5EF4-FFF2-40B4-BE49-F238E27FC236}">
                <a16:creationId xmlns:a16="http://schemas.microsoft.com/office/drawing/2014/main" id="{71D723F2-43CC-5ECB-F110-00C3B2F4BBF9}"/>
              </a:ext>
            </a:extLst>
          </p:cNvPr>
          <p:cNvSpPr>
            <a:spLocks noGrp="1"/>
          </p:cNvSpPr>
          <p:nvPr>
            <p:ph sz="half" idx="2"/>
          </p:nvPr>
        </p:nvSpPr>
        <p:spPr>
          <a:xfrm>
            <a:off x="6943724" y="1500188"/>
            <a:ext cx="4886326" cy="4992686"/>
          </a:xfrm>
          <a:ln>
            <a:solidFill>
              <a:srgbClr val="7030A0"/>
            </a:solidFill>
          </a:ln>
        </p:spPr>
        <p:txBody>
          <a:bodyPr>
            <a:normAutofit fontScale="85000" lnSpcReduction="10000"/>
          </a:bodyPr>
          <a:lstStyle/>
          <a:p>
            <a:pPr algn="ctr">
              <a:lnSpc>
                <a:spcPct val="110000"/>
              </a:lnSpc>
            </a:pPr>
            <a:r>
              <a:rPr lang="fr-FR" b="1" u="sng" dirty="0">
                <a:solidFill>
                  <a:srgbClr val="7030A0"/>
                </a:solidFill>
              </a:rPr>
              <a:t>2</a:t>
            </a:r>
            <a:r>
              <a:rPr lang="fr-FR" b="1" u="sng" baseline="30000" dirty="0">
                <a:solidFill>
                  <a:srgbClr val="7030A0"/>
                </a:solidFill>
              </a:rPr>
              <a:t>e</a:t>
            </a:r>
            <a:r>
              <a:rPr lang="fr-FR" b="1" u="sng" dirty="0">
                <a:solidFill>
                  <a:srgbClr val="7030A0"/>
                </a:solidFill>
              </a:rPr>
              <a:t> temps: Travail sur 3 documents sources</a:t>
            </a:r>
          </a:p>
          <a:p>
            <a:endParaRPr lang="fr-FR" b="1" u="sng" dirty="0">
              <a:solidFill>
                <a:srgbClr val="7030A0"/>
              </a:solidFill>
            </a:endParaRPr>
          </a:p>
          <a:p>
            <a:pPr marL="0" indent="0" algn="just">
              <a:buNone/>
            </a:pPr>
            <a:r>
              <a:rPr lang="fr-FR" i="1" u="sng" dirty="0">
                <a:solidFill>
                  <a:srgbClr val="0070C0"/>
                </a:solidFill>
                <a:effectLst>
                  <a:outerShdw blurRad="38100" dist="38100" dir="2700000" algn="tl">
                    <a:srgbClr val="000000">
                      <a:alpha val="43137"/>
                    </a:srgbClr>
                  </a:outerShdw>
                </a:effectLst>
              </a:rPr>
              <a:t>Compétence</a:t>
            </a:r>
            <a:r>
              <a:rPr lang="fr-FR" i="1" dirty="0">
                <a:solidFill>
                  <a:srgbClr val="0070C0"/>
                </a:solidFill>
              </a:rPr>
              <a:t>: Analyser des documents historiques et mettre en relation des faits historiques.</a:t>
            </a:r>
          </a:p>
          <a:p>
            <a:pPr marL="0" indent="0" algn="just">
              <a:buNone/>
            </a:pPr>
            <a:endParaRPr lang="fr-FR" i="1" dirty="0">
              <a:solidFill>
                <a:srgbClr val="0070C0"/>
              </a:solidFill>
            </a:endParaRPr>
          </a:p>
          <a:p>
            <a:pPr marL="0" indent="0" algn="ctr">
              <a:buNone/>
            </a:pPr>
            <a:r>
              <a:rPr lang="fr-FR" dirty="0"/>
              <a:t>Questionnement à partir des documents du corpus</a:t>
            </a:r>
          </a:p>
          <a:p>
            <a:pPr marL="0" indent="0" algn="just">
              <a:buNone/>
            </a:pPr>
            <a:endParaRPr lang="fr-FR" dirty="0"/>
          </a:p>
        </p:txBody>
      </p:sp>
      <p:pic>
        <p:nvPicPr>
          <p:cNvPr id="5" name="Image 4">
            <a:extLst>
              <a:ext uri="{FF2B5EF4-FFF2-40B4-BE49-F238E27FC236}">
                <a16:creationId xmlns:a16="http://schemas.microsoft.com/office/drawing/2014/main" id="{10246515-D737-E760-D223-20D09A3D144D}"/>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6" name="Image 5">
            <a:extLst>
              <a:ext uri="{FF2B5EF4-FFF2-40B4-BE49-F238E27FC236}">
                <a16:creationId xmlns:a16="http://schemas.microsoft.com/office/drawing/2014/main" id="{82205EF7-6606-88FD-7E1B-B05D543EFA04}"/>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sp>
        <p:nvSpPr>
          <p:cNvPr id="8" name="ZoneTexte 7">
            <a:extLst>
              <a:ext uri="{FF2B5EF4-FFF2-40B4-BE49-F238E27FC236}">
                <a16:creationId xmlns:a16="http://schemas.microsoft.com/office/drawing/2014/main" id="{CD86F48A-38DC-7DB1-A2F3-5A66BDC366BF}"/>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5680314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65273B87-EB4D-4C97-EA0B-94DF1ECB5842}"/>
              </a:ext>
            </a:extLst>
          </p:cNvPr>
          <p:cNvPicPr>
            <a:picLocks noChangeAspect="1"/>
          </p:cNvPicPr>
          <p:nvPr/>
        </p:nvPicPr>
        <p:blipFill>
          <a:blip r:embed="rId2"/>
          <a:stretch>
            <a:fillRect/>
          </a:stretch>
        </p:blipFill>
        <p:spPr>
          <a:xfrm>
            <a:off x="1200493" y="273890"/>
            <a:ext cx="10172382" cy="5314110"/>
          </a:xfrm>
          <a:prstGeom prst="rect">
            <a:avLst/>
          </a:prstGeom>
        </p:spPr>
      </p:pic>
      <p:sp>
        <p:nvSpPr>
          <p:cNvPr id="7" name="ZoneTexte 6">
            <a:extLst>
              <a:ext uri="{FF2B5EF4-FFF2-40B4-BE49-F238E27FC236}">
                <a16:creationId xmlns:a16="http://schemas.microsoft.com/office/drawing/2014/main" id="{2D849AC3-F2EC-55C1-303D-B8B3A6678D92}"/>
              </a:ext>
            </a:extLst>
          </p:cNvPr>
          <p:cNvSpPr txBox="1"/>
          <p:nvPr/>
        </p:nvSpPr>
        <p:spPr>
          <a:xfrm>
            <a:off x="1364343" y="5588000"/>
            <a:ext cx="10008532" cy="646331"/>
          </a:xfrm>
          <a:prstGeom prst="rect">
            <a:avLst/>
          </a:prstGeom>
          <a:solidFill>
            <a:schemeClr val="tx2">
              <a:lumMod val="20000"/>
              <a:lumOff val="80000"/>
            </a:schemeClr>
          </a:solidFill>
        </p:spPr>
        <p:txBody>
          <a:bodyPr wrap="square">
            <a:spAutoFit/>
          </a:bodyPr>
          <a:lstStyle/>
          <a:p>
            <a:r>
              <a:rPr lang="fr-FR" dirty="0" err="1"/>
              <a:t>Prêteux</a:t>
            </a:r>
            <a:r>
              <a:rPr lang="fr-FR" dirty="0"/>
              <a:t>, Franck. « Des cités sans commerçants ? Échanges et relations commerciales dans les cités des Détroits », </a:t>
            </a:r>
            <a:r>
              <a:rPr lang="fr-FR" i="1" dirty="0"/>
              <a:t>Dialogues d'histoire ancienne</a:t>
            </a:r>
            <a:r>
              <a:rPr lang="fr-FR" dirty="0"/>
              <a:t>, vol. 15, no. Supplement15, 2016, pp. 267-288</a:t>
            </a:r>
          </a:p>
        </p:txBody>
      </p:sp>
      <p:pic>
        <p:nvPicPr>
          <p:cNvPr id="2" name="Image 1">
            <a:extLst>
              <a:ext uri="{FF2B5EF4-FFF2-40B4-BE49-F238E27FC236}">
                <a16:creationId xmlns:a16="http://schemas.microsoft.com/office/drawing/2014/main" id="{0F103906-3A21-56D0-3927-89F5A42197DB}"/>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sp>
        <p:nvSpPr>
          <p:cNvPr id="3" name="ZoneTexte 2">
            <a:extLst>
              <a:ext uri="{FF2B5EF4-FFF2-40B4-BE49-F238E27FC236}">
                <a16:creationId xmlns:a16="http://schemas.microsoft.com/office/drawing/2014/main" id="{CC9F275B-A755-222C-CBFE-28F67DC62812}"/>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407906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753BA07-6DAB-181E-2632-07ADC6B74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854"/>
            <a:ext cx="12192000" cy="6434291"/>
          </a:xfrm>
          <a:prstGeom prst="rect">
            <a:avLst/>
          </a:prstGeom>
        </p:spPr>
      </p:pic>
      <p:pic>
        <p:nvPicPr>
          <p:cNvPr id="2" name="Image 1">
            <a:extLst>
              <a:ext uri="{FF2B5EF4-FFF2-40B4-BE49-F238E27FC236}">
                <a16:creationId xmlns:a16="http://schemas.microsoft.com/office/drawing/2014/main" id="{49E3650E-509C-9C4B-9BC3-2F0CB895CDAB}"/>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1E885CBC-E283-5A13-CBB7-EAAA5874D957}"/>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4" name="Rectangle 3">
            <a:extLst>
              <a:ext uri="{FF2B5EF4-FFF2-40B4-BE49-F238E27FC236}">
                <a16:creationId xmlns:a16="http://schemas.microsoft.com/office/drawing/2014/main" id="{CCB699D8-D513-1304-4332-95161D62591A}"/>
              </a:ext>
            </a:extLst>
          </p:cNvPr>
          <p:cNvSpPr/>
          <p:nvPr/>
        </p:nvSpPr>
        <p:spPr>
          <a:xfrm>
            <a:off x="0" y="0"/>
            <a:ext cx="220039" cy="30915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9CCD19E0-70AF-7764-1B83-C933FFFA7370}"/>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5181201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A79A94-20F9-8321-CAA6-5C456DA1A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249" y="0"/>
            <a:ext cx="9545501" cy="6858000"/>
          </a:xfrm>
          <a:prstGeom prst="rect">
            <a:avLst/>
          </a:prstGeom>
        </p:spPr>
      </p:pic>
      <p:pic>
        <p:nvPicPr>
          <p:cNvPr id="2" name="Image 1">
            <a:extLst>
              <a:ext uri="{FF2B5EF4-FFF2-40B4-BE49-F238E27FC236}">
                <a16:creationId xmlns:a16="http://schemas.microsoft.com/office/drawing/2014/main" id="{D045B523-DDE5-401A-A93F-72A53B704CDE}"/>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C0A8C428-B72E-B24D-21AB-B3B7C767FF85}"/>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5" name="ZoneTexte 4">
            <a:extLst>
              <a:ext uri="{FF2B5EF4-FFF2-40B4-BE49-F238E27FC236}">
                <a16:creationId xmlns:a16="http://schemas.microsoft.com/office/drawing/2014/main" id="{F8963434-E78C-7B27-2A8F-FDC57F9E2368}"/>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5002634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B4B1C1D-D294-60CB-9335-368DF72E53CE}"/>
              </a:ext>
            </a:extLst>
          </p:cNvPr>
          <p:cNvSpPr txBox="1"/>
          <p:nvPr/>
        </p:nvSpPr>
        <p:spPr>
          <a:xfrm>
            <a:off x="1062318" y="401415"/>
            <a:ext cx="10851776" cy="6262933"/>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1 : Les enjeux de la maîtrise des mers selon Thucydide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XIII</a:t>
            </a:r>
            <a:r>
              <a:rPr lang="fr-FR" sz="1800" dirty="0">
                <a:effectLst/>
                <a:latin typeface="Calibri" panose="020F0502020204030204" pitchFamily="34" charset="0"/>
                <a:ea typeface="Calibri" panose="020F0502020204030204" pitchFamily="34" charset="0"/>
                <a:cs typeface="Times New Roman" panose="02020603050405020304" pitchFamily="18" charset="0"/>
              </a:rPr>
              <a:t>. - C'est alors que la Grèce se mit à équiper des flottes et que l'on s'adonna davantage à la marine. D'après la tradition, ce sont les Corinthiens qui les premiers construisirent les navires les plus semblables à ceux d'aujourd'hui ; les premières trières, en Grèce, furent construites à Corinthe […]. Les Corinthiens habitant une ville située sur l'isthme eurent de tout temps un port de commerce ; les Grecs d'alors aimaient mieux emprunter la voie de terre que la voie de mer et c'est par cet isthme que communiquaient ceux du Péloponnèse avec ceux du dehors. Les richesses de Corinthe étaient grandes, comme le montrent les anciens poètes, qui ont donné à cette ville le surnom d'opulente. Quand les Grecs naviguèrent plus volontiers, 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Corinthiens armèrent des navires et firent </a:t>
            </a:r>
            <a:r>
              <a:rPr lang="fr-FR" sz="1800" b="1" u="sng" dirty="0">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disparaître la piraterie.</a:t>
            </a:r>
            <a:r>
              <a:rPr lang="fr-FR" sz="1800" u="sng" dirty="0">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Disposant d'une place de commerce par terre et par mer, leur ville devint puissante par l'abondance de ses revenus.  […] </a:t>
            </a:r>
          </a:p>
          <a:p>
            <a:pPr algn="just">
              <a:lnSpc>
                <a:spcPct val="107000"/>
              </a:lnSpc>
              <a:spcAft>
                <a:spcPts val="4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Peu de temps avant les guerres médiques et la mort de Darius, qui régna sur la Perse après Cambyse, les tyrans de Sicile et les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Corcyréens</a:t>
            </a:r>
            <a:r>
              <a:rPr lang="fr-FR" sz="1800" dirty="0">
                <a:effectLst/>
                <a:latin typeface="Calibri" panose="020F0502020204030204" pitchFamily="34" charset="0"/>
                <a:ea typeface="Calibri" panose="020F0502020204030204" pitchFamily="34" charset="0"/>
                <a:cs typeface="Times New Roman" panose="02020603050405020304" pitchFamily="18" charset="0"/>
              </a:rPr>
              <a:t> possédaient un nombre considérable de trières. Telles furent, en dernier lieu, avant l'expédition de Xerxès, les marines importantes de la Grèce. […] Ce fut même tardivement, quand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Thémistocle les en eut persuadés, que les Athéniens, en guerre contre 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Eginètes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et sous la menace des Barbares, construisirent des navires, avec lesquels ils combattirent et encore n'étaient-ils pas entièrement pontés.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XV</a:t>
            </a:r>
            <a:r>
              <a:rPr lang="fr-FR" sz="1800" dirty="0">
                <a:effectLst/>
                <a:latin typeface="Calibri" panose="020F0502020204030204" pitchFamily="34" charset="0"/>
                <a:ea typeface="Calibri" panose="020F0502020204030204" pitchFamily="34" charset="0"/>
                <a:cs typeface="Times New Roman" panose="02020603050405020304" pitchFamily="18" charset="0"/>
              </a:rPr>
              <a:t>. - Telles étaient les anciennes marines des Grecs et celles qui furent construites postérieurement. Aussi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les peuples qui s'appliquèrent aux choses de la mer </a:t>
            </a: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acquirent une puissance considérable par les rentrées d'argent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et la domination sur d'autres peuples. En effet, avec leurs flottes, ils se soumettaient les îles</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particulièrement ceux dont le territoire était insuffisant. […]</a:t>
            </a:r>
          </a:p>
          <a:p>
            <a:pPr algn="r">
              <a:lnSpc>
                <a:spcPct val="107000"/>
              </a:lnSpc>
              <a:spcAft>
                <a:spcPts val="4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THUCYDIDE, I, XIII-XV</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2CD88885-DCA2-E5A7-0224-A807B041E8D9}"/>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6" name="Image 5">
            <a:extLst>
              <a:ext uri="{FF2B5EF4-FFF2-40B4-BE49-F238E27FC236}">
                <a16:creationId xmlns:a16="http://schemas.microsoft.com/office/drawing/2014/main" id="{E3EBE83E-450B-D745-CEAA-CF7771E904A5}"/>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F0365266-AF00-E0CF-4B24-F1AFA0C1D8DE}"/>
              </a:ext>
            </a:extLst>
          </p:cNvPr>
          <p:cNvSpPr txBox="1"/>
          <p:nvPr/>
        </p:nvSpPr>
        <p:spPr>
          <a:xfrm>
            <a:off x="1061900" y="651045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6775212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53F0256-5A01-010D-B744-0B1107FC4899}"/>
              </a:ext>
            </a:extLst>
          </p:cNvPr>
          <p:cNvSpPr txBox="1"/>
          <p:nvPr/>
        </p:nvSpPr>
        <p:spPr>
          <a:xfrm>
            <a:off x="1479176" y="288525"/>
            <a:ext cx="7493373" cy="6280950"/>
          </a:xfrm>
          <a:prstGeom prst="rect">
            <a:avLst/>
          </a:prstGeom>
          <a:noFill/>
          <a:ln>
            <a:solidFill>
              <a:schemeClr val="tx1"/>
            </a:solidFill>
          </a:ln>
        </p:spPr>
        <p:txBody>
          <a:bodyPr wrap="square">
            <a:spAutoFit/>
          </a:bodyPr>
          <a:lstStyle/>
          <a:p>
            <a:pPr>
              <a:lnSpc>
                <a:spcPct val="107000"/>
              </a:lnSpc>
              <a:spcAft>
                <a:spcPts val="800"/>
              </a:spcAft>
            </a:pPr>
            <a:r>
              <a:rPr lang="fr-FR" sz="1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2 : Les enjeux de la maîtrise des mers selon le pseudo-Xénophon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Tw Cen MT" panose="020B0602020104020603" pitchFamily="34" charset="0"/>
                <a:ea typeface="Calibri" panose="020F0502020204030204" pitchFamily="34" charset="0"/>
                <a:cs typeface="Calibri Light" panose="020F0302020204030204" pitchFamily="34" charset="0"/>
              </a:rPr>
              <a:t>Les peuples asservis à une puissance continentale peuvent se rassembler de plusieurs petites villes et se liguer pour combattre ; mais sous une puissance maritime, les insulaires ne peuvent pas se donner ce rendez-vous de villes : la mer est au milieu : les dominateurs en sont les maîtres, et, dans le cas où ces insulaires se réuniraient dans une seule île, ils y mourraient de faim.</a:t>
            </a:r>
            <a:r>
              <a:rPr lang="fr-FR" sz="1800" b="1" dirty="0">
                <a:effectLst/>
                <a:latin typeface="Tw Cen MT" panose="020B0602020104020603" pitchFamily="34" charset="0"/>
                <a:ea typeface="Calibri" panose="020F0502020204030204" pitchFamily="34" charset="0"/>
                <a:cs typeface="Calibri Light" panose="020F0302020204030204" pitchFamily="34" charset="0"/>
              </a:rPr>
              <a:t> Toutes les villes du continent assujetties aux Athéniens sont contenues dans le devoir, les grandes par la crainte, les petites par le besoin. En effet, il n’en est pas une qui n’ait à importer ou à exporter : or, ce trafic leur est impossible, si elles n’obéissent aux souverains de la mer</a:t>
            </a:r>
            <a:r>
              <a:rPr lang="fr-FR" sz="1800" dirty="0">
                <a:effectLst/>
                <a:latin typeface="Tw Cen MT" panose="020B0602020104020603" pitchFamily="34" charset="0"/>
                <a:ea typeface="Calibri" panose="020F0502020204030204" pitchFamily="34" charset="0"/>
                <a:cs typeface="Calibri Light" panose="020F0302020204030204" pitchFamily="34"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Tw Cen MT" panose="020B0602020104020603" pitchFamily="34" charset="0"/>
                <a:ea typeface="Calibri" panose="020F0502020204030204" pitchFamily="34" charset="0"/>
                <a:cs typeface="Calibri Light" panose="020F0302020204030204" pitchFamily="34" charset="0"/>
              </a:rPr>
              <a:t>Les maladies des fruits, envoyées par Jupiter, sont désastreuses pour ceux qui dominent sur terre ; mais sur mer elles n’ont rien de grave. Tous les pays ne sont pas maltraités en même temps ; en sorte que </a:t>
            </a:r>
            <a:r>
              <a:rPr lang="fr-FR" sz="1800" b="1" dirty="0">
                <a:effectLst/>
                <a:latin typeface="Tw Cen MT" panose="020B0602020104020603" pitchFamily="34" charset="0"/>
                <a:ea typeface="Calibri" panose="020F0502020204030204" pitchFamily="34" charset="0"/>
                <a:cs typeface="Calibri Light" panose="020F0302020204030204" pitchFamily="34" charset="0"/>
              </a:rPr>
              <a:t>des contrées productives arrive tout ce qu’il faut aux maîtres de la mer. </a:t>
            </a:r>
            <a:r>
              <a:rPr lang="fr-FR" sz="1800" dirty="0">
                <a:effectLst/>
                <a:latin typeface="Tw Cen MT" panose="020B0602020104020603" pitchFamily="34" charset="0"/>
                <a:ea typeface="Calibri" panose="020F0502020204030204" pitchFamily="34" charset="0"/>
                <a:cs typeface="Calibri Light" panose="020F0302020204030204" pitchFamily="34" charset="0"/>
              </a:rPr>
              <a:t>D’ailleurs, s’il faut mentionner des détails moins importants, </a:t>
            </a:r>
            <a:r>
              <a:rPr lang="fr-FR" sz="1800" b="1" dirty="0">
                <a:solidFill>
                  <a:srgbClr val="FF0000"/>
                </a:solidFill>
                <a:effectLst/>
                <a:latin typeface="Tw Cen MT" panose="020B0602020104020603" pitchFamily="34" charset="0"/>
                <a:ea typeface="Calibri" panose="020F0502020204030204" pitchFamily="34" charset="0"/>
                <a:cs typeface="Calibri Light" panose="020F0302020204030204" pitchFamily="34" charset="0"/>
              </a:rPr>
              <a:t>leur puissance maritime a fait trouver aux Athéniens, par le commerce, de quoi fournir au luxe de leur table</a:t>
            </a:r>
            <a:r>
              <a:rPr lang="fr-FR" sz="1800" dirty="0">
                <a:effectLst/>
                <a:latin typeface="Tw Cen MT" panose="020B0602020104020603" pitchFamily="34" charset="0"/>
                <a:ea typeface="Calibri" panose="020F0502020204030204" pitchFamily="34" charset="0"/>
                <a:cs typeface="Calibri Light" panose="020F0302020204030204" pitchFamily="34" charset="0"/>
              </a:rPr>
              <a:t>. Tout ce qu’il y a de délicieux en Sicile, en Italie, à </a:t>
            </a:r>
            <a:r>
              <a:rPr lang="fr-FR" sz="1800" dirty="0" err="1">
                <a:effectLst/>
                <a:latin typeface="Tw Cen MT" panose="020B0602020104020603" pitchFamily="34" charset="0"/>
                <a:ea typeface="Calibri" panose="020F0502020204030204" pitchFamily="34" charset="0"/>
                <a:cs typeface="Calibri Light" panose="020F0302020204030204" pitchFamily="34" charset="0"/>
              </a:rPr>
              <a:t>Cypre</a:t>
            </a:r>
            <a:r>
              <a:rPr lang="fr-FR" sz="1800" dirty="0">
                <a:effectLst/>
                <a:latin typeface="Tw Cen MT" panose="020B0602020104020603" pitchFamily="34" charset="0"/>
                <a:ea typeface="Calibri" panose="020F0502020204030204" pitchFamily="34" charset="0"/>
                <a:cs typeface="Calibri Light" panose="020F0302020204030204" pitchFamily="34" charset="0"/>
              </a:rPr>
              <a:t>, en Egypte, en Lydie, dans le Pont, dans le </a:t>
            </a:r>
            <a:r>
              <a:rPr lang="fr-FR" sz="1800" dirty="0" err="1">
                <a:effectLst/>
                <a:latin typeface="Tw Cen MT" panose="020B0602020104020603" pitchFamily="34" charset="0"/>
                <a:ea typeface="Calibri" panose="020F0502020204030204" pitchFamily="34" charset="0"/>
                <a:cs typeface="Calibri Light" panose="020F0302020204030204" pitchFamily="34" charset="0"/>
              </a:rPr>
              <a:t>Péloponèse</a:t>
            </a:r>
            <a:r>
              <a:rPr lang="fr-FR" sz="1800" dirty="0">
                <a:effectLst/>
                <a:latin typeface="Tw Cen MT" panose="020B0602020104020603" pitchFamily="34" charset="0"/>
                <a:ea typeface="Calibri" panose="020F0502020204030204" pitchFamily="34" charset="0"/>
                <a:cs typeface="Calibri Light" panose="020F0302020204030204" pitchFamily="34" charset="0"/>
              </a:rPr>
              <a:t> et ailleurs, </a:t>
            </a:r>
            <a:r>
              <a:rPr lang="fr-FR" sz="1800" b="1" dirty="0">
                <a:solidFill>
                  <a:srgbClr val="FF0000"/>
                </a:solidFill>
                <a:effectLst/>
                <a:latin typeface="Tw Cen MT" panose="020B0602020104020603" pitchFamily="34" charset="0"/>
                <a:ea typeface="Calibri" panose="020F0502020204030204" pitchFamily="34" charset="0"/>
                <a:cs typeface="Calibri Light" panose="020F0302020204030204" pitchFamily="34" charset="0"/>
              </a:rPr>
              <a:t>tout cela s’est concentré sur un seul point, grâce à l’empire de la mer. </a:t>
            </a:r>
            <a:endParaRPr lang="fr-F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1800" dirty="0">
                <a:effectLst/>
                <a:latin typeface="Tw Cen MT" panose="020B0602020104020603" pitchFamily="34" charset="0"/>
                <a:ea typeface="Calibri" panose="020F0502020204030204" pitchFamily="34" charset="0"/>
                <a:cs typeface="Calibri Light" panose="020F0302020204030204" pitchFamily="34" charset="0"/>
              </a:rPr>
              <a:t>Pseudo XENOPHON, </a:t>
            </a:r>
            <a:r>
              <a:rPr lang="fr-FR" sz="1800" i="1" dirty="0">
                <a:effectLst/>
                <a:latin typeface="Tw Cen MT" panose="020B0602020104020603" pitchFamily="34" charset="0"/>
                <a:ea typeface="Calibri" panose="020F0502020204030204" pitchFamily="34" charset="0"/>
                <a:cs typeface="Calibri Light" panose="020F0302020204030204" pitchFamily="34" charset="0"/>
              </a:rPr>
              <a:t>Constitution des athéniens</a:t>
            </a:r>
            <a:r>
              <a:rPr lang="fr-FR" sz="1800" dirty="0">
                <a:effectLst/>
                <a:latin typeface="Tw Cen MT" panose="020B0602020104020603" pitchFamily="34" charset="0"/>
                <a:ea typeface="Calibri" panose="020F0502020204030204" pitchFamily="34" charset="0"/>
                <a:cs typeface="Calibri Light" panose="020F0302020204030204" pitchFamily="34" charset="0"/>
              </a:rPr>
              <a:t>, II</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FB503DE1-8281-8980-E555-E6398E14676E}"/>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DB5A2710-495F-78CE-8064-503E1E46FF87}"/>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78368498-F6DD-F8ED-8B69-287031A18E20}"/>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04836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69DF7DE-34D7-3045-ED62-537EDFB2F96C}"/>
              </a:ext>
            </a:extLst>
          </p:cNvPr>
          <p:cNvSpPr txBox="1"/>
          <p:nvPr/>
        </p:nvSpPr>
        <p:spPr>
          <a:xfrm>
            <a:off x="1627094" y="485983"/>
            <a:ext cx="9816353" cy="5579733"/>
          </a:xfrm>
          <a:prstGeom prst="rect">
            <a:avLst/>
          </a:prstGeom>
          <a:noFill/>
          <a:ln>
            <a:solidFill>
              <a:schemeClr val="tx1"/>
            </a:solidFill>
          </a:ln>
        </p:spPr>
        <p:txBody>
          <a:bodyPr wrap="square">
            <a:spAutoFit/>
          </a:bodyPr>
          <a:lstStyle/>
          <a:p>
            <a:pPr>
              <a:lnSpc>
                <a:spcPct val="107000"/>
              </a:lnSpc>
              <a:spcAft>
                <a:spcPts val="800"/>
              </a:spcAft>
            </a:pPr>
            <a:r>
              <a:rPr lang="fr-FR" sz="2400" b="1" u="sng" dirty="0">
                <a:solidFill>
                  <a:srgbClr val="0070C0"/>
                </a:solidFill>
                <a:effectLst/>
                <a:uFill>
                  <a:solidFill>
                    <a:srgbClr val="7030A0"/>
                  </a:solidFill>
                </a:uFill>
                <a:latin typeface="Calibri" panose="020F0502020204030204" pitchFamily="34" charset="0"/>
                <a:ea typeface="Calibri" panose="020F0502020204030204" pitchFamily="34" charset="0"/>
                <a:cs typeface="Times New Roman" panose="02020603050405020304" pitchFamily="18" charset="0"/>
              </a:rPr>
              <a:t>Doc. 3 : le coût de la flotte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XVII</a:t>
            </a:r>
            <a:r>
              <a:rPr lang="fr-FR" sz="14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 Au temps de cette expédition, le nombre des vaisseaux athéniens en service autour du Péloponnèse et ailleurs était des plus considérables : il atteignait et même dépassait celui de la flotte au début de la guerre ;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cent vaisseaux </a:t>
            </a:r>
            <a:r>
              <a:rPr lang="fr-FR" sz="1800" dirty="0">
                <a:effectLst/>
                <a:latin typeface="Calibri" panose="020F0502020204030204" pitchFamily="34" charset="0"/>
                <a:ea typeface="Calibri" panose="020F0502020204030204" pitchFamily="34" charset="0"/>
                <a:cs typeface="Times New Roman" panose="02020603050405020304" pitchFamily="18" charset="0"/>
              </a:rPr>
              <a:t>gardaient l'Attique, l'Eubée et Salamine ;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cent autres </a:t>
            </a:r>
            <a:r>
              <a:rPr lang="fr-FR" sz="1800" dirty="0">
                <a:effectLst/>
                <a:latin typeface="Calibri" panose="020F0502020204030204" pitchFamily="34" charset="0"/>
                <a:ea typeface="Calibri" panose="020F0502020204030204" pitchFamily="34" charset="0"/>
                <a:cs typeface="Times New Roman" panose="02020603050405020304" pitchFamily="18" charset="0"/>
              </a:rPr>
              <a:t>croisaient autour du Péloponnèse, sans compter ceux qui étaient à Potidée et en d'autres endroits. Dans ce seul été, la flotte athénienne compta au total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deux cent cinquante unités</a:t>
            </a:r>
            <a:r>
              <a:rPr lang="fr-FR" sz="1800" dirty="0">
                <a:effectLst/>
                <a:latin typeface="Calibri" panose="020F0502020204030204" pitchFamily="34" charset="0"/>
                <a:ea typeface="Calibri" panose="020F0502020204030204" pitchFamily="34" charset="0"/>
                <a:cs typeface="Times New Roman" panose="02020603050405020304" pitchFamily="18" charset="0"/>
              </a:rPr>
              <a:t>. Après les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dépenses causées </a:t>
            </a:r>
            <a:r>
              <a:rPr lang="fr-FR" sz="1800" dirty="0">
                <a:effectLst/>
                <a:latin typeface="Calibri" panose="020F0502020204030204" pitchFamily="34" charset="0"/>
                <a:ea typeface="Calibri" panose="020F0502020204030204" pitchFamily="34" charset="0"/>
                <a:cs typeface="Times New Roman" panose="02020603050405020304" pitchFamily="18" charset="0"/>
              </a:rPr>
              <a:t>par le siège de Potidée, ce fut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l'entretien de cette flotte qui épuisa surtout les ressources d'Athènes</a:t>
            </a:r>
            <a:r>
              <a:rPr lang="fr-FR" sz="1800" dirty="0">
                <a:effectLst/>
                <a:latin typeface="Calibri" panose="020F0502020204030204" pitchFamily="34" charset="0"/>
                <a:ea typeface="Calibri" panose="020F0502020204030204" pitchFamily="34" charset="0"/>
                <a:cs typeface="Times New Roman" panose="02020603050405020304" pitchFamily="18" charset="0"/>
              </a:rPr>
              <a:t>. Chaque hoplite qui participait au siège recevait deux drachmes par jour, une pour lui, une pour son valet. Or les hoplites étaient trois mille à l'origine […] La même solde était payée à tous les vaisseaux.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C'est ainsi que les ressources s'épuisèrent, étant donné le nombre considérable des bâtiments</a:t>
            </a: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25000"/>
              </a:lnSpc>
              <a:spcAft>
                <a:spcPts val="8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XIX</a:t>
            </a:r>
            <a:r>
              <a:rPr lang="fr-FR" sz="1400" b="1" dirty="0">
                <a:solidFill>
                  <a:srgbClr val="FF0000"/>
                </a:solidFill>
                <a:effectLst/>
                <a:latin typeface="Trebuchet MS" panose="020B0603020202020204" pitchFamily="34" charset="0"/>
                <a:ea typeface="Calibri" panose="020F0502020204030204" pitchFamily="34" charset="0"/>
                <a:cs typeface="Times New Roman" panose="02020603050405020304" pitchFamily="18" charset="0"/>
              </a:rPr>
              <a:t>.</a:t>
            </a:r>
            <a:r>
              <a:rPr lang="fr-FR" sz="1800" dirty="0">
                <a:effectLst/>
                <a:latin typeface="Calibri" panose="020F0502020204030204" pitchFamily="34" charset="0"/>
                <a:ea typeface="Calibri" panose="020F0502020204030204" pitchFamily="34" charset="0"/>
                <a:cs typeface="Times New Roman" panose="02020603050405020304" pitchFamily="18" charset="0"/>
              </a:rPr>
              <a:t> - Les Athéniens avaient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besoin de ressources supplémentaires </a:t>
            </a:r>
            <a:r>
              <a:rPr lang="fr-FR" sz="1800" dirty="0">
                <a:effectLst/>
                <a:latin typeface="Calibri" panose="020F0502020204030204" pitchFamily="34" charset="0"/>
                <a:ea typeface="Calibri" panose="020F0502020204030204" pitchFamily="34" charset="0"/>
                <a:cs typeface="Times New Roman" panose="02020603050405020304" pitchFamily="18" charset="0"/>
              </a:rPr>
              <a:t>pour poursuivre le siège. Ils fournirent eux-mêmes pour la première fois une contribution de deux cents talents. Ils envoyèrent aussi, pour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lever le tribut chez les alliés</a:t>
            </a:r>
            <a:r>
              <a:rPr lang="fr-FR" sz="1800" dirty="0">
                <a:effectLst/>
                <a:latin typeface="Calibri" panose="020F0502020204030204" pitchFamily="34" charset="0"/>
                <a:ea typeface="Calibri" panose="020F0502020204030204" pitchFamily="34" charset="0"/>
                <a:cs typeface="Times New Roman" panose="02020603050405020304" pitchFamily="18" charset="0"/>
              </a:rPr>
              <a:t>, douze vaisseaux sous le commandement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Lysiklès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de quatre autres stratèges.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Lysiklès</a:t>
            </a:r>
            <a:r>
              <a:rPr lang="fr-FR" sz="1800" dirty="0">
                <a:effectLst/>
                <a:latin typeface="Calibri" panose="020F0502020204030204" pitchFamily="34" charset="0"/>
                <a:ea typeface="Calibri" panose="020F0502020204030204" pitchFamily="34" charset="0"/>
                <a:cs typeface="Times New Roman" panose="02020603050405020304" pitchFamily="18" charset="0"/>
              </a:rPr>
              <a:t> fit une tournée pour faire rentrer l'argent. […]</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Thucydide, II, 17-19</a:t>
            </a:r>
          </a:p>
        </p:txBody>
      </p:sp>
      <p:pic>
        <p:nvPicPr>
          <p:cNvPr id="4" name="Image 3">
            <a:extLst>
              <a:ext uri="{FF2B5EF4-FFF2-40B4-BE49-F238E27FC236}">
                <a16:creationId xmlns:a16="http://schemas.microsoft.com/office/drawing/2014/main" id="{F27E7617-BA51-A4F7-B13E-A7D99E03CB1A}"/>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814BBE00-38D5-DDFB-EB3F-978E2FCF25F8}"/>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F57F539F-8816-5D60-F615-C44EA31675EC}"/>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0988784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B1CB04D-3B1F-CA84-012A-A288113EB35C}"/>
              </a:ext>
            </a:extLst>
          </p:cNvPr>
          <p:cNvSpPr txBox="1"/>
          <p:nvPr/>
        </p:nvSpPr>
        <p:spPr>
          <a:xfrm>
            <a:off x="2098847" y="232229"/>
            <a:ext cx="9556124" cy="492443"/>
          </a:xfrm>
          <a:prstGeom prst="rect">
            <a:avLst/>
          </a:prstGeom>
          <a:solidFill>
            <a:srgbClr val="92D050"/>
          </a:solidFill>
        </p:spPr>
        <p:txBody>
          <a:bodyPr wrap="square" rtlCol="0">
            <a:spAutoFit/>
          </a:bodyPr>
          <a:lstStyle/>
          <a:p>
            <a:pPr algn="ctr"/>
            <a:r>
              <a:rPr lang="fr-FR" sz="2600" dirty="0"/>
              <a:t>Les enjeux géo-économiques de la thalassocratie athénienne</a:t>
            </a:r>
          </a:p>
        </p:txBody>
      </p:sp>
      <p:sp>
        <p:nvSpPr>
          <p:cNvPr id="3" name="ZoneTexte 2">
            <a:extLst>
              <a:ext uri="{FF2B5EF4-FFF2-40B4-BE49-F238E27FC236}">
                <a16:creationId xmlns:a16="http://schemas.microsoft.com/office/drawing/2014/main" id="{319CD152-987F-FD77-7910-8569C313A0B8}"/>
              </a:ext>
            </a:extLst>
          </p:cNvPr>
          <p:cNvSpPr txBox="1"/>
          <p:nvPr/>
        </p:nvSpPr>
        <p:spPr>
          <a:xfrm>
            <a:off x="1277257" y="935508"/>
            <a:ext cx="10377713" cy="1569660"/>
          </a:xfrm>
          <a:prstGeom prst="rect">
            <a:avLst/>
          </a:prstGeom>
          <a:noFill/>
          <a:ln>
            <a:solidFill>
              <a:srgbClr val="00B050"/>
            </a:solidFill>
          </a:ln>
        </p:spPr>
        <p:txBody>
          <a:bodyPr wrap="square" rtlCol="0">
            <a:spAutoFit/>
          </a:bodyPr>
          <a:lstStyle/>
          <a:p>
            <a:r>
              <a:rPr lang="fr-FR" sz="2400" b="1" u="sng" dirty="0"/>
              <a:t>Un objectif essentiel: sécuriser ses approvisionnements en matières premières:</a:t>
            </a:r>
          </a:p>
          <a:p>
            <a:pPr marL="285750" indent="-285750">
              <a:buFont typeface="Arial" panose="020B0604020202020204" pitchFamily="34" charset="0"/>
              <a:buChar char="•"/>
            </a:pPr>
            <a:r>
              <a:rPr lang="fr-FR" dirty="0"/>
              <a:t>Blé (Pont-Euxin – Thrace)</a:t>
            </a:r>
          </a:p>
          <a:p>
            <a:pPr marL="285750" indent="-285750">
              <a:buFont typeface="Arial" panose="020B0604020202020204" pitchFamily="34" charset="0"/>
              <a:buChar char="•"/>
            </a:pPr>
            <a:r>
              <a:rPr lang="fr-FR" dirty="0"/>
              <a:t>Bois, chanvre, poix =&gt; nécessaires à la construction navale</a:t>
            </a:r>
          </a:p>
          <a:p>
            <a:r>
              <a:rPr lang="fr-FR" dirty="0"/>
              <a:t>=&gt; Essentiel pour un « petit Etat », dont le territoire est insuffisant pour garantir son </a:t>
            </a:r>
            <a:r>
              <a:rPr lang="fr-FR" dirty="0" err="1"/>
              <a:t>auto-subsistance</a:t>
            </a:r>
            <a:r>
              <a:rPr lang="fr-FR" dirty="0"/>
              <a:t> </a:t>
            </a:r>
            <a:r>
              <a:rPr lang="fr-FR" dirty="0">
                <a:sym typeface="Wingdings" panose="05000000000000000000" pitchFamily="2" charset="2"/>
              </a:rPr>
              <a:t> obligation d’aller chercher les ressources ailleurs (importations vitales au développement athénien</a:t>
            </a:r>
            <a:endParaRPr lang="fr-FR" dirty="0"/>
          </a:p>
        </p:txBody>
      </p:sp>
      <p:sp>
        <p:nvSpPr>
          <p:cNvPr id="6" name="ZoneTexte 5">
            <a:extLst>
              <a:ext uri="{FF2B5EF4-FFF2-40B4-BE49-F238E27FC236}">
                <a16:creationId xmlns:a16="http://schemas.microsoft.com/office/drawing/2014/main" id="{38867680-D5C1-19E0-9BE4-C456BF542176}"/>
              </a:ext>
            </a:extLst>
          </p:cNvPr>
          <p:cNvSpPr txBox="1"/>
          <p:nvPr/>
        </p:nvSpPr>
        <p:spPr>
          <a:xfrm>
            <a:off x="9129486" y="3004457"/>
            <a:ext cx="2982686" cy="1292662"/>
          </a:xfrm>
          <a:prstGeom prst="rect">
            <a:avLst/>
          </a:prstGeom>
          <a:noFill/>
          <a:ln>
            <a:solidFill>
              <a:schemeClr val="tx1"/>
            </a:solidFill>
          </a:ln>
        </p:spPr>
        <p:txBody>
          <a:bodyPr wrap="square" rtlCol="0">
            <a:spAutoFit/>
          </a:bodyPr>
          <a:lstStyle/>
          <a:p>
            <a:r>
              <a:rPr lang="fr-FR" dirty="0" err="1"/>
              <a:t>Dvpt</a:t>
            </a:r>
            <a:r>
              <a:rPr lang="fr-FR" dirty="0"/>
              <a:t> </a:t>
            </a:r>
            <a:r>
              <a:rPr lang="fr-FR" sz="2000" b="1" u="sng" dirty="0">
                <a:solidFill>
                  <a:schemeClr val="accent6">
                    <a:lumMod val="50000"/>
                  </a:schemeClr>
                </a:solidFill>
              </a:rPr>
              <a:t>Puissance navale</a:t>
            </a:r>
            <a:r>
              <a:rPr lang="fr-FR" sz="2000" b="1" dirty="0"/>
              <a:t> </a:t>
            </a:r>
            <a:r>
              <a:rPr lang="fr-FR" dirty="0"/>
              <a:t>pour </a:t>
            </a:r>
            <a:r>
              <a:rPr lang="fr-FR" sz="2000" b="1" dirty="0"/>
              <a:t>lutter contre la piraterie</a:t>
            </a:r>
            <a:r>
              <a:rPr lang="fr-FR" dirty="0"/>
              <a:t>, menace les échanges commerciaux</a:t>
            </a:r>
          </a:p>
        </p:txBody>
      </p:sp>
      <p:sp>
        <p:nvSpPr>
          <p:cNvPr id="7" name="ZoneTexte 6">
            <a:extLst>
              <a:ext uri="{FF2B5EF4-FFF2-40B4-BE49-F238E27FC236}">
                <a16:creationId xmlns:a16="http://schemas.microsoft.com/office/drawing/2014/main" id="{FFEDF484-921C-9CCB-5595-F63DE682E467}"/>
              </a:ext>
            </a:extLst>
          </p:cNvPr>
          <p:cNvSpPr txBox="1"/>
          <p:nvPr/>
        </p:nvSpPr>
        <p:spPr>
          <a:xfrm>
            <a:off x="8159707" y="5317801"/>
            <a:ext cx="2982686" cy="1015663"/>
          </a:xfrm>
          <a:prstGeom prst="rect">
            <a:avLst/>
          </a:prstGeom>
          <a:noFill/>
          <a:ln>
            <a:solidFill>
              <a:schemeClr val="tx1"/>
            </a:solidFill>
          </a:ln>
        </p:spPr>
        <p:txBody>
          <a:bodyPr wrap="square" rtlCol="0">
            <a:spAutoFit/>
          </a:bodyPr>
          <a:lstStyle/>
          <a:p>
            <a:r>
              <a:rPr lang="fr-FR" dirty="0"/>
              <a:t>Développement </a:t>
            </a:r>
            <a:r>
              <a:rPr lang="fr-FR" sz="2000" b="1" u="sng" dirty="0">
                <a:solidFill>
                  <a:schemeClr val="accent6">
                    <a:lumMod val="50000"/>
                  </a:schemeClr>
                </a:solidFill>
              </a:rPr>
              <a:t>Puissance éco et commerciale</a:t>
            </a:r>
            <a:r>
              <a:rPr lang="fr-FR" sz="2000" b="1" dirty="0"/>
              <a:t> </a:t>
            </a:r>
            <a:r>
              <a:rPr lang="fr-FR" dirty="0">
                <a:sym typeface="Wingdings" panose="05000000000000000000" pitchFamily="2" charset="2"/>
              </a:rPr>
              <a:t> </a:t>
            </a:r>
            <a:r>
              <a:rPr lang="fr-FR" dirty="0" err="1">
                <a:sym typeface="Wingdings" panose="05000000000000000000" pitchFamily="2" charset="2"/>
              </a:rPr>
              <a:t>Dvpt</a:t>
            </a:r>
            <a:r>
              <a:rPr lang="fr-FR" dirty="0">
                <a:sym typeface="Wingdings" panose="05000000000000000000" pitchFamily="2" charset="2"/>
              </a:rPr>
              <a:t> du </a:t>
            </a:r>
            <a:r>
              <a:rPr lang="fr-FR" sz="2000" b="1" dirty="0">
                <a:sym typeface="Wingdings" panose="05000000000000000000" pitchFamily="2" charset="2"/>
              </a:rPr>
              <a:t>port du Pirée</a:t>
            </a:r>
            <a:endParaRPr lang="fr-FR" sz="2000" b="1" dirty="0"/>
          </a:p>
        </p:txBody>
      </p:sp>
      <p:sp>
        <p:nvSpPr>
          <p:cNvPr id="8" name="ZoneTexte 7">
            <a:extLst>
              <a:ext uri="{FF2B5EF4-FFF2-40B4-BE49-F238E27FC236}">
                <a16:creationId xmlns:a16="http://schemas.microsoft.com/office/drawing/2014/main" id="{28BD15AE-185A-0AB8-11D1-AC15C1646274}"/>
              </a:ext>
            </a:extLst>
          </p:cNvPr>
          <p:cNvSpPr txBox="1"/>
          <p:nvPr/>
        </p:nvSpPr>
        <p:spPr>
          <a:xfrm>
            <a:off x="4383314" y="5179221"/>
            <a:ext cx="2757714" cy="1569660"/>
          </a:xfrm>
          <a:prstGeom prst="rect">
            <a:avLst/>
          </a:prstGeom>
          <a:noFill/>
          <a:ln>
            <a:solidFill>
              <a:schemeClr val="tx1"/>
            </a:solidFill>
          </a:ln>
        </p:spPr>
        <p:txBody>
          <a:bodyPr wrap="square" rtlCol="0">
            <a:spAutoFit/>
          </a:bodyPr>
          <a:lstStyle/>
          <a:p>
            <a:r>
              <a:rPr lang="fr-FR" sz="2000" b="1" u="sng" dirty="0">
                <a:solidFill>
                  <a:schemeClr val="accent6">
                    <a:lumMod val="50000"/>
                  </a:schemeClr>
                </a:solidFill>
              </a:rPr>
              <a:t>Enrichissement</a:t>
            </a:r>
            <a:r>
              <a:rPr lang="fr-FR" sz="2000" b="1" dirty="0"/>
              <a:t> et </a:t>
            </a:r>
            <a:r>
              <a:rPr lang="fr-FR" sz="2000" b="1" u="sng" dirty="0">
                <a:solidFill>
                  <a:schemeClr val="accent6">
                    <a:lumMod val="50000"/>
                  </a:schemeClr>
                </a:solidFill>
              </a:rPr>
              <a:t>prospérité</a:t>
            </a:r>
            <a:r>
              <a:rPr lang="fr-FR" sz="2000" b="1" dirty="0"/>
              <a:t> </a:t>
            </a:r>
            <a:r>
              <a:rPr lang="fr-FR" dirty="0"/>
              <a:t>de la cité</a:t>
            </a:r>
          </a:p>
          <a:p>
            <a:r>
              <a:rPr lang="fr-FR" dirty="0"/>
              <a:t>Pirée = </a:t>
            </a:r>
            <a:r>
              <a:rPr lang="fr-FR" sz="2000" b="1" dirty="0"/>
              <a:t>pôle d’attraction </a:t>
            </a:r>
            <a:r>
              <a:rPr lang="fr-FR" dirty="0"/>
              <a:t>des commerçants de tout le monde égéen</a:t>
            </a:r>
          </a:p>
        </p:txBody>
      </p:sp>
      <p:sp>
        <p:nvSpPr>
          <p:cNvPr id="9" name="ZoneTexte 8">
            <a:extLst>
              <a:ext uri="{FF2B5EF4-FFF2-40B4-BE49-F238E27FC236}">
                <a16:creationId xmlns:a16="http://schemas.microsoft.com/office/drawing/2014/main" id="{CE848882-D8E5-F92D-D0D6-290AFBE04F0F}"/>
              </a:ext>
            </a:extLst>
          </p:cNvPr>
          <p:cNvSpPr txBox="1"/>
          <p:nvPr/>
        </p:nvSpPr>
        <p:spPr>
          <a:xfrm>
            <a:off x="1090104" y="4233000"/>
            <a:ext cx="2364296" cy="1261884"/>
          </a:xfrm>
          <a:prstGeom prst="rect">
            <a:avLst/>
          </a:prstGeom>
          <a:noFill/>
          <a:ln>
            <a:solidFill>
              <a:schemeClr val="tx1"/>
            </a:solidFill>
          </a:ln>
        </p:spPr>
        <p:txBody>
          <a:bodyPr wrap="square" rtlCol="0">
            <a:spAutoFit/>
          </a:bodyPr>
          <a:lstStyle/>
          <a:p>
            <a:r>
              <a:rPr lang="fr-FR" dirty="0"/>
              <a:t>Suscite des </a:t>
            </a:r>
            <a:r>
              <a:rPr lang="fr-FR" sz="2000" b="1" u="sng" dirty="0">
                <a:solidFill>
                  <a:schemeClr val="accent6">
                    <a:lumMod val="50000"/>
                  </a:schemeClr>
                </a:solidFill>
              </a:rPr>
              <a:t>rivalités</a:t>
            </a:r>
            <a:r>
              <a:rPr lang="fr-FR" dirty="0"/>
              <a:t> et des </a:t>
            </a:r>
            <a:r>
              <a:rPr lang="fr-FR" sz="2000" b="1" dirty="0"/>
              <a:t>convoitises</a:t>
            </a:r>
          </a:p>
          <a:p>
            <a:r>
              <a:rPr lang="fr-FR" dirty="0"/>
              <a:t>(Rhodes – Macédoine – Sparte)</a:t>
            </a:r>
          </a:p>
        </p:txBody>
      </p:sp>
      <p:sp>
        <p:nvSpPr>
          <p:cNvPr id="10" name="ZoneTexte 9">
            <a:extLst>
              <a:ext uri="{FF2B5EF4-FFF2-40B4-BE49-F238E27FC236}">
                <a16:creationId xmlns:a16="http://schemas.microsoft.com/office/drawing/2014/main" id="{B84107D1-DF8B-D78F-F597-86EE5BD639DC}"/>
              </a:ext>
            </a:extLst>
          </p:cNvPr>
          <p:cNvSpPr txBox="1"/>
          <p:nvPr/>
        </p:nvSpPr>
        <p:spPr>
          <a:xfrm>
            <a:off x="4949370" y="3153810"/>
            <a:ext cx="2757714" cy="677108"/>
          </a:xfrm>
          <a:prstGeom prst="rect">
            <a:avLst/>
          </a:prstGeom>
          <a:noFill/>
          <a:ln>
            <a:solidFill>
              <a:schemeClr val="tx1"/>
            </a:solidFill>
          </a:ln>
        </p:spPr>
        <p:txBody>
          <a:bodyPr wrap="square" rtlCol="0">
            <a:spAutoFit/>
          </a:bodyPr>
          <a:lstStyle/>
          <a:p>
            <a:r>
              <a:rPr lang="fr-FR" sz="2000" b="1" u="sng" dirty="0">
                <a:solidFill>
                  <a:schemeClr val="accent6">
                    <a:lumMod val="50000"/>
                  </a:schemeClr>
                </a:solidFill>
              </a:rPr>
              <a:t>Coût</a:t>
            </a:r>
            <a:r>
              <a:rPr lang="fr-FR" dirty="0"/>
              <a:t> de l’entretien et de la construction de la flotte</a:t>
            </a:r>
          </a:p>
        </p:txBody>
      </p:sp>
      <p:sp>
        <p:nvSpPr>
          <p:cNvPr id="11" name="ZoneTexte 10">
            <a:extLst>
              <a:ext uri="{FF2B5EF4-FFF2-40B4-BE49-F238E27FC236}">
                <a16:creationId xmlns:a16="http://schemas.microsoft.com/office/drawing/2014/main" id="{43C480CE-3989-F13E-208B-81F5A44E00B1}"/>
              </a:ext>
            </a:extLst>
          </p:cNvPr>
          <p:cNvSpPr txBox="1"/>
          <p:nvPr/>
        </p:nvSpPr>
        <p:spPr>
          <a:xfrm>
            <a:off x="9827008" y="4461787"/>
            <a:ext cx="2067178" cy="646331"/>
          </a:xfrm>
          <a:prstGeom prst="rect">
            <a:avLst/>
          </a:prstGeom>
          <a:noFill/>
          <a:ln>
            <a:noFill/>
          </a:ln>
        </p:spPr>
        <p:txBody>
          <a:bodyPr wrap="square" rtlCol="0">
            <a:spAutoFit/>
          </a:bodyPr>
          <a:lstStyle/>
          <a:p>
            <a:r>
              <a:rPr lang="fr-FR" i="1" dirty="0">
                <a:solidFill>
                  <a:schemeClr val="accent6">
                    <a:lumMod val="50000"/>
                  </a:schemeClr>
                </a:solidFill>
              </a:rPr>
              <a:t>Gage de sécurité pour le commerce</a:t>
            </a:r>
          </a:p>
        </p:txBody>
      </p:sp>
      <p:sp>
        <p:nvSpPr>
          <p:cNvPr id="13" name="ZoneTexte 12">
            <a:extLst>
              <a:ext uri="{FF2B5EF4-FFF2-40B4-BE49-F238E27FC236}">
                <a16:creationId xmlns:a16="http://schemas.microsoft.com/office/drawing/2014/main" id="{382EAC81-C29C-46FC-4684-D4C62A862385}"/>
              </a:ext>
            </a:extLst>
          </p:cNvPr>
          <p:cNvSpPr txBox="1"/>
          <p:nvPr/>
        </p:nvSpPr>
        <p:spPr>
          <a:xfrm rot="16200000">
            <a:off x="5026944" y="4095705"/>
            <a:ext cx="1453578" cy="646331"/>
          </a:xfrm>
          <a:prstGeom prst="rect">
            <a:avLst/>
          </a:prstGeom>
          <a:noFill/>
          <a:ln>
            <a:noFill/>
          </a:ln>
        </p:spPr>
        <p:txBody>
          <a:bodyPr wrap="square" rtlCol="0">
            <a:spAutoFit/>
          </a:bodyPr>
          <a:lstStyle/>
          <a:p>
            <a:r>
              <a:rPr lang="fr-FR" i="1" dirty="0">
                <a:solidFill>
                  <a:schemeClr val="accent6">
                    <a:lumMod val="50000"/>
                  </a:schemeClr>
                </a:solidFill>
              </a:rPr>
              <a:t>Permet de supporter</a:t>
            </a:r>
          </a:p>
        </p:txBody>
      </p:sp>
      <p:sp>
        <p:nvSpPr>
          <p:cNvPr id="14" name="ZoneTexte 13">
            <a:extLst>
              <a:ext uri="{FF2B5EF4-FFF2-40B4-BE49-F238E27FC236}">
                <a16:creationId xmlns:a16="http://schemas.microsoft.com/office/drawing/2014/main" id="{9250A187-9D55-4F9B-DE5C-4AF6DA3ACE66}"/>
              </a:ext>
            </a:extLst>
          </p:cNvPr>
          <p:cNvSpPr txBox="1"/>
          <p:nvPr/>
        </p:nvSpPr>
        <p:spPr>
          <a:xfrm>
            <a:off x="4778835" y="2565575"/>
            <a:ext cx="2757714" cy="369332"/>
          </a:xfrm>
          <a:prstGeom prst="rect">
            <a:avLst/>
          </a:prstGeom>
          <a:noFill/>
          <a:ln>
            <a:noFill/>
          </a:ln>
        </p:spPr>
        <p:txBody>
          <a:bodyPr wrap="square" rtlCol="0">
            <a:spAutoFit/>
          </a:bodyPr>
          <a:lstStyle/>
          <a:p>
            <a:r>
              <a:rPr lang="fr-FR" i="1" dirty="0">
                <a:solidFill>
                  <a:schemeClr val="accent6">
                    <a:lumMod val="50000"/>
                  </a:schemeClr>
                </a:solidFill>
              </a:rPr>
              <a:t>Rend nécessaire le maintien</a:t>
            </a:r>
          </a:p>
        </p:txBody>
      </p:sp>
      <p:sp>
        <p:nvSpPr>
          <p:cNvPr id="15" name="Flèche : droite 14">
            <a:extLst>
              <a:ext uri="{FF2B5EF4-FFF2-40B4-BE49-F238E27FC236}">
                <a16:creationId xmlns:a16="http://schemas.microsoft.com/office/drawing/2014/main" id="{74E8A047-A395-7A7C-59A6-153E627DE029}"/>
              </a:ext>
            </a:extLst>
          </p:cNvPr>
          <p:cNvSpPr/>
          <p:nvPr/>
        </p:nvSpPr>
        <p:spPr>
          <a:xfrm rot="5400000">
            <a:off x="10348411" y="2476048"/>
            <a:ext cx="773129" cy="467541"/>
          </a:xfrm>
          <a:prstGeom prst="right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Arc 15">
            <a:extLst>
              <a:ext uri="{FF2B5EF4-FFF2-40B4-BE49-F238E27FC236}">
                <a16:creationId xmlns:a16="http://schemas.microsoft.com/office/drawing/2014/main" id="{EC8C171C-DCAA-A5F3-497F-0104E136DCB0}"/>
              </a:ext>
            </a:extLst>
          </p:cNvPr>
          <p:cNvSpPr/>
          <p:nvPr/>
        </p:nvSpPr>
        <p:spPr>
          <a:xfrm rot="5400000">
            <a:off x="8375101" y="3664740"/>
            <a:ext cx="1824608" cy="1262876"/>
          </a:xfrm>
          <a:prstGeom prst="arc">
            <a:avLst>
              <a:gd name="adj1" fmla="val 15982861"/>
              <a:gd name="adj2" fmla="val 0"/>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Flèche : droite 16">
            <a:extLst>
              <a:ext uri="{FF2B5EF4-FFF2-40B4-BE49-F238E27FC236}">
                <a16:creationId xmlns:a16="http://schemas.microsoft.com/office/drawing/2014/main" id="{05A086F0-1F42-AA7B-1DE0-399695B17948}"/>
              </a:ext>
            </a:extLst>
          </p:cNvPr>
          <p:cNvSpPr/>
          <p:nvPr/>
        </p:nvSpPr>
        <p:spPr>
          <a:xfrm rot="10800000">
            <a:off x="7065781" y="5663078"/>
            <a:ext cx="982391" cy="337735"/>
          </a:xfrm>
          <a:prstGeom prst="right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 droite 18">
            <a:extLst>
              <a:ext uri="{FF2B5EF4-FFF2-40B4-BE49-F238E27FC236}">
                <a16:creationId xmlns:a16="http://schemas.microsoft.com/office/drawing/2014/main" id="{F853297E-A4AD-2F2F-0381-A2E8A409055C}"/>
              </a:ext>
            </a:extLst>
          </p:cNvPr>
          <p:cNvSpPr/>
          <p:nvPr/>
        </p:nvSpPr>
        <p:spPr>
          <a:xfrm rot="16200000">
            <a:off x="5490711" y="4330699"/>
            <a:ext cx="1333962" cy="334400"/>
          </a:xfrm>
          <a:prstGeom prst="rightArrow">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Arc 19">
            <a:extLst>
              <a:ext uri="{FF2B5EF4-FFF2-40B4-BE49-F238E27FC236}">
                <a16:creationId xmlns:a16="http://schemas.microsoft.com/office/drawing/2014/main" id="{2E2695AC-4A1F-997A-D558-09EDFBA65071}"/>
              </a:ext>
            </a:extLst>
          </p:cNvPr>
          <p:cNvSpPr/>
          <p:nvPr/>
        </p:nvSpPr>
        <p:spPr>
          <a:xfrm rot="16388008">
            <a:off x="4499771" y="1218502"/>
            <a:ext cx="4158649" cy="7560719"/>
          </a:xfrm>
          <a:prstGeom prst="arc">
            <a:avLst>
              <a:gd name="adj1" fmla="val 16765485"/>
              <a:gd name="adj2" fmla="val 3429181"/>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1" name="Image 20">
            <a:extLst>
              <a:ext uri="{FF2B5EF4-FFF2-40B4-BE49-F238E27FC236}">
                <a16:creationId xmlns:a16="http://schemas.microsoft.com/office/drawing/2014/main" id="{0346D3D8-6E47-8E8F-EB4D-8A7376053B3D}"/>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22" name="Image 21">
            <a:extLst>
              <a:ext uri="{FF2B5EF4-FFF2-40B4-BE49-F238E27FC236}">
                <a16:creationId xmlns:a16="http://schemas.microsoft.com/office/drawing/2014/main" id="{3842BA99-EE1A-D6B8-808C-5E96E10409B2}"/>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4" name="Arc 23">
            <a:extLst>
              <a:ext uri="{FF2B5EF4-FFF2-40B4-BE49-F238E27FC236}">
                <a16:creationId xmlns:a16="http://schemas.microsoft.com/office/drawing/2014/main" id="{AD496AF0-04B9-7098-D897-2CCED62C46E6}"/>
              </a:ext>
            </a:extLst>
          </p:cNvPr>
          <p:cNvSpPr/>
          <p:nvPr/>
        </p:nvSpPr>
        <p:spPr>
          <a:xfrm rot="10800000">
            <a:off x="3293010" y="5051854"/>
            <a:ext cx="1824608" cy="1059148"/>
          </a:xfrm>
          <a:prstGeom prst="arc">
            <a:avLst>
              <a:gd name="adj1" fmla="val 15227302"/>
              <a:gd name="adj2" fmla="val 199114"/>
            </a:avLst>
          </a:prstGeom>
          <a:ln w="762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ZoneTexte 3">
            <a:extLst>
              <a:ext uri="{FF2B5EF4-FFF2-40B4-BE49-F238E27FC236}">
                <a16:creationId xmlns:a16="http://schemas.microsoft.com/office/drawing/2014/main" id="{4DE84B7B-462F-4900-21F4-5AA524D83A0E}"/>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923811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67011C0F-1019-AEDC-433E-AAAB516538AD}"/>
              </a:ext>
            </a:extLst>
          </p:cNvPr>
          <p:cNvSpPr txBox="1"/>
          <p:nvPr/>
        </p:nvSpPr>
        <p:spPr>
          <a:xfrm>
            <a:off x="1506070" y="283922"/>
            <a:ext cx="10287001" cy="5792868"/>
          </a:xfrm>
          <a:prstGeom prst="rect">
            <a:avLst/>
          </a:prstGeom>
          <a:noFill/>
        </p:spPr>
        <p:txBody>
          <a:bodyPr wrap="square">
            <a:spAutoFit/>
          </a:bodyPr>
          <a:lstStyle/>
          <a:p>
            <a:pPr algn="ctr">
              <a:lnSpc>
                <a:spcPct val="107000"/>
              </a:lnSpc>
              <a:spcAft>
                <a:spcPts val="800"/>
              </a:spcAft>
            </a:pPr>
            <a:r>
              <a:rPr lang="fr-FR" sz="2600" b="1" u="sng" dirty="0">
                <a:solidFill>
                  <a:srgbClr val="00206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Gr. 4 sur les enjeux géopolitiques et militaire (enjeu de puissance) et rivalités/ concurrences (Guerre du Péloponnèse)</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2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Objectifs</a:t>
            </a:r>
            <a:r>
              <a:rPr lang="fr-FR" sz="2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 Comprendre les enjeux géopolitiques de la maîtrise de la mer et les rivalités qu’elle suscite.</a:t>
            </a:r>
          </a:p>
          <a:p>
            <a:pPr>
              <a:lnSpc>
                <a:spcPct val="107000"/>
              </a:lnSpc>
              <a:spcAft>
                <a:spcPts val="800"/>
              </a:spcAft>
            </a:pP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200" i="1" u="sng" dirty="0">
                <a:effectLst/>
                <a:latin typeface="Calibri" panose="020F0502020204030204" pitchFamily="34" charset="0"/>
                <a:ea typeface="Calibri" panose="020F0502020204030204" pitchFamily="34" charset="0"/>
                <a:cs typeface="Times New Roman" panose="02020603050405020304" pitchFamily="18" charset="0"/>
              </a:rPr>
              <a:t>Répondez de façon développée aux questions suivantes :</a:t>
            </a:r>
            <a:endParaRPr lang="fr-FR" sz="2200" u="sng"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2200" i="1" dirty="0">
                <a:effectLst/>
                <a:latin typeface="Calibri" panose="020F0502020204030204" pitchFamily="34" charset="0"/>
                <a:ea typeface="Calibri" panose="020F0502020204030204" pitchFamily="34" charset="0"/>
                <a:cs typeface="Times New Roman" panose="02020603050405020304" pitchFamily="18" charset="0"/>
              </a:rPr>
              <a:t>Quels avantages confère à Athènes sa maîtrise des mers ? En quoi celle-ci est-elle le fondement de sa puissance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2200" i="1" dirty="0">
                <a:effectLst/>
                <a:latin typeface="Calibri" panose="020F0502020204030204" pitchFamily="34" charset="0"/>
                <a:ea typeface="Calibri" panose="020F0502020204030204" pitchFamily="34" charset="0"/>
                <a:cs typeface="Times New Roman" panose="02020603050405020304" pitchFamily="18" charset="0"/>
              </a:rPr>
              <a:t> Quelles rivalités cette hégémonie maritime (ou thalassocratie) suscite-t-elle ?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2200" b="1" i="1" dirty="0">
                <a:effectLst/>
                <a:latin typeface="Calibri" panose="020F0502020204030204" pitchFamily="34" charset="0"/>
                <a:ea typeface="Calibri" panose="020F0502020204030204" pitchFamily="34" charset="0"/>
                <a:cs typeface="Times New Roman" panose="02020603050405020304" pitchFamily="18" charset="0"/>
              </a:rPr>
              <a:t>Doc. 4 p. 21 (Belin HGGSP Tale) : </a:t>
            </a:r>
            <a:r>
              <a:rPr lang="fr-FR" sz="2200" i="1" dirty="0">
                <a:effectLst/>
                <a:latin typeface="Calibri" panose="020F0502020204030204" pitchFamily="34" charset="0"/>
                <a:ea typeface="Calibri" panose="020F0502020204030204" pitchFamily="34" charset="0"/>
                <a:cs typeface="Times New Roman" panose="02020603050405020304" pitchFamily="18" charset="0"/>
              </a:rPr>
              <a:t>la notion de </a:t>
            </a:r>
            <a:r>
              <a:rPr lang="fr-FR" sz="2200" i="1" dirty="0" err="1">
                <a:effectLst/>
                <a:latin typeface="Calibri" panose="020F0502020204030204" pitchFamily="34" charset="0"/>
                <a:ea typeface="Calibri" panose="020F0502020204030204" pitchFamily="34" charset="0"/>
                <a:cs typeface="Times New Roman" panose="02020603050405020304" pitchFamily="18" charset="0"/>
              </a:rPr>
              <a:t>Sea</a:t>
            </a:r>
            <a:r>
              <a:rPr lang="fr-FR" sz="2200" i="1" dirty="0">
                <a:effectLst/>
                <a:latin typeface="Calibri" panose="020F0502020204030204" pitchFamily="34" charset="0"/>
                <a:ea typeface="Calibri" panose="020F0502020204030204" pitchFamily="34" charset="0"/>
                <a:cs typeface="Times New Roman" panose="02020603050405020304" pitchFamily="18" charset="0"/>
              </a:rPr>
              <a:t> Power s’applique-t-elle à Athènes ? Justifiez.</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2200" b="1" i="1" dirty="0">
                <a:effectLst/>
                <a:latin typeface="Calibri" panose="020F0502020204030204" pitchFamily="34" charset="0"/>
                <a:ea typeface="Calibri" panose="020F0502020204030204" pitchFamily="34" charset="0"/>
                <a:cs typeface="Times New Roman" panose="02020603050405020304" pitchFamily="18" charset="0"/>
              </a:rPr>
              <a:t>Doc. 2 p. 20 ( Belin) : </a:t>
            </a:r>
            <a:r>
              <a:rPr lang="fr-FR" sz="2200" i="1" dirty="0">
                <a:effectLst/>
                <a:latin typeface="Calibri" panose="020F0502020204030204" pitchFamily="34" charset="0"/>
                <a:ea typeface="Calibri" panose="020F0502020204030204" pitchFamily="34" charset="0"/>
                <a:cs typeface="Times New Roman" panose="02020603050405020304" pitchFamily="18" charset="0"/>
              </a:rPr>
              <a:t>Présentez rapidement les thèses de </a:t>
            </a:r>
            <a:r>
              <a:rPr lang="fr-FR" sz="2200" i="1" dirty="0" err="1">
                <a:effectLst/>
                <a:latin typeface="Calibri" panose="020F0502020204030204" pitchFamily="34" charset="0"/>
                <a:ea typeface="Calibri" panose="020F0502020204030204" pitchFamily="34" charset="0"/>
                <a:cs typeface="Times New Roman" panose="02020603050405020304" pitchFamily="18" charset="0"/>
              </a:rPr>
              <a:t>Grötius</a:t>
            </a:r>
            <a:r>
              <a:rPr lang="fr-FR" sz="2200" i="1" dirty="0">
                <a:effectLst/>
                <a:latin typeface="Calibri" panose="020F0502020204030204" pitchFamily="34" charset="0"/>
                <a:ea typeface="Calibri" panose="020F0502020204030204" pitchFamily="34" charset="0"/>
                <a:cs typeface="Times New Roman" panose="02020603050405020304" pitchFamily="18" charset="0"/>
              </a:rPr>
              <a:t> et de </a:t>
            </a:r>
            <a:r>
              <a:rPr lang="fr-FR" sz="2200" i="1" dirty="0" err="1">
                <a:effectLst/>
                <a:latin typeface="Calibri" panose="020F0502020204030204" pitchFamily="34" charset="0"/>
                <a:ea typeface="Calibri" panose="020F0502020204030204" pitchFamily="34" charset="0"/>
                <a:cs typeface="Times New Roman" panose="02020603050405020304" pitchFamily="18" charset="0"/>
              </a:rPr>
              <a:t>Selden</a:t>
            </a:r>
            <a:r>
              <a:rPr lang="fr-FR" sz="2200" i="1" dirty="0">
                <a:effectLst/>
                <a:latin typeface="Calibri" panose="020F0502020204030204" pitchFamily="34" charset="0"/>
                <a:ea typeface="Calibri" panose="020F0502020204030204" pitchFamily="34" charset="0"/>
                <a:cs typeface="Times New Roman" panose="02020603050405020304" pitchFamily="18" charset="0"/>
              </a:rPr>
              <a:t> sur le Mare Liberum / Mare </a:t>
            </a:r>
            <a:r>
              <a:rPr lang="fr-FR" sz="2200" i="1" dirty="0" err="1">
                <a:effectLst/>
                <a:latin typeface="Calibri" panose="020F0502020204030204" pitchFamily="34" charset="0"/>
                <a:ea typeface="Calibri" panose="020F0502020204030204" pitchFamily="34" charset="0"/>
                <a:cs typeface="Times New Roman" panose="02020603050405020304" pitchFamily="18" charset="0"/>
              </a:rPr>
              <a:t>Clausum</a:t>
            </a:r>
            <a:r>
              <a:rPr lang="fr-FR" sz="2200" i="1" dirty="0">
                <a:effectLst/>
                <a:latin typeface="Calibri" panose="020F0502020204030204" pitchFamily="34" charset="0"/>
                <a:ea typeface="Calibri" panose="020F0502020204030204" pitchFamily="34" charset="0"/>
                <a:cs typeface="Times New Roman" panose="02020603050405020304" pitchFamily="18" charset="0"/>
              </a:rPr>
              <a:t> : quelle vision s’impose à Athènes ? </a:t>
            </a:r>
            <a:r>
              <a:rPr lang="fr-FR" sz="2200" b="1" i="1" dirty="0">
                <a:effectLst/>
                <a:latin typeface="Calibri" panose="020F0502020204030204" pitchFamily="34" charset="0"/>
                <a:ea typeface="Calibri" panose="020F0502020204030204" pitchFamily="34" charset="0"/>
                <a:cs typeface="Times New Roman" panose="02020603050405020304" pitchFamily="18" charset="0"/>
              </a:rPr>
              <a:t>(doc. 3 et 4)</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 1">
            <a:extLst>
              <a:ext uri="{FF2B5EF4-FFF2-40B4-BE49-F238E27FC236}">
                <a16:creationId xmlns:a16="http://schemas.microsoft.com/office/drawing/2014/main" id="{8EE96846-B3E1-F367-7CF4-BD114C5971FE}"/>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EE0C0D0A-D6FC-DAC6-93D9-99120A5B3151}"/>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4" name="ZoneTexte 3">
            <a:extLst>
              <a:ext uri="{FF2B5EF4-FFF2-40B4-BE49-F238E27FC236}">
                <a16:creationId xmlns:a16="http://schemas.microsoft.com/office/drawing/2014/main" id="{7AF0D787-DB86-6EC0-2978-DFE0B5C9692C}"/>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7332544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C92C635-E33D-EE6D-E046-B7487A291A23}"/>
              </a:ext>
            </a:extLst>
          </p:cNvPr>
          <p:cNvSpPr txBox="1"/>
          <p:nvPr/>
        </p:nvSpPr>
        <p:spPr>
          <a:xfrm>
            <a:off x="1304365" y="331486"/>
            <a:ext cx="10300447" cy="6103787"/>
          </a:xfrm>
          <a:prstGeom prst="rect">
            <a:avLst/>
          </a:prstGeom>
          <a:noFill/>
          <a:ln>
            <a:solidFill>
              <a:schemeClr val="tx1"/>
            </a:solidFill>
          </a:ln>
        </p:spPr>
        <p:txBody>
          <a:bodyPr wrap="square">
            <a:spAutoFit/>
          </a:bodyPr>
          <a:lstStyle/>
          <a:p>
            <a:pPr>
              <a:lnSpc>
                <a:spcPct val="107000"/>
              </a:lnSpc>
              <a:spcAft>
                <a:spcPts val="800"/>
              </a:spcAft>
            </a:pPr>
            <a:r>
              <a:rPr lang="fr-FR" sz="20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1 : Une capacité de projection inégalée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800"/>
              </a:spcAft>
            </a:pPr>
            <a:r>
              <a:rPr lang="fr-FR" sz="1800" dirty="0">
                <a:effectLst/>
                <a:latin typeface="Calibri" panose="020F0502020204030204" pitchFamily="34" charset="0"/>
                <a:ea typeface="Calibri" panose="020F0502020204030204" pitchFamily="34" charset="0"/>
                <a:cs typeface="Calibri" panose="020F0502020204030204" pitchFamily="34" charset="0"/>
              </a:rPr>
              <a:t>Les </a:t>
            </a:r>
            <a:r>
              <a:rPr lang="fr-FR" sz="1800" b="1" dirty="0">
                <a:effectLst/>
                <a:latin typeface="Calibri" panose="020F0502020204030204" pitchFamily="34" charset="0"/>
                <a:ea typeface="Calibri" panose="020F0502020204030204" pitchFamily="34" charset="0"/>
                <a:cs typeface="Calibri" panose="020F0502020204030204" pitchFamily="34" charset="0"/>
              </a:rPr>
              <a:t>peuples asservis</a:t>
            </a:r>
            <a:r>
              <a:rPr lang="fr-FR" sz="1800" dirty="0">
                <a:effectLst/>
                <a:latin typeface="Calibri" panose="020F0502020204030204" pitchFamily="34" charset="0"/>
                <a:ea typeface="Calibri" panose="020F0502020204030204" pitchFamily="34" charset="0"/>
                <a:cs typeface="Calibri" panose="020F0502020204030204" pitchFamily="34" charset="0"/>
              </a:rPr>
              <a:t> à une puissance continentale peuvent se rassembler de plusieurs petites villes et se liguer pour combattre ; mais </a:t>
            </a:r>
            <a:r>
              <a:rPr lang="fr-FR" sz="1800" b="1" dirty="0">
                <a:effectLst/>
                <a:latin typeface="Calibri" panose="020F0502020204030204" pitchFamily="34" charset="0"/>
                <a:ea typeface="Calibri" panose="020F0502020204030204" pitchFamily="34" charset="0"/>
                <a:cs typeface="Calibri" panose="020F0502020204030204" pitchFamily="34" charset="0"/>
              </a:rPr>
              <a:t>sous une puissance maritime</a:t>
            </a:r>
            <a:r>
              <a:rPr lang="fr-FR" sz="1800" dirty="0">
                <a:effectLst/>
                <a:latin typeface="Calibri" panose="020F0502020204030204" pitchFamily="34" charset="0"/>
                <a:ea typeface="Calibri" panose="020F0502020204030204" pitchFamily="34" charset="0"/>
                <a:cs typeface="Calibri" panose="020F0502020204030204" pitchFamily="34" charset="0"/>
              </a:rPr>
              <a:t>, les insulaires ne peuvent pas se donner ce rendez-vous de villes : la </a:t>
            </a:r>
            <a:r>
              <a:rPr lang="fr-FR" sz="1800" b="1" dirty="0">
                <a:effectLst/>
                <a:latin typeface="Calibri" panose="020F0502020204030204" pitchFamily="34" charset="0"/>
                <a:ea typeface="Calibri" panose="020F0502020204030204" pitchFamily="34" charset="0"/>
                <a:cs typeface="Calibri" panose="020F0502020204030204" pitchFamily="34" charset="0"/>
              </a:rPr>
              <a:t>mer est au milieu</a:t>
            </a:r>
            <a:r>
              <a:rPr lang="fr-FR" sz="1800" dirty="0">
                <a:effectLst/>
                <a:latin typeface="Calibri" panose="020F0502020204030204" pitchFamily="34" charset="0"/>
                <a:ea typeface="Calibri" panose="020F0502020204030204" pitchFamily="34" charset="0"/>
                <a:cs typeface="Calibri" panose="020F0502020204030204" pitchFamily="34" charset="0"/>
              </a:rPr>
              <a:t> : les </a:t>
            </a:r>
            <a:r>
              <a:rPr lang="fr-FR" sz="1800" b="1" dirty="0">
                <a:effectLst/>
                <a:latin typeface="Calibri" panose="020F0502020204030204" pitchFamily="34" charset="0"/>
                <a:ea typeface="Calibri" panose="020F0502020204030204" pitchFamily="34" charset="0"/>
                <a:cs typeface="Calibri" panose="020F0502020204030204" pitchFamily="34" charset="0"/>
              </a:rPr>
              <a:t>dominateurs en sont les maîtres</a:t>
            </a:r>
            <a:r>
              <a:rPr lang="fr-FR" sz="1800" dirty="0">
                <a:effectLst/>
                <a:latin typeface="Calibri" panose="020F0502020204030204" pitchFamily="34" charset="0"/>
                <a:ea typeface="Calibri" panose="020F0502020204030204" pitchFamily="34" charset="0"/>
                <a:cs typeface="Calibri" panose="020F0502020204030204" pitchFamily="34" charset="0"/>
              </a:rPr>
              <a:t>, et, dans le cas où ces insulaires se réuniraient dans une seule île, ils y mourraient de faim. Toutes les villes du continent assujetties aux Athéniens sont contenues dans le devoir, les grandes par la crainte, les petites par le besoin. En effet, il n’en est pas une qui </a:t>
            </a:r>
            <a:r>
              <a:rPr lang="fr-FR" sz="1800" b="1" dirty="0">
                <a:effectLst/>
                <a:latin typeface="Calibri" panose="020F0502020204030204" pitchFamily="34" charset="0"/>
                <a:ea typeface="Calibri" panose="020F0502020204030204" pitchFamily="34" charset="0"/>
                <a:cs typeface="Calibri" panose="020F0502020204030204" pitchFamily="34" charset="0"/>
              </a:rPr>
              <a:t>n’ait à importer ou à exporter</a:t>
            </a:r>
            <a:r>
              <a:rPr lang="fr-FR" sz="1800" dirty="0">
                <a:effectLst/>
                <a:latin typeface="Calibri" panose="020F0502020204030204" pitchFamily="34" charset="0"/>
                <a:ea typeface="Calibri" panose="020F0502020204030204" pitchFamily="34" charset="0"/>
                <a:cs typeface="Calibri" panose="020F0502020204030204" pitchFamily="34" charset="0"/>
              </a:rPr>
              <a:t> : or, ce </a:t>
            </a:r>
            <a:r>
              <a:rPr lang="fr-FR" sz="1800" b="1" dirty="0">
                <a:effectLst/>
                <a:latin typeface="Calibri" panose="020F0502020204030204" pitchFamily="34" charset="0"/>
                <a:ea typeface="Calibri" panose="020F0502020204030204" pitchFamily="34" charset="0"/>
                <a:cs typeface="Calibri" panose="020F0502020204030204" pitchFamily="34" charset="0"/>
              </a:rPr>
              <a:t>trafic leur est impossible</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cs typeface="Calibri" panose="020F0502020204030204" pitchFamily="34" charset="0"/>
              </a:rPr>
              <a:t>si elles n’obéissent aux souverains de la mer</a:t>
            </a:r>
            <a:r>
              <a:rPr lang="fr-FR" sz="1800" dirty="0">
                <a:effectLst/>
                <a:latin typeface="Calibri" panose="020F0502020204030204" pitchFamily="34" charset="0"/>
                <a:ea typeface="Calibri" panose="020F0502020204030204" pitchFamily="34" charset="0"/>
                <a:cs typeface="Calibri" panose="020F0502020204030204" pitchFamily="34" charset="0"/>
              </a:rPr>
              <a:t>. Ensuite, les souverains de la mer peuvent faire une chose impossible à ceux de la terre, qui est de </a:t>
            </a:r>
            <a:r>
              <a:rPr lang="fr-FR" sz="1800" b="1" dirty="0">
                <a:effectLst/>
                <a:latin typeface="Calibri" panose="020F0502020204030204" pitchFamily="34" charset="0"/>
                <a:ea typeface="Calibri" panose="020F0502020204030204" pitchFamily="34" charset="0"/>
                <a:cs typeface="Calibri" panose="020F0502020204030204" pitchFamily="34" charset="0"/>
              </a:rPr>
              <a:t>ravager les campagnes des peuples plus puissants</a:t>
            </a:r>
            <a:r>
              <a:rPr lang="fr-FR" sz="1800" dirty="0">
                <a:effectLst/>
                <a:latin typeface="Calibri" panose="020F0502020204030204" pitchFamily="34" charset="0"/>
                <a:ea typeface="Calibri" panose="020F0502020204030204" pitchFamily="34" charset="0"/>
                <a:cs typeface="Calibri" panose="020F0502020204030204" pitchFamily="34" charset="0"/>
              </a:rPr>
              <a:t>. Ils ont la </a:t>
            </a:r>
            <a:r>
              <a:rPr lang="fr-FR" sz="1800" b="1" dirty="0">
                <a:effectLst/>
                <a:latin typeface="Calibri" panose="020F0502020204030204" pitchFamily="34" charset="0"/>
                <a:ea typeface="Calibri" panose="020F0502020204030204" pitchFamily="34" charset="0"/>
                <a:cs typeface="Calibri" panose="020F0502020204030204" pitchFamily="34" charset="0"/>
              </a:rPr>
              <a:t>facilité d’aborder sur des côtes où il n’y ait que peu ou point d’ennemis</a:t>
            </a:r>
            <a:r>
              <a:rPr lang="fr-FR" sz="1800" dirty="0">
                <a:effectLst/>
                <a:latin typeface="Calibri" panose="020F0502020204030204" pitchFamily="34" charset="0"/>
                <a:ea typeface="Calibri" panose="020F0502020204030204" pitchFamily="34" charset="0"/>
                <a:cs typeface="Calibri" panose="020F0502020204030204" pitchFamily="34" charset="0"/>
              </a:rPr>
              <a:t>, et, si l’ennemi paraît, de se rembarquer et de prendre le large ; ces sortes de descentes sont moins dangereuses que les expéditions par terre. Enfin, </a:t>
            </a:r>
            <a:r>
              <a:rPr lang="fr-FR" sz="1800" b="1" dirty="0">
                <a:effectLst/>
                <a:latin typeface="Calibri" panose="020F0502020204030204" pitchFamily="34" charset="0"/>
                <a:ea typeface="Calibri" panose="020F0502020204030204" pitchFamily="34" charset="0"/>
                <a:cs typeface="Calibri" panose="020F0502020204030204" pitchFamily="34" charset="0"/>
              </a:rPr>
              <a:t>les rois de la mer peuvent s’éloigner de leurs côtes autant qu’ils le veulent</a:t>
            </a:r>
            <a:r>
              <a:rPr lang="fr-FR" sz="1800" dirty="0">
                <a:effectLst/>
                <a:latin typeface="Calibri" panose="020F0502020204030204" pitchFamily="34" charset="0"/>
                <a:ea typeface="Calibri" panose="020F0502020204030204" pitchFamily="34" charset="0"/>
                <a:cs typeface="Calibri" panose="020F0502020204030204" pitchFamily="34" charset="0"/>
              </a:rPr>
              <a:t>, mais ceux qui dominent sur terre ne peuvent pas s’avancer à une distance de plusieurs jours, vu que les marches sont lentes et qu’une armée de terre ne peut avoir des provisions pour longtemps. D’ailleurs, une armée de terre est forcée de s’avancer à travers un pays ami, ou de vaincre en combattant, tandis que sur mer, si l’on est supérieur en forces, on débarque, ou bien, dans le cas contraire, on côtoie le rivage, jusqu’à ce qu’on soit arrivé chez un peuple ami ou plus faible.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Pseudo XENOPHON, </a:t>
            </a:r>
            <a:r>
              <a:rPr lang="fr-FR" sz="1800" i="1" dirty="0">
                <a:effectLst/>
                <a:latin typeface="Calibri" panose="020F0502020204030204" pitchFamily="34" charset="0"/>
                <a:ea typeface="Calibri" panose="020F0502020204030204" pitchFamily="34" charset="0"/>
                <a:cs typeface="Times New Roman" panose="02020603050405020304" pitchFamily="18" charset="0"/>
              </a:rPr>
              <a:t>Constitution des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Athnéniens</a:t>
            </a:r>
            <a:r>
              <a:rPr lang="fr-FR" sz="1800" dirty="0">
                <a:effectLst/>
                <a:latin typeface="Calibri" panose="020F0502020204030204" pitchFamily="34" charset="0"/>
                <a:ea typeface="Calibri" panose="020F0502020204030204" pitchFamily="34" charset="0"/>
                <a:cs typeface="Times New Roman" panose="02020603050405020304" pitchFamily="18" charset="0"/>
              </a:rPr>
              <a:t>, II</a:t>
            </a:r>
          </a:p>
        </p:txBody>
      </p:sp>
      <p:pic>
        <p:nvPicPr>
          <p:cNvPr id="4" name="Image 3">
            <a:extLst>
              <a:ext uri="{FF2B5EF4-FFF2-40B4-BE49-F238E27FC236}">
                <a16:creationId xmlns:a16="http://schemas.microsoft.com/office/drawing/2014/main" id="{F0E02FBD-F215-65B6-73DE-89F81AA0B0B9}"/>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2D18A1D3-9532-617C-C153-054AB3A626FC}"/>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CA79AC69-FFDD-229C-7D93-A53DA55BA3AA}"/>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5290628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7CECD35-A78D-AF86-7228-E5C19E1F6AE1}"/>
              </a:ext>
            </a:extLst>
          </p:cNvPr>
          <p:cNvSpPr txBox="1"/>
          <p:nvPr/>
        </p:nvSpPr>
        <p:spPr>
          <a:xfrm>
            <a:off x="1190588" y="14513"/>
            <a:ext cx="10781373" cy="6888617"/>
          </a:xfrm>
          <a:prstGeom prst="rect">
            <a:avLst/>
          </a:prstGeom>
          <a:noFill/>
        </p:spPr>
        <p:txBody>
          <a:bodyPr wrap="square">
            <a:spAutoFit/>
          </a:bodyPr>
          <a:lstStyle/>
          <a:p>
            <a:pPr>
              <a:lnSpc>
                <a:spcPct val="107000"/>
              </a:lnSpc>
              <a:spcAft>
                <a:spcPts val="800"/>
              </a:spcAft>
            </a:pPr>
            <a:r>
              <a:rPr lang="fr-FR" sz="2000" b="1" u="sng" dirty="0">
                <a:solidFill>
                  <a:srgbClr val="0070C0"/>
                </a:solidFill>
                <a:effectLst/>
                <a:uFill>
                  <a:solidFill>
                    <a:srgbClr val="7030A0"/>
                  </a:solidFill>
                </a:uFill>
                <a:latin typeface="Calibri" panose="020F0502020204030204" pitchFamily="34" charset="0"/>
                <a:ea typeface="Calibri" panose="020F0502020204030204" pitchFamily="34" charset="0"/>
                <a:cs typeface="Times New Roman" panose="02020603050405020304" pitchFamily="18" charset="0"/>
              </a:rPr>
              <a:t>Doc. 2 : Les avantages tactiques d’une puissance maritime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Dans cet extrait, </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Thucidyde</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retranscrit le discours d’</a:t>
            </a:r>
            <a:r>
              <a:rPr lang="fr-FR" sz="1800" i="1" dirty="0" err="1">
                <a:effectLst/>
                <a:latin typeface="Calibri" panose="020F0502020204030204" pitchFamily="34" charset="0"/>
                <a:ea typeface="Calibri" panose="020F0502020204030204" pitchFamily="34" charset="0"/>
                <a:cs typeface="Times New Roman" panose="02020603050405020304" pitchFamily="18" charset="0"/>
              </a:rPr>
              <a:t>Archidamos</a:t>
            </a:r>
            <a:r>
              <a:rPr lang="fr-FR" sz="1800" i="1" dirty="0">
                <a:effectLst/>
                <a:latin typeface="Calibri" panose="020F0502020204030204" pitchFamily="34" charset="0"/>
                <a:ea typeface="Calibri" panose="020F0502020204030204" pitchFamily="34" charset="0"/>
                <a:cs typeface="Times New Roman" panose="02020603050405020304" pitchFamily="18" charset="0"/>
              </a:rPr>
              <a:t>, roi de Sparte, après les demandes des Corinthiens d’entrer en guerre contre Athènes, à la veille de la Guerre du Péloponnèse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Alors prit la parole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Archidamos</a:t>
            </a:r>
            <a:r>
              <a:rPr lang="fr-FR" sz="1800" dirty="0">
                <a:effectLst/>
                <a:latin typeface="Calibri" panose="020F0502020204030204" pitchFamily="34" charset="0"/>
                <a:ea typeface="Calibri" panose="020F0502020204030204" pitchFamily="34" charset="0"/>
                <a:cs typeface="Times New Roman" panose="02020603050405020304" pitchFamily="18" charset="0"/>
              </a:rPr>
              <a:t>, roi des Lacédémoniens, réputé pour son intelligence et sa modération. Voici comment il s'exprima :  </a:t>
            </a:r>
          </a:p>
          <a:p>
            <a:pPr algn="just">
              <a:lnSpc>
                <a:spcPct val="107000"/>
              </a:lnSpc>
              <a:spcAft>
                <a:spcPts val="4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LXXX. </a:t>
            </a:r>
            <a:r>
              <a:rPr lang="fr-FR" sz="1800" dirty="0">
                <a:effectLst/>
                <a:latin typeface="Calibri" panose="020F0502020204030204" pitchFamily="34" charset="0"/>
                <a:ea typeface="Calibri" panose="020F0502020204030204" pitchFamily="34" charset="0"/>
                <a:cs typeface="Times New Roman" panose="02020603050405020304" pitchFamily="18" charset="0"/>
              </a:rPr>
              <a:t>- « Moi aussi, Lacédémoniens, j'ai participé à bien des guerres. […]Quand il ne s'agit que des Péloponnésiens dans les États nos voisins, nos forces sont sensiblement égales aux leurs et nous pouvons les atteindre sur tous les points. Mais comment déclarer la guerre à la légère à des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gens dont le territoire est éloigné</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de plus ont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grande expérience des choses de la mer</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sont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abondamment pourvus de richesses particulières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publiques, de navires, de cavalerie, d'armes de toute sorte, disposent d'une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population plus nombreuse</a:t>
            </a:r>
            <a:r>
              <a:rPr lang="fr-FR" sz="1800" dirty="0">
                <a:effectLst/>
                <a:latin typeface="Calibri" panose="020F0502020204030204" pitchFamily="34" charset="0"/>
                <a:ea typeface="Calibri" panose="020F0502020204030204" pitchFamily="34" charset="0"/>
                <a:cs typeface="Times New Roman" panose="02020603050405020304" pitchFamily="18" charset="0"/>
              </a:rPr>
              <a:t> qu'aucune contrée de la Grèce et ont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beaucoup d'alliés tributaires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Et sur quoi compterions-nous pour les attaquer avant d'être prêts ? Sur notre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marine</a:t>
            </a:r>
            <a:r>
              <a:rPr lang="fr-FR" sz="1800" dirty="0">
                <a:effectLst/>
                <a:latin typeface="Calibri" panose="020F0502020204030204" pitchFamily="34" charset="0"/>
                <a:ea typeface="Calibri" panose="020F0502020204030204" pitchFamily="34" charset="0"/>
                <a:cs typeface="Times New Roman" panose="02020603050405020304" pitchFamily="18" charset="0"/>
              </a:rPr>
              <a:t> ? Mais sur ce point nous leur sommes inférieurs. Si nous voulons nous entraîner sur mer et leur opposer une flotte, il faudra du temps. Alors, par nos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finances</a:t>
            </a:r>
            <a:r>
              <a:rPr lang="fr-FR" sz="1800" dirty="0">
                <a:effectLst/>
                <a:latin typeface="Calibri" panose="020F0502020204030204" pitchFamily="34" charset="0"/>
                <a:ea typeface="Calibri" panose="020F0502020204030204" pitchFamily="34" charset="0"/>
                <a:cs typeface="Times New Roman" panose="02020603050405020304" pitchFamily="18" charset="0"/>
              </a:rPr>
              <a:t> ? Mais sur ce point ils ont une grande avance sur nous ; nous n'avons pas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trésor fédéra</a:t>
            </a:r>
            <a:r>
              <a:rPr lang="fr-FR" sz="1800" dirty="0">
                <a:effectLst/>
                <a:latin typeface="Calibri" panose="020F0502020204030204" pitchFamily="34" charset="0"/>
                <a:ea typeface="Calibri" panose="020F0502020204030204" pitchFamily="34" charset="0"/>
                <a:cs typeface="Times New Roman" panose="02020603050405020304" pitchFamily="18" charset="0"/>
              </a:rPr>
              <a:t>l et nul n'est disposé à contribuer de ses deniers aux frais de la guerre.  </a:t>
            </a:r>
          </a:p>
          <a:p>
            <a:pPr algn="just">
              <a:lnSpc>
                <a:spcPct val="107000"/>
              </a:lnSpc>
              <a:spcAft>
                <a:spcPts val="400"/>
              </a:spcAft>
            </a:pPr>
            <a:r>
              <a:rPr lang="fr-FR" sz="1800" b="1" dirty="0">
                <a:effectLst/>
                <a:latin typeface="Calibri" panose="020F0502020204030204" pitchFamily="34" charset="0"/>
                <a:ea typeface="Calibri" panose="020F0502020204030204" pitchFamily="34" charset="0"/>
                <a:cs typeface="Times New Roman" panose="02020603050405020304" pitchFamily="18" charset="0"/>
              </a:rPr>
              <a:t>LXXXI. </a:t>
            </a:r>
            <a:r>
              <a:rPr lang="fr-FR" sz="1800" dirty="0">
                <a:effectLst/>
                <a:latin typeface="Calibri" panose="020F0502020204030204" pitchFamily="34" charset="0"/>
                <a:ea typeface="Calibri" panose="020F0502020204030204" pitchFamily="34" charset="0"/>
                <a:cs typeface="Times New Roman" panose="02020603050405020304" pitchFamily="18" charset="0"/>
              </a:rPr>
              <a:t>- « Peut-être se fie-t-on sur le fait que nous l'emportons sur eux par l'armement et par le nombre des combattants ; ainsi pourrons-nous ravager leur pays par des incursions répétées ? Mais ils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ont bien d'autres territoires sous leur domination et ils font venir par mer ce dont ils ont besoin.</a:t>
            </a:r>
            <a:r>
              <a:rPr lang="fr-FR" sz="1800" dirty="0">
                <a:effectLst/>
                <a:latin typeface="Calibri" panose="020F0502020204030204" pitchFamily="34" charset="0"/>
                <a:ea typeface="Calibri" panose="020F0502020204030204" pitchFamily="34" charset="0"/>
                <a:cs typeface="Times New Roman" panose="02020603050405020304" pitchFamily="18" charset="0"/>
              </a:rPr>
              <a:t> Si nous cherchons à provoquer la défection de leurs alliés, il nous faudra aussi leur envoyer du secours par mer, puisque ce sont, pour la plupart, des insulaires. Quel genre de guerre aurons-nous donc alors à mener ?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 moins d'avoir la supériorité maritime, à moins de leur enlever les revenus dont ils disposent, les dommages que nous subirons seront plus élevés que les leurs.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 3">
            <a:extLst>
              <a:ext uri="{FF2B5EF4-FFF2-40B4-BE49-F238E27FC236}">
                <a16:creationId xmlns:a16="http://schemas.microsoft.com/office/drawing/2014/main" id="{2035A6F0-E1C2-936E-4012-700E7EBD1D84}"/>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BF15D6FD-A481-0270-54BD-29D40256612F}"/>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1038496D-CD48-B315-1F01-8F8CB97281D8}"/>
              </a:ext>
            </a:extLst>
          </p:cNvPr>
          <p:cNvSpPr txBox="1"/>
          <p:nvPr/>
        </p:nvSpPr>
        <p:spPr>
          <a:xfrm>
            <a:off x="8142514" y="6595353"/>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7869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DAD57DE-D48B-7941-4C01-694ABD370FDC}"/>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3" name="Image 2">
            <a:extLst>
              <a:ext uri="{FF2B5EF4-FFF2-40B4-BE49-F238E27FC236}">
                <a16:creationId xmlns:a16="http://schemas.microsoft.com/office/drawing/2014/main" id="{C6F52407-DB08-7783-07E3-449E9ADF2E66}"/>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5" name="Image 4">
            <a:extLst>
              <a:ext uri="{FF2B5EF4-FFF2-40B4-BE49-F238E27FC236}">
                <a16:creationId xmlns:a16="http://schemas.microsoft.com/office/drawing/2014/main" id="{13D4EDAE-BCBD-AB2D-85ED-872CF16BB6D4}"/>
              </a:ext>
            </a:extLst>
          </p:cNvPr>
          <p:cNvPicPr>
            <a:picLocks noChangeAspect="1"/>
          </p:cNvPicPr>
          <p:nvPr/>
        </p:nvPicPr>
        <p:blipFill>
          <a:blip r:embed="rId3"/>
          <a:stretch>
            <a:fillRect/>
          </a:stretch>
        </p:blipFill>
        <p:spPr>
          <a:xfrm>
            <a:off x="1680546" y="255105"/>
            <a:ext cx="9350311" cy="5809902"/>
          </a:xfrm>
          <a:prstGeom prst="rect">
            <a:avLst/>
          </a:prstGeom>
        </p:spPr>
      </p:pic>
      <p:sp>
        <p:nvSpPr>
          <p:cNvPr id="6" name="ZoneTexte 5">
            <a:extLst>
              <a:ext uri="{FF2B5EF4-FFF2-40B4-BE49-F238E27FC236}">
                <a16:creationId xmlns:a16="http://schemas.microsoft.com/office/drawing/2014/main" id="{1E070E36-A9E3-DD89-325D-60BDF467F8DB}"/>
              </a:ext>
            </a:extLst>
          </p:cNvPr>
          <p:cNvSpPr txBox="1"/>
          <p:nvPr/>
        </p:nvSpPr>
        <p:spPr>
          <a:xfrm>
            <a:off x="1680128" y="6065007"/>
            <a:ext cx="2259106" cy="369332"/>
          </a:xfrm>
          <a:prstGeom prst="rect">
            <a:avLst/>
          </a:prstGeom>
          <a:noFill/>
        </p:spPr>
        <p:txBody>
          <a:bodyPr wrap="square" rtlCol="0">
            <a:spAutoFit/>
          </a:bodyPr>
          <a:lstStyle/>
          <a:p>
            <a:r>
              <a:rPr lang="fr-FR" dirty="0"/>
              <a:t>Hachette Histoire 2de</a:t>
            </a:r>
          </a:p>
        </p:txBody>
      </p:sp>
      <p:sp>
        <p:nvSpPr>
          <p:cNvPr id="7" name="ZoneTexte 6">
            <a:extLst>
              <a:ext uri="{FF2B5EF4-FFF2-40B4-BE49-F238E27FC236}">
                <a16:creationId xmlns:a16="http://schemas.microsoft.com/office/drawing/2014/main" id="{12CF7664-B7A3-7259-7DC0-D2C8704DDB44}"/>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9489425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81869AF-F46D-63C6-B1B6-223DB109FD67}"/>
              </a:ext>
            </a:extLst>
          </p:cNvPr>
          <p:cNvSpPr txBox="1"/>
          <p:nvPr/>
        </p:nvSpPr>
        <p:spPr>
          <a:xfrm>
            <a:off x="1573306" y="366294"/>
            <a:ext cx="9829799" cy="6029728"/>
          </a:xfrm>
          <a:prstGeom prst="rect">
            <a:avLst/>
          </a:prstGeom>
          <a:noFill/>
          <a:ln>
            <a:solidFill>
              <a:schemeClr val="tx1"/>
            </a:solidFill>
          </a:ln>
        </p:spPr>
        <p:txBody>
          <a:bodyPr wrap="square">
            <a:spAutoFit/>
          </a:bodyPr>
          <a:lstStyle/>
          <a:p>
            <a:pPr>
              <a:lnSpc>
                <a:spcPct val="107000"/>
              </a:lnSpc>
              <a:spcAft>
                <a:spcPts val="800"/>
              </a:spcAft>
            </a:pPr>
            <a:r>
              <a:rPr lang="fr-FR" sz="26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3 La paix de 423 avant JC</a:t>
            </a:r>
            <a:endParaRPr lang="fr-FR" sz="2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dirty="0">
                <a:effectLst/>
                <a:latin typeface="Calibri" panose="020F0502020204030204" pitchFamily="34" charset="0"/>
                <a:ea typeface="Calibri" panose="020F0502020204030204" pitchFamily="34" charset="0"/>
                <a:cs typeface="Times New Roman" panose="02020603050405020304" pitchFamily="18" charset="0"/>
              </a:rPr>
              <a:t>Dès le printemps de l'année suivante, Lacédémoniens et Athéniens conclurent un armistice d'une année.[…]  </a:t>
            </a: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"En ce qui concerne le temple et l'oracle d'Apollon Pythien, nous sommes d'avis que chacun puisse en user à sa volonté, sans vol et sans crainte, selon les usages anciens. Tel est l'avis des Lacédémoniens et des alliés ici présents. Ils déclarent qu'ils feront tous leurs efforts, par l'entremise du héraut, pour obtenir l'adhésion des Béotiens et des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Phokidiens</a:t>
            </a: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En ce qui concerne le trésor du dieu, nous veillerons à la recherche des coupables, en nous conformant, en toute droiture et justice, aux usages anciens, nous comme vous et tous ceux qui le voudront, en accord avec les usages anciens. Sur ce point tel est l'avis des Lacédémoniens et des autres alliés. […]</a:t>
            </a: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En ce qui concerne la mer, chacun en aura l'usage sur ses côtes et sur les côtes de ses alliés</a:t>
            </a:r>
            <a:r>
              <a:rPr lang="fr-FR" sz="20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Les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Lacédémoniens</a:t>
            </a:r>
            <a:r>
              <a:rPr lang="fr-FR" sz="2000" dirty="0">
                <a:effectLst/>
                <a:latin typeface="Calibri" panose="020F0502020204030204" pitchFamily="34" charset="0"/>
                <a:ea typeface="Calibri" panose="020F0502020204030204" pitchFamily="34" charset="0"/>
                <a:cs typeface="Times New Roman" panose="02020603050405020304" pitchFamily="18" charset="0"/>
              </a:rPr>
              <a:t> et leurs alliés </a:t>
            </a:r>
            <a:r>
              <a:rPr lang="fr-FR" sz="2000" b="1" dirty="0">
                <a:effectLst/>
                <a:latin typeface="Calibri" panose="020F0502020204030204" pitchFamily="34" charset="0"/>
                <a:ea typeface="Calibri" panose="020F0502020204030204" pitchFamily="34" charset="0"/>
                <a:cs typeface="Times New Roman" panose="02020603050405020304" pitchFamily="18" charset="0"/>
              </a:rPr>
              <a:t>ne navigueront pas avec des vaisseaux longs</a:t>
            </a:r>
            <a:r>
              <a:rPr lang="fr-FR" sz="2000" dirty="0">
                <a:effectLst/>
                <a:latin typeface="Calibri" panose="020F0502020204030204" pitchFamily="34" charset="0"/>
                <a:ea typeface="Calibri" panose="020F0502020204030204" pitchFamily="34" charset="0"/>
                <a:cs typeface="Times New Roman" panose="02020603050405020304" pitchFamily="18" charset="0"/>
              </a:rPr>
              <a:t>, mais seulement avec des barques à rames, d'un tonnage ne dépassant pas cinq cents talents […]</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THUCYDIDE, IV, 118.</a:t>
            </a:r>
          </a:p>
        </p:txBody>
      </p:sp>
      <p:pic>
        <p:nvPicPr>
          <p:cNvPr id="4" name="Image 3">
            <a:extLst>
              <a:ext uri="{FF2B5EF4-FFF2-40B4-BE49-F238E27FC236}">
                <a16:creationId xmlns:a16="http://schemas.microsoft.com/office/drawing/2014/main" id="{4B54D9B3-B69C-2ED0-BFB0-FB757F63B980}"/>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499B060D-89C8-4A67-88CA-4AA423C81650}"/>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9CB0C8B7-F84B-DB2B-1CD3-C5B78AFBEF9C}"/>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906987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1E9F5C5-E29C-CE0F-ED53-FDDBDF328D7C}"/>
              </a:ext>
            </a:extLst>
          </p:cNvPr>
          <p:cNvSpPr txBox="1"/>
          <p:nvPr/>
        </p:nvSpPr>
        <p:spPr>
          <a:xfrm>
            <a:off x="1758203" y="551770"/>
            <a:ext cx="10115550" cy="5414111"/>
          </a:xfrm>
          <a:prstGeom prst="rect">
            <a:avLst/>
          </a:prstGeom>
          <a:noFill/>
          <a:ln>
            <a:solidFill>
              <a:schemeClr val="tx1"/>
            </a:solidFill>
          </a:ln>
        </p:spPr>
        <p:txBody>
          <a:bodyPr wrap="square">
            <a:spAutoFit/>
          </a:bodyPr>
          <a:lstStyle/>
          <a:p>
            <a:pPr>
              <a:lnSpc>
                <a:spcPct val="107000"/>
              </a:lnSpc>
              <a:spcAft>
                <a:spcPts val="800"/>
              </a:spcAft>
            </a:pPr>
            <a:r>
              <a:rPr lang="fr-FR" sz="20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4 : Athènes affirme sa maîtrise sur la mer Egée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i="1" dirty="0">
                <a:effectLst/>
                <a:latin typeface="Calibri" panose="020F0502020204030204" pitchFamily="34" charset="0"/>
                <a:ea typeface="Calibri" panose="020F0502020204030204" pitchFamily="34" charset="0"/>
                <a:cs typeface="Times New Roman" panose="02020603050405020304" pitchFamily="18" charset="0"/>
              </a:rPr>
              <a:t>Après la défaite qu’il leur infligea lors de la bataille de l’Eurymédon (466 av. J.-C.) Cimon imposa aux Perses des conditions de paix qui interdisaient la navigation en certaines parties de la mer Egée :</a:t>
            </a:r>
          </a:p>
          <a:p>
            <a:pPr algn="just">
              <a:lnSpc>
                <a:spcPct val="125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grands exploits rabaissèrent si fort l'orgueil du roi, qu'il conclut ce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traité de paix </a:t>
            </a:r>
            <a:r>
              <a:rPr lang="fr-FR" sz="1800" dirty="0">
                <a:effectLst/>
                <a:latin typeface="Calibri" panose="020F0502020204030204" pitchFamily="34" charset="0"/>
                <a:ea typeface="Calibri" panose="020F0502020204030204" pitchFamily="34" charset="0"/>
                <a:cs typeface="Times New Roman" panose="02020603050405020304" pitchFamily="18" charset="0"/>
              </a:rPr>
              <a:t>si célèbre, par lequel il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s'engageait à tenir ses armées de terre éloignées des mers de la Grèce de la course d'un cheval, et ne jamais naviguer avec des galères ou d'autres vaisseaux de guerre entre les îles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Chélidoniennes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et les roches Cyanées.</a:t>
            </a:r>
            <a:r>
              <a:rPr lang="fr-FR" sz="1800" dirty="0">
                <a:effectLst/>
                <a:latin typeface="Calibri" panose="020F0502020204030204" pitchFamily="34" charset="0"/>
                <a:ea typeface="Calibri" panose="020F0502020204030204" pitchFamily="34" charset="0"/>
                <a:cs typeface="Times New Roman" panose="02020603050405020304" pitchFamily="18" charset="0"/>
              </a:rPr>
              <a:t> Callisthène prétend que ces conditions ne furent point stipulées dans le traité, et que le roi les exécuta de lui-même, par l'effet de la terreur dont l'avaient frappé les défaites qu'il avait essuyées; que depuis il se tint toujours si loin de la Grèce, que dans la suite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Périclès avec cinquante galères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Éphialte seulement avec trente, allèrent au delà des îles </a:t>
            </a:r>
            <a:r>
              <a:rPr lang="fr-FR" sz="1800" b="1" dirty="0" err="1">
                <a:effectLst/>
                <a:latin typeface="Calibri" panose="020F0502020204030204" pitchFamily="34" charset="0"/>
                <a:ea typeface="Calibri" panose="020F0502020204030204" pitchFamily="34" charset="0"/>
                <a:cs typeface="Times New Roman" panose="02020603050405020304" pitchFamily="18" charset="0"/>
              </a:rPr>
              <a:t>Chélidoniennes</a:t>
            </a:r>
            <a:r>
              <a:rPr lang="fr-FR" sz="1800" b="1" dirty="0">
                <a:effectLst/>
                <a:latin typeface="Calibri" panose="020F0502020204030204" pitchFamily="34" charset="0"/>
                <a:ea typeface="Calibri" panose="020F0502020204030204" pitchFamily="34" charset="0"/>
                <a:cs typeface="Times New Roman" panose="02020603050405020304" pitchFamily="18" charset="0"/>
              </a:rPr>
              <a:t> sans avoir rencontré un seul vaisseau des Barbares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Mais l'existence de ce traité est prouvée par la copie qui s'en trouve dans le recueil des décrets publié par Cratère. On dit même que ce fut à cette occasion que les Athéniens élevèrent l'autel de la Paix, et décernèrent de grands honneurs à Callias, qu'ils avaient envoyé auprès du roi pour la ratification du traité.</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Plutarque, </a:t>
            </a:r>
            <a:r>
              <a:rPr lang="fr-FR" sz="1800" i="1" u="sng" dirty="0">
                <a:effectLst/>
                <a:latin typeface="Calibri" panose="020F0502020204030204" pitchFamily="34" charset="0"/>
                <a:ea typeface="Calibri" panose="020F0502020204030204" pitchFamily="34" charset="0"/>
                <a:cs typeface="Times New Roman" panose="02020603050405020304" pitchFamily="18" charset="0"/>
              </a:rPr>
              <a:t>Vie de Cimon</a:t>
            </a:r>
            <a:r>
              <a:rPr lang="fr-FR" sz="1800" dirty="0">
                <a:effectLst/>
                <a:latin typeface="Calibri" panose="020F0502020204030204" pitchFamily="34" charset="0"/>
                <a:ea typeface="Calibri" panose="020F0502020204030204" pitchFamily="34" charset="0"/>
                <a:cs typeface="Times New Roman" panose="02020603050405020304" pitchFamily="18" charset="0"/>
              </a:rPr>
              <a:t>, 13, 4-5.</a:t>
            </a:r>
          </a:p>
        </p:txBody>
      </p:sp>
      <p:pic>
        <p:nvPicPr>
          <p:cNvPr id="4" name="Image 3">
            <a:extLst>
              <a:ext uri="{FF2B5EF4-FFF2-40B4-BE49-F238E27FC236}">
                <a16:creationId xmlns:a16="http://schemas.microsoft.com/office/drawing/2014/main" id="{8F4730ED-8E80-7448-A69C-0A827EFF0281}"/>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24BCDCA6-8CA0-8F9D-7ACE-549198BA8B2E}"/>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6CE2A134-DE9A-D44F-1D9F-BBB355015167}"/>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361753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7FD618-EAFA-747A-3599-568B7BCA6BA9}"/>
              </a:ext>
            </a:extLst>
          </p:cNvPr>
          <p:cNvSpPr txBox="1"/>
          <p:nvPr/>
        </p:nvSpPr>
        <p:spPr>
          <a:xfrm>
            <a:off x="1210234" y="25809"/>
            <a:ext cx="10730753" cy="6724918"/>
          </a:xfrm>
          <a:prstGeom prst="rect">
            <a:avLst/>
          </a:prstGeom>
          <a:noFill/>
          <a:ln>
            <a:solidFill>
              <a:schemeClr val="tx1"/>
            </a:solidFill>
          </a:ln>
        </p:spPr>
        <p:txBody>
          <a:bodyPr wrap="square">
            <a:spAutoFit/>
          </a:bodyPr>
          <a:lstStyle/>
          <a:p>
            <a:pPr>
              <a:lnSpc>
                <a:spcPct val="107000"/>
              </a:lnSpc>
              <a:spcAft>
                <a:spcPts val="800"/>
              </a:spcAft>
            </a:pPr>
            <a:r>
              <a:rPr lang="fr-FR" sz="2000" b="1" u="sng"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Doc. 5 : Les rivalités pour la maîtrise de la mer Egée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600" i="1" dirty="0">
                <a:effectLst/>
                <a:latin typeface="Calibri" panose="020F0502020204030204" pitchFamily="34" charset="0"/>
                <a:ea typeface="Times New Roman" panose="02020603050405020304" pitchFamily="18" charset="0"/>
                <a:cs typeface="Calibri" panose="020F0502020204030204" pitchFamily="34" charset="0"/>
              </a:rPr>
              <a:t>Dans ce discours écrit vers 343, Démosthène évoque la tentative de Philippe de Macédoine de participer à la lutte contre les pirates en mer Égée, lutte qu'Athènes menait seule grâce à l'hégémonie de sa puissance navale. S'adressant aux Athéniens, il leur demande de refuser d'accorder à Philippe ce droit d'intervention qui serait une limitation à la thalassocratie athénienne.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300"/>
              </a:spcAft>
            </a:pPr>
            <a:r>
              <a:rPr lang="fr-FR" sz="1800" dirty="0">
                <a:effectLst/>
                <a:latin typeface="Calibri" panose="020F0502020204030204" pitchFamily="34" charset="0"/>
                <a:ea typeface="Calibri" panose="020F0502020204030204" pitchFamily="34" charset="0"/>
                <a:cs typeface="Calibri" panose="020F0502020204030204" pitchFamily="34" charset="0"/>
              </a:rPr>
              <a:t>[</a:t>
            </a:r>
            <a:r>
              <a:rPr lang="fr-FR" sz="1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a</a:t>
            </a:r>
            <a:r>
              <a:rPr lang="fr-FR" sz="1700" dirty="0">
                <a:effectLst/>
                <a:latin typeface="Calibri" panose="020F0502020204030204" pitchFamily="34" charset="0"/>
                <a:ea typeface="Calibri" panose="020F0502020204030204" pitchFamily="34" charset="0"/>
                <a:cs typeface="Calibri" panose="020F0502020204030204" pitchFamily="34" charset="0"/>
              </a:rPr>
              <a:t>] HOMMES d’Athènes, […] Philippe débute par l’</a:t>
            </a:r>
            <a:r>
              <a:rPr lang="fr-FR" sz="1700" dirty="0" err="1">
                <a:effectLst/>
                <a:latin typeface="Calibri" panose="020F0502020204030204" pitchFamily="34" charset="0"/>
                <a:ea typeface="Calibri" panose="020F0502020204030204" pitchFamily="34" charset="0"/>
                <a:cs typeface="Calibri" panose="020F0502020204030204" pitchFamily="34" charset="0"/>
              </a:rPr>
              <a:t>Halonèse</a:t>
            </a:r>
            <a:r>
              <a:rPr lang="fr-FR" sz="1700" dirty="0">
                <a:effectLst/>
                <a:latin typeface="Calibri" panose="020F0502020204030204" pitchFamily="34" charset="0"/>
                <a:ea typeface="Calibri" panose="020F0502020204030204" pitchFamily="34" charset="0"/>
                <a:cs typeface="Calibri" panose="020F0502020204030204" pitchFamily="34" charset="0"/>
              </a:rPr>
              <a:t>, disant qu’il vous la donne comme sa propriété, que vous la revendiquez injustement; qu’en effet, elle n’a été à vous ni quand il l’a prise ni depuis qu’il la possède. Ce langage, il nous le tenait déjà lors de notre ambassade auprès de lui. C’est aux pirates que j’ai enlevé cette île, disait-il, et, à ce titre, elle m’appartient.  Prétention injuste et facile à repousser[…]</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300"/>
              </a:spcAft>
            </a:pPr>
            <a:r>
              <a:rPr lang="fr-FR" sz="1700" dirty="0">
                <a:effectLst/>
                <a:latin typeface="Calibri" panose="020F0502020204030204" pitchFamily="34" charset="0"/>
                <a:ea typeface="Calibri" panose="020F0502020204030204" pitchFamily="34" charset="0"/>
                <a:cs typeface="Calibri" panose="020F0502020204030204" pitchFamily="34" charset="0"/>
              </a:rPr>
              <a:t>Il dit qu’il veut soumettre ce point à des arbitres: pure dérision! Quoi! il juge convenable que des Athéniens plaident pour la possession de certaines îles, contre un homme de Pella ! Mais, </a:t>
            </a:r>
            <a:r>
              <a:rPr lang="fr-FR" sz="1700" b="1" dirty="0">
                <a:effectLst/>
                <a:latin typeface="Calibri" panose="020F0502020204030204" pitchFamily="34" charset="0"/>
                <a:ea typeface="Calibri" panose="020F0502020204030204" pitchFamily="34" charset="0"/>
                <a:cs typeface="Calibri" panose="020F0502020204030204" pitchFamily="34" charset="0"/>
              </a:rPr>
              <a:t>dès que votre puissance, qui affranchit jadis la Grèce, ne peut plus garantir vos possessions sur mer,</a:t>
            </a:r>
            <a:r>
              <a:rPr lang="fr-FR" sz="1700" dirty="0">
                <a:effectLst/>
                <a:latin typeface="Calibri" panose="020F0502020204030204" pitchFamily="34" charset="0"/>
                <a:ea typeface="Calibri" panose="020F0502020204030204" pitchFamily="34" charset="0"/>
                <a:cs typeface="Calibri" panose="020F0502020204030204" pitchFamily="34" charset="0"/>
              </a:rPr>
              <a:t> dès que des arbitres souverains, au scrutin desquels vous vous serez soumis, vous les maintiendront, si toutefois ils ne se vendent pas à Philippe, [</a:t>
            </a:r>
            <a:r>
              <a:rPr lang="fr-FR" sz="1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8</a:t>
            </a:r>
            <a:r>
              <a:rPr lang="fr-FR" sz="1700" dirty="0">
                <a:effectLst/>
                <a:latin typeface="Calibri" panose="020F0502020204030204" pitchFamily="34" charset="0"/>
                <a:ea typeface="Calibri" panose="020F0502020204030204" pitchFamily="34" charset="0"/>
                <a:cs typeface="Calibri" panose="020F0502020204030204" pitchFamily="34" charset="0"/>
              </a:rPr>
              <a:t>] votre conduite ne sera-t-elle point </a:t>
            </a:r>
            <a:r>
              <a:rPr lang="fr-FR" sz="1700" b="1" dirty="0">
                <a:effectLst/>
                <a:latin typeface="Calibri" panose="020F0502020204030204" pitchFamily="34" charset="0"/>
                <a:ea typeface="Calibri" panose="020F0502020204030204" pitchFamily="34" charset="0"/>
                <a:cs typeface="Calibri" panose="020F0502020204030204" pitchFamily="34" charset="0"/>
              </a:rPr>
              <a:t>l’aveu d’une renonciation </a:t>
            </a:r>
            <a:r>
              <a:rPr lang="fr-FR" sz="1700" dirty="0">
                <a:effectLst/>
                <a:latin typeface="Calibri" panose="020F0502020204030204" pitchFamily="34" charset="0"/>
                <a:ea typeface="Calibri" panose="020F0502020204030204" pitchFamily="34" charset="0"/>
                <a:cs typeface="Calibri" panose="020F0502020204030204" pitchFamily="34" charset="0"/>
              </a:rPr>
              <a:t>à toute propriété continentale? ne déclarera-t-elle pas à tous les peuples que vous ne lui en disputeriez aucune, </a:t>
            </a:r>
            <a:r>
              <a:rPr lang="fr-FR" sz="1700" b="1" dirty="0">
                <a:effectLst/>
                <a:latin typeface="Calibri" panose="020F0502020204030204" pitchFamily="34" charset="0"/>
                <a:ea typeface="Calibri" panose="020F0502020204030204" pitchFamily="34" charset="0"/>
                <a:cs typeface="Calibri" panose="020F0502020204030204" pitchFamily="34" charset="0"/>
              </a:rPr>
              <a:t>puisque sur mer, où vous vous dites si puissants, vous recourez non à vos armes, mais à des débats juridiques ? </a:t>
            </a:r>
            <a:endParaRPr lang="fr-FR" sz="17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300"/>
              </a:spcAft>
            </a:pPr>
            <a:r>
              <a:rPr lang="fr-FR" sz="1700" dirty="0">
                <a:effectLst/>
                <a:latin typeface="Calibri" panose="020F0502020204030204" pitchFamily="34" charset="0"/>
                <a:ea typeface="Calibri" panose="020F0502020204030204" pitchFamily="34" charset="0"/>
                <a:cs typeface="Calibri" panose="020F0502020204030204" pitchFamily="34" charset="0"/>
              </a:rPr>
              <a:t>[b]Quant aux </a:t>
            </a:r>
            <a:r>
              <a:rPr lang="fr-FR" sz="1700" b="1" dirty="0">
                <a:effectLst/>
                <a:latin typeface="Calibri" panose="020F0502020204030204" pitchFamily="34" charset="0"/>
                <a:ea typeface="Calibri" panose="020F0502020204030204" pitchFamily="34" charset="0"/>
                <a:cs typeface="Calibri" panose="020F0502020204030204" pitchFamily="34" charset="0"/>
              </a:rPr>
              <a:t>écumeurs de mer</a:t>
            </a:r>
            <a:r>
              <a:rPr lang="fr-FR" sz="1700" dirty="0">
                <a:effectLst/>
                <a:latin typeface="Calibri" panose="020F0502020204030204" pitchFamily="34" charset="0"/>
                <a:ea typeface="Calibri" panose="020F0502020204030204" pitchFamily="34" charset="0"/>
                <a:cs typeface="Calibri" panose="020F0502020204030204" pitchFamily="34" charset="0"/>
              </a:rPr>
              <a:t>, </a:t>
            </a:r>
            <a:r>
              <a:rPr lang="fr-FR" sz="1700" dirty="0">
                <a:effectLst/>
                <a:latin typeface="Calibri" panose="020F0502020204030204" pitchFamily="34" charset="0"/>
                <a:ea typeface="Times New Roman" panose="02020603050405020304" pitchFamily="18" charset="0"/>
                <a:cs typeface="Calibri" panose="020F0502020204030204" pitchFamily="34" charset="0"/>
              </a:rPr>
              <a:t>il veut que vous lui donniez </a:t>
            </a:r>
            <a:r>
              <a:rPr lang="fr-FR" sz="1700" b="1" dirty="0">
                <a:effectLst/>
                <a:latin typeface="Calibri" panose="020F0502020204030204" pitchFamily="34" charset="0"/>
                <a:ea typeface="Times New Roman" panose="02020603050405020304" pitchFamily="18" charset="0"/>
                <a:cs typeface="Calibri" panose="020F0502020204030204" pitchFamily="34" charset="0"/>
              </a:rPr>
              <a:t>toute liberté de naviguer d'îles en îles</a:t>
            </a:r>
            <a:r>
              <a:rPr lang="fr-FR" sz="1700" dirty="0">
                <a:effectLst/>
                <a:latin typeface="Calibri" panose="020F0502020204030204" pitchFamily="34" charset="0"/>
                <a:ea typeface="Times New Roman" panose="02020603050405020304" pitchFamily="18" charset="0"/>
                <a:cs typeface="Calibri" panose="020F0502020204030204" pitchFamily="34" charset="0"/>
              </a:rPr>
              <a:t>, d'y mouiller sous </a:t>
            </a:r>
            <a:r>
              <a:rPr lang="fr-FR" sz="1700" b="1" dirty="0">
                <a:effectLst/>
                <a:latin typeface="Calibri" panose="020F0502020204030204" pitchFamily="34" charset="0"/>
                <a:ea typeface="Times New Roman" panose="02020603050405020304" pitchFamily="18" charset="0"/>
                <a:cs typeface="Calibri" panose="020F0502020204030204" pitchFamily="34" charset="0"/>
              </a:rPr>
              <a:t>prétexte de surveiller les pirates</a:t>
            </a:r>
            <a:r>
              <a:rPr lang="fr-FR" sz="1700" dirty="0">
                <a:effectLst/>
                <a:latin typeface="Calibri" panose="020F0502020204030204" pitchFamily="34" charset="0"/>
                <a:ea typeface="Times New Roman" panose="02020603050405020304" pitchFamily="18" charset="0"/>
                <a:cs typeface="Calibri" panose="020F0502020204030204" pitchFamily="34" charset="0"/>
              </a:rPr>
              <a:t>, pour corrompre les insulaires et les détacher de vous... Il faut encore qu'il se fasse bien voir des autres insulaires en escortant leurs vaisseaux de concert avec les vôtres, désormais associés à eux dans la surveillance de la mer. </a:t>
            </a:r>
            <a:r>
              <a:rPr lang="fr-FR" sz="1700" dirty="0">
                <a:effectLst/>
                <a:latin typeface="Calibri" panose="020F0502020204030204" pitchFamily="34" charset="0"/>
                <a:ea typeface="Calibri" panose="020F0502020204030204" pitchFamily="34" charset="0"/>
                <a:cs typeface="Calibri" panose="020F0502020204030204" pitchFamily="34" charset="0"/>
              </a:rPr>
              <a:t>On dit cependant qu’il ne désire pas s’agrandir par la marine. Il ne le désire pas ! et il </a:t>
            </a:r>
            <a:r>
              <a:rPr lang="fr-FR" sz="1700" b="1" dirty="0">
                <a:effectLst/>
                <a:latin typeface="Calibri" panose="020F0502020204030204" pitchFamily="34" charset="0"/>
                <a:ea typeface="Calibri" panose="020F0502020204030204" pitchFamily="34" charset="0"/>
                <a:cs typeface="Calibri" panose="020F0502020204030204" pitchFamily="34" charset="0"/>
              </a:rPr>
              <a:t>équipe des navires, il construit des arsenaux, il veut lancer des flottes et préparer, à frais énormes, des batailles navales. </a:t>
            </a:r>
            <a:r>
              <a:rPr lang="fr-FR" sz="1700" dirty="0">
                <a:effectLst/>
                <a:latin typeface="Calibri" panose="020F0502020204030204" pitchFamily="34" charset="0"/>
                <a:ea typeface="Calibri" panose="020F0502020204030204" pitchFamily="34" charset="0"/>
                <a:cs typeface="Calibri" panose="020F0502020204030204" pitchFamily="34" charset="0"/>
              </a:rPr>
              <a:t>Son ambition n’a pas d’objet plus cher !</a:t>
            </a:r>
            <a:endParaRPr lang="fr-FR" sz="17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Démosthène, </a:t>
            </a:r>
            <a:r>
              <a:rPr lang="fr-FR" sz="1800" i="1" u="sng" dirty="0">
                <a:effectLst/>
                <a:latin typeface="Calibri" panose="020F0502020204030204" pitchFamily="34" charset="0"/>
                <a:ea typeface="Calibri" panose="020F0502020204030204" pitchFamily="34" charset="0"/>
                <a:cs typeface="Times New Roman" panose="02020603050405020304" pitchFamily="18" charset="0"/>
              </a:rPr>
              <a:t>Discours sur l’</a:t>
            </a:r>
            <a:r>
              <a:rPr lang="fr-FR" sz="1800" i="1" u="sng" dirty="0" err="1">
                <a:effectLst/>
                <a:latin typeface="Calibri" panose="020F0502020204030204" pitchFamily="34" charset="0"/>
                <a:ea typeface="Calibri" panose="020F0502020204030204" pitchFamily="34" charset="0"/>
                <a:cs typeface="Times New Roman" panose="02020603050405020304" pitchFamily="18" charset="0"/>
              </a:rPr>
              <a:t>Halonèse</a:t>
            </a:r>
            <a:r>
              <a:rPr lang="fr-FR" sz="1800" dirty="0">
                <a:effectLst/>
                <a:latin typeface="Calibri" panose="020F0502020204030204" pitchFamily="34" charset="0"/>
                <a:ea typeface="Calibri" panose="020F0502020204030204" pitchFamily="34" charset="0"/>
                <a:cs typeface="Times New Roman" panose="02020603050405020304" pitchFamily="18" charset="0"/>
              </a:rPr>
              <a:t>, 1-7</a:t>
            </a:r>
          </a:p>
        </p:txBody>
      </p:sp>
      <p:pic>
        <p:nvPicPr>
          <p:cNvPr id="4" name="Image 3">
            <a:extLst>
              <a:ext uri="{FF2B5EF4-FFF2-40B4-BE49-F238E27FC236}">
                <a16:creationId xmlns:a16="http://schemas.microsoft.com/office/drawing/2014/main" id="{134A1415-1FA6-3F44-2CA7-19456940EFB0}"/>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207EA814-2FB7-29B9-6D32-2A59CBD744B9}"/>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8F78C9C8-FF70-B163-FCAE-E0A94612D5D3}"/>
              </a:ext>
            </a:extLst>
          </p:cNvPr>
          <p:cNvSpPr txBox="1"/>
          <p:nvPr/>
        </p:nvSpPr>
        <p:spPr>
          <a:xfrm>
            <a:off x="1209816" y="6482455"/>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921790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646E9F-C733-1B48-8BDA-5CED59D1DD2C}"/>
              </a:ext>
            </a:extLst>
          </p:cNvPr>
          <p:cNvSpPr txBox="1"/>
          <p:nvPr/>
        </p:nvSpPr>
        <p:spPr>
          <a:xfrm>
            <a:off x="1105827" y="368771"/>
            <a:ext cx="10757646" cy="6120458"/>
          </a:xfrm>
          <a:prstGeom prst="rect">
            <a:avLst/>
          </a:prstGeom>
          <a:noFill/>
          <a:ln>
            <a:solidFill>
              <a:schemeClr val="tx1"/>
            </a:solidFill>
          </a:ln>
        </p:spPr>
        <p:txBody>
          <a:bodyPr wrap="square">
            <a:spAutoFit/>
          </a:bodyPr>
          <a:lstStyle/>
          <a:p>
            <a:pPr>
              <a:lnSpc>
                <a:spcPct val="107000"/>
              </a:lnSpc>
              <a:spcAft>
                <a:spcPts val="800"/>
              </a:spcAft>
            </a:pPr>
            <a:r>
              <a:rPr lang="fr-FR" sz="1800" b="1"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Doc. 6 : La rivalité avec Rhodes: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 il faut, citoyens, que vous sachiez encore que le procès intenté à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Léocrate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ne ressemble en rien à ceux qu'on a faits à d'autres particuliers. […] car il est devenu fameux par son passage à l'île de Rhodes, et par les nouvelles fâcheuses qu'il répandit contre vous, soit dans la ville même, soit parmi les négociants qui y séjournaient alors, et qui, ayant occasion pour leur commerce de parcourir les divers pays de la terre, y répandirent, touchant la situation de la République, ce qu'ils avaient ouï dire à </a:t>
            </a:r>
            <a:r>
              <a:rPr lang="fr-F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Léocrate</a:t>
            </a: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Je vous conjure donc, Athéniens, d'entendre mon accusation jusqu'à la fin, et de ne pas trouver mauvais que je commence par le récit des événements qui ont affligé la République […]. Après la bataille de Chéronée, […]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Léocrate</a:t>
            </a:r>
            <a:r>
              <a:rPr lang="fr-FR" sz="1800" dirty="0">
                <a:effectLst/>
                <a:latin typeface="Calibri" panose="020F0502020204030204" pitchFamily="34" charset="0"/>
                <a:ea typeface="Calibri" panose="020F0502020204030204" pitchFamily="34" charset="0"/>
                <a:cs typeface="Times New Roman" panose="02020603050405020304" pitchFamily="18" charset="0"/>
              </a:rPr>
              <a:t>, sans aucun souci de ces événements, ayant rassemblé tout ce qu'il possédait, fit transporter ses meubles et ses esclaves sur une barque, à quelque distance d'un vaisseau qui était à l'ancre près du rivage; et, à la nuit close, accompagné de la courtisane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Irénis</a:t>
            </a:r>
            <a:r>
              <a:rPr lang="fr-FR" sz="1800" dirty="0">
                <a:effectLst/>
                <a:latin typeface="Calibri" panose="020F0502020204030204" pitchFamily="34" charset="0"/>
                <a:ea typeface="Calibri" panose="020F0502020204030204" pitchFamily="34" charset="0"/>
                <a:cs typeface="Times New Roman" panose="02020603050405020304" pitchFamily="18" charset="0"/>
              </a:rPr>
              <a:t>, s'étant dérobé par une porte de derrière, il se dirigea vers le rivage, gagna le vaisseau, et se hâta de prendre la fuite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Cependant il arrive et aborde à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Rhodes</a:t>
            </a:r>
            <a:r>
              <a:rPr lang="fr-FR" sz="1800" dirty="0">
                <a:effectLst/>
                <a:latin typeface="Calibri" panose="020F0502020204030204" pitchFamily="34" charset="0"/>
                <a:ea typeface="Calibri" panose="020F0502020204030204" pitchFamily="34" charset="0"/>
                <a:cs typeface="Times New Roman" panose="02020603050405020304" pitchFamily="18" charset="0"/>
              </a:rPr>
              <a:t>, comme s'il était porteur des nouvelles les plus heureuses pour la patrie ; il annonce qu'il a quitté la ville au moment où elle venait d'être prise, que le Pirée est bloqué, que lui seul a pu se dérober au danger […].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Les Rhodiens le crurent </a:t>
            </a:r>
            <a:r>
              <a:rPr lang="fr-FR" sz="1800" dirty="0">
                <a:effectLst/>
                <a:latin typeface="Calibri" panose="020F0502020204030204" pitchFamily="34" charset="0"/>
                <a:ea typeface="Calibri" panose="020F0502020204030204" pitchFamily="34" charset="0"/>
                <a:cs typeface="Times New Roman" panose="02020603050405020304" pitchFamily="18" charset="0"/>
              </a:rPr>
              <a:t>si bien, qu'ayant armé et rempli de matelots leurs trirèmes, ils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emmenèrent dans leurs ports plusieurs de nos barques</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que </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beaucoup de négociants et de patrons de navires, qui avaient appareillé pour venir ici, déposèrent à Rhodes, grâce à </a:t>
            </a:r>
            <a:r>
              <a:rPr lang="fr-FR" sz="1800" b="1"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Léocrate</a:t>
            </a:r>
            <a:r>
              <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leurs cargaisons de vivres, et les autres objets dont ils étaient chargés. </a:t>
            </a:r>
          </a:p>
          <a:p>
            <a:pPr algn="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LYCURGUE, </a:t>
            </a:r>
            <a:r>
              <a:rPr lang="fr-FR" sz="1800" i="1" u="sng" dirty="0">
                <a:effectLst/>
                <a:latin typeface="Calibri" panose="020F0502020204030204" pitchFamily="34" charset="0"/>
                <a:ea typeface="Calibri" panose="020F0502020204030204" pitchFamily="34" charset="0"/>
                <a:cs typeface="Times New Roman" panose="02020603050405020304" pitchFamily="18" charset="0"/>
              </a:rPr>
              <a:t>Contre </a:t>
            </a:r>
            <a:r>
              <a:rPr lang="fr-FR" sz="1800" i="1" u="sng" dirty="0" err="1">
                <a:effectLst/>
                <a:latin typeface="Calibri" panose="020F0502020204030204" pitchFamily="34" charset="0"/>
                <a:ea typeface="Calibri" panose="020F0502020204030204" pitchFamily="34" charset="0"/>
                <a:cs typeface="Times New Roman" panose="02020603050405020304" pitchFamily="18" charset="0"/>
              </a:rPr>
              <a:t>Léocrate</a:t>
            </a:r>
            <a:r>
              <a:rPr lang="fr-FR" sz="1800" dirty="0">
                <a:effectLst/>
                <a:latin typeface="Calibri" panose="020F0502020204030204" pitchFamily="34" charset="0"/>
                <a:ea typeface="Calibri" panose="020F0502020204030204" pitchFamily="34" charset="0"/>
                <a:cs typeface="Times New Roman" panose="02020603050405020304" pitchFamily="18" charset="0"/>
              </a:rPr>
              <a:t>, 14-18</a:t>
            </a:r>
          </a:p>
        </p:txBody>
      </p:sp>
      <p:pic>
        <p:nvPicPr>
          <p:cNvPr id="4" name="Image 3">
            <a:extLst>
              <a:ext uri="{FF2B5EF4-FFF2-40B4-BE49-F238E27FC236}">
                <a16:creationId xmlns:a16="http://schemas.microsoft.com/office/drawing/2014/main" id="{F7144DBB-9AC7-B878-CE97-9D4BE0185566}"/>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A081E036-3F01-7134-39CB-9FC54D5F2D7C}"/>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42C5D248-B33D-41C7-BCCC-B74131193AE8}"/>
              </a:ext>
            </a:extLst>
          </p:cNvPr>
          <p:cNvSpPr txBox="1"/>
          <p:nvPr/>
        </p:nvSpPr>
        <p:spPr>
          <a:xfrm>
            <a:off x="8244114" y="653570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77275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2875199-BD9D-1164-DECE-794915085CCC}"/>
              </a:ext>
            </a:extLst>
          </p:cNvPr>
          <p:cNvSpPr/>
          <p:nvPr/>
        </p:nvSpPr>
        <p:spPr>
          <a:xfrm>
            <a:off x="4281715" y="2398485"/>
            <a:ext cx="4397828" cy="2061029"/>
          </a:xfrm>
          <a:prstGeom prst="ellipse">
            <a:avLst/>
          </a:prstGeom>
          <a:solidFill>
            <a:srgbClr val="D6BBE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dirty="0">
                <a:solidFill>
                  <a:srgbClr val="7030A0"/>
                </a:solidFill>
              </a:rPr>
              <a:t>Les enjeux géopolitiques de la maîtrise des mers</a:t>
            </a:r>
          </a:p>
        </p:txBody>
      </p:sp>
      <p:sp>
        <p:nvSpPr>
          <p:cNvPr id="3" name="ZoneTexte 2">
            <a:extLst>
              <a:ext uri="{FF2B5EF4-FFF2-40B4-BE49-F238E27FC236}">
                <a16:creationId xmlns:a16="http://schemas.microsoft.com/office/drawing/2014/main" id="{32B06DC4-DCC6-628A-0A06-3D86D1D17D8F}"/>
              </a:ext>
            </a:extLst>
          </p:cNvPr>
          <p:cNvSpPr txBox="1"/>
          <p:nvPr/>
        </p:nvSpPr>
        <p:spPr>
          <a:xfrm>
            <a:off x="1756229" y="4790420"/>
            <a:ext cx="3657600" cy="923330"/>
          </a:xfrm>
          <a:prstGeom prst="rect">
            <a:avLst/>
          </a:prstGeom>
          <a:noFill/>
          <a:ln>
            <a:solidFill>
              <a:srgbClr val="7030A0"/>
            </a:solidFill>
          </a:ln>
        </p:spPr>
        <p:txBody>
          <a:bodyPr wrap="square" rtlCol="0">
            <a:spAutoFit/>
          </a:bodyPr>
          <a:lstStyle/>
          <a:p>
            <a:pPr algn="ctr"/>
            <a:r>
              <a:rPr lang="fr-FR" sz="2600" b="1" u="sng" dirty="0">
                <a:solidFill>
                  <a:srgbClr val="7030A0"/>
                </a:solidFill>
              </a:rPr>
              <a:t>Profondeur stratégique</a:t>
            </a:r>
          </a:p>
          <a:p>
            <a:pPr>
              <a:spcBef>
                <a:spcPts val="1200"/>
              </a:spcBef>
            </a:pPr>
            <a:r>
              <a:rPr lang="fr-FR" dirty="0"/>
              <a:t>Ex: Stratégie de Périclès</a:t>
            </a:r>
          </a:p>
        </p:txBody>
      </p:sp>
      <p:sp>
        <p:nvSpPr>
          <p:cNvPr id="4" name="ZoneTexte 3">
            <a:extLst>
              <a:ext uri="{FF2B5EF4-FFF2-40B4-BE49-F238E27FC236}">
                <a16:creationId xmlns:a16="http://schemas.microsoft.com/office/drawing/2014/main" id="{94A66D42-7E38-1066-750E-33637BD5B9FF}"/>
              </a:ext>
            </a:extLst>
          </p:cNvPr>
          <p:cNvSpPr txBox="1"/>
          <p:nvPr/>
        </p:nvSpPr>
        <p:spPr>
          <a:xfrm>
            <a:off x="8098972" y="4685736"/>
            <a:ext cx="3657600" cy="1877437"/>
          </a:xfrm>
          <a:prstGeom prst="rect">
            <a:avLst/>
          </a:prstGeom>
          <a:noFill/>
          <a:ln>
            <a:solidFill>
              <a:srgbClr val="7030A0"/>
            </a:solidFill>
          </a:ln>
        </p:spPr>
        <p:txBody>
          <a:bodyPr wrap="square" rtlCol="0">
            <a:spAutoFit/>
          </a:bodyPr>
          <a:lstStyle/>
          <a:p>
            <a:pPr algn="ctr"/>
            <a:r>
              <a:rPr lang="fr-FR" sz="2600" b="1" dirty="0">
                <a:solidFill>
                  <a:srgbClr val="7030A0"/>
                </a:solidFill>
              </a:rPr>
              <a:t>Flotte athénienne = </a:t>
            </a:r>
            <a:r>
              <a:rPr lang="fr-FR" sz="2600" b="1" u="sng" dirty="0">
                <a:solidFill>
                  <a:srgbClr val="7030A0"/>
                </a:solidFill>
              </a:rPr>
              <a:t>capacité de projection</a:t>
            </a:r>
          </a:p>
          <a:p>
            <a:pPr>
              <a:spcBef>
                <a:spcPts val="1200"/>
              </a:spcBef>
            </a:pPr>
            <a:r>
              <a:rPr lang="fr-FR" dirty="0"/>
              <a:t>Ex: raids nautiques organisés durant les 1</a:t>
            </a:r>
            <a:r>
              <a:rPr lang="fr-FR" baseline="30000" dirty="0"/>
              <a:t>e</a:t>
            </a:r>
            <a:r>
              <a:rPr lang="fr-FR" dirty="0"/>
              <a:t> années de la Guerre du Péloponnèse</a:t>
            </a:r>
          </a:p>
        </p:txBody>
      </p:sp>
      <p:sp>
        <p:nvSpPr>
          <p:cNvPr id="5" name="ZoneTexte 4">
            <a:extLst>
              <a:ext uri="{FF2B5EF4-FFF2-40B4-BE49-F238E27FC236}">
                <a16:creationId xmlns:a16="http://schemas.microsoft.com/office/drawing/2014/main" id="{99941848-F850-2327-BB88-068EC05B0B99}"/>
              </a:ext>
            </a:extLst>
          </p:cNvPr>
          <p:cNvSpPr txBox="1"/>
          <p:nvPr/>
        </p:nvSpPr>
        <p:spPr>
          <a:xfrm>
            <a:off x="8098972" y="725714"/>
            <a:ext cx="3657600" cy="1446550"/>
          </a:xfrm>
          <a:prstGeom prst="rect">
            <a:avLst/>
          </a:prstGeom>
          <a:noFill/>
          <a:ln>
            <a:solidFill>
              <a:srgbClr val="7030A0"/>
            </a:solidFill>
          </a:ln>
        </p:spPr>
        <p:txBody>
          <a:bodyPr wrap="square" rtlCol="0">
            <a:spAutoFit/>
          </a:bodyPr>
          <a:lstStyle/>
          <a:p>
            <a:pPr algn="ctr"/>
            <a:r>
              <a:rPr lang="fr-FR" sz="2600" b="1" dirty="0">
                <a:solidFill>
                  <a:srgbClr val="7030A0"/>
                </a:solidFill>
              </a:rPr>
              <a:t>Flotte athénienne = </a:t>
            </a:r>
            <a:r>
              <a:rPr lang="fr-FR" sz="2600" b="1" u="sng" dirty="0">
                <a:solidFill>
                  <a:srgbClr val="7030A0"/>
                </a:solidFill>
              </a:rPr>
              <a:t>force de dissuasion</a:t>
            </a:r>
          </a:p>
          <a:p>
            <a:r>
              <a:rPr lang="fr-FR" dirty="0"/>
              <a:t>Ex: répression des révoltes des cités- alliées de la Ligue de Délos</a:t>
            </a:r>
          </a:p>
        </p:txBody>
      </p:sp>
      <p:sp>
        <p:nvSpPr>
          <p:cNvPr id="6" name="ZoneTexte 5">
            <a:extLst>
              <a:ext uri="{FF2B5EF4-FFF2-40B4-BE49-F238E27FC236}">
                <a16:creationId xmlns:a16="http://schemas.microsoft.com/office/drawing/2014/main" id="{8A9201B2-1B9F-20E1-1E4A-3D3B88E80604}"/>
              </a:ext>
            </a:extLst>
          </p:cNvPr>
          <p:cNvSpPr txBox="1"/>
          <p:nvPr/>
        </p:nvSpPr>
        <p:spPr>
          <a:xfrm>
            <a:off x="1106244" y="282475"/>
            <a:ext cx="5207470" cy="1723549"/>
          </a:xfrm>
          <a:prstGeom prst="rect">
            <a:avLst/>
          </a:prstGeom>
          <a:noFill/>
          <a:ln>
            <a:solidFill>
              <a:srgbClr val="7030A0"/>
            </a:solidFill>
          </a:ln>
        </p:spPr>
        <p:txBody>
          <a:bodyPr wrap="square" rtlCol="0">
            <a:spAutoFit/>
          </a:bodyPr>
          <a:lstStyle/>
          <a:p>
            <a:pPr algn="ctr"/>
            <a:r>
              <a:rPr lang="fr-FR" sz="2600" b="1" dirty="0">
                <a:solidFill>
                  <a:srgbClr val="7030A0"/>
                </a:solidFill>
              </a:rPr>
              <a:t>Position dominante en Mer Egée </a:t>
            </a:r>
            <a:r>
              <a:rPr lang="fr-FR" sz="2600" b="1" dirty="0">
                <a:solidFill>
                  <a:srgbClr val="7030A0"/>
                </a:solidFill>
                <a:sym typeface="Wingdings" panose="05000000000000000000" pitchFamily="2" charset="2"/>
              </a:rPr>
              <a:t> passage de </a:t>
            </a:r>
            <a:r>
              <a:rPr lang="fr-FR" sz="2600" b="1" dirty="0" err="1">
                <a:solidFill>
                  <a:srgbClr val="7030A0"/>
                </a:solidFill>
                <a:sym typeface="Wingdings" panose="05000000000000000000" pitchFamily="2" charset="2"/>
              </a:rPr>
              <a:t>Hégémonia</a:t>
            </a:r>
            <a:r>
              <a:rPr lang="fr-FR" sz="2600" b="1" dirty="0">
                <a:solidFill>
                  <a:srgbClr val="7030A0"/>
                </a:solidFill>
                <a:sym typeface="Wingdings" panose="05000000000000000000" pitchFamily="2" charset="2"/>
              </a:rPr>
              <a:t> à l’archè</a:t>
            </a:r>
            <a:endParaRPr lang="fr-FR" sz="2600" b="1" u="sng" dirty="0">
              <a:solidFill>
                <a:srgbClr val="7030A0"/>
              </a:solidFill>
            </a:endParaRPr>
          </a:p>
          <a:p>
            <a:pPr algn="ctr"/>
            <a:r>
              <a:rPr lang="fr-FR" dirty="0">
                <a:sym typeface="Wingdings" panose="05000000000000000000" pitchFamily="2" charset="2"/>
              </a:rPr>
              <a:t> Concurrence pour cette position maritime de nouvelles puissances ascendantes (Rhodes et Macédoine)</a:t>
            </a:r>
            <a:endParaRPr lang="fr-FR" dirty="0"/>
          </a:p>
        </p:txBody>
      </p:sp>
      <p:pic>
        <p:nvPicPr>
          <p:cNvPr id="7" name="Image 6">
            <a:extLst>
              <a:ext uri="{FF2B5EF4-FFF2-40B4-BE49-F238E27FC236}">
                <a16:creationId xmlns:a16="http://schemas.microsoft.com/office/drawing/2014/main" id="{41CF821D-CE9D-F322-A10B-19C06C741257}"/>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pic>
        <p:nvPicPr>
          <p:cNvPr id="8" name="Image 7">
            <a:extLst>
              <a:ext uri="{FF2B5EF4-FFF2-40B4-BE49-F238E27FC236}">
                <a16:creationId xmlns:a16="http://schemas.microsoft.com/office/drawing/2014/main" id="{BECB5CFA-6453-8944-D602-CED14479A164}"/>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cxnSp>
        <p:nvCxnSpPr>
          <p:cNvPr id="10" name="Connecteur droit 9">
            <a:extLst>
              <a:ext uri="{FF2B5EF4-FFF2-40B4-BE49-F238E27FC236}">
                <a16:creationId xmlns:a16="http://schemas.microsoft.com/office/drawing/2014/main" id="{3AA4DF58-EC21-B5FB-9257-0A062FC541B9}"/>
              </a:ext>
            </a:extLst>
          </p:cNvPr>
          <p:cNvCxnSpPr>
            <a:cxnSpLocks/>
          </p:cNvCxnSpPr>
          <p:nvPr/>
        </p:nvCxnSpPr>
        <p:spPr>
          <a:xfrm>
            <a:off x="4731657" y="2006024"/>
            <a:ext cx="666167" cy="54849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D205B236-F79A-A4B5-9651-EE9EC9EA91B4}"/>
              </a:ext>
            </a:extLst>
          </p:cNvPr>
          <p:cNvCxnSpPr>
            <a:stCxn id="2" idx="7"/>
          </p:cNvCxnSpPr>
          <p:nvPr/>
        </p:nvCxnSpPr>
        <p:spPr>
          <a:xfrm flipV="1">
            <a:off x="8035496" y="2172264"/>
            <a:ext cx="864085" cy="52805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8E0D18BE-8A0C-4BD2-96ED-79A55EA7A5C7}"/>
              </a:ext>
            </a:extLst>
          </p:cNvPr>
          <p:cNvCxnSpPr/>
          <p:nvPr/>
        </p:nvCxnSpPr>
        <p:spPr>
          <a:xfrm flipV="1">
            <a:off x="4731657" y="4233293"/>
            <a:ext cx="319314" cy="55712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B6569BDC-4E0D-80AB-0C6D-33297AA2051F}"/>
              </a:ext>
            </a:extLst>
          </p:cNvPr>
          <p:cNvCxnSpPr/>
          <p:nvPr/>
        </p:nvCxnSpPr>
        <p:spPr>
          <a:xfrm>
            <a:off x="8229600" y="4049486"/>
            <a:ext cx="1320384" cy="63625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90081C3A-C639-D8A5-CA85-B90E269E9617}"/>
              </a:ext>
            </a:extLst>
          </p:cNvPr>
          <p:cNvSpPr txBox="1"/>
          <p:nvPr/>
        </p:nvSpPr>
        <p:spPr>
          <a:xfrm>
            <a:off x="1226457" y="6550223"/>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26439332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5F19874-B41B-EA98-459D-E80E3802E872}"/>
              </a:ext>
            </a:extLst>
          </p:cNvPr>
          <p:cNvPicPr>
            <a:picLocks noChangeAspect="1"/>
          </p:cNvPicPr>
          <p:nvPr/>
        </p:nvPicPr>
        <p:blipFill rotWithShape="1">
          <a:blip r:embed="rId2"/>
          <a:srcRect l="64048"/>
          <a:stretch/>
        </p:blipFill>
        <p:spPr>
          <a:xfrm rot="16200000">
            <a:off x="-985392" y="1219946"/>
            <a:ext cx="3077029" cy="666165"/>
          </a:xfrm>
          <a:prstGeom prst="rect">
            <a:avLst/>
          </a:prstGeom>
        </p:spPr>
      </p:pic>
      <p:pic>
        <p:nvPicPr>
          <p:cNvPr id="4" name="Image 3">
            <a:extLst>
              <a:ext uri="{FF2B5EF4-FFF2-40B4-BE49-F238E27FC236}">
                <a16:creationId xmlns:a16="http://schemas.microsoft.com/office/drawing/2014/main" id="{6FAF2148-9F91-33A0-FB84-31A49DE841B4}"/>
              </a:ext>
            </a:extLst>
          </p:cNvPr>
          <p:cNvPicPr>
            <a:picLocks noChangeAspect="1"/>
          </p:cNvPicPr>
          <p:nvPr/>
        </p:nvPicPr>
        <p:blipFill rotWithShape="1">
          <a:blip r:embed="rId2"/>
          <a:srcRect r="67347"/>
          <a:stretch/>
        </p:blipFill>
        <p:spPr>
          <a:xfrm rot="16200000">
            <a:off x="-1477713" y="4479985"/>
            <a:ext cx="3841214" cy="885788"/>
          </a:xfrm>
          <a:prstGeom prst="rect">
            <a:avLst/>
          </a:prstGeom>
        </p:spPr>
      </p:pic>
      <p:sp>
        <p:nvSpPr>
          <p:cNvPr id="6" name="ZoneTexte 5">
            <a:extLst>
              <a:ext uri="{FF2B5EF4-FFF2-40B4-BE49-F238E27FC236}">
                <a16:creationId xmlns:a16="http://schemas.microsoft.com/office/drawing/2014/main" id="{F498108E-F37C-7295-C304-9C51F43CD29F}"/>
              </a:ext>
            </a:extLst>
          </p:cNvPr>
          <p:cNvSpPr txBox="1"/>
          <p:nvPr/>
        </p:nvSpPr>
        <p:spPr>
          <a:xfrm>
            <a:off x="1367677" y="1718959"/>
            <a:ext cx="10156451" cy="5390515"/>
          </a:xfrm>
          <a:prstGeom prst="rect">
            <a:avLst/>
          </a:prstGeom>
          <a:noFill/>
        </p:spPr>
        <p:txBody>
          <a:bodyPr wrap="square">
            <a:spAutoFit/>
          </a:bodyPr>
          <a:lstStyle/>
          <a:p>
            <a:pPr algn="just">
              <a:lnSpc>
                <a:spcPct val="107000"/>
              </a:lnSpc>
              <a:spcAft>
                <a:spcPts val="800"/>
              </a:spcAft>
            </a:pPr>
            <a:r>
              <a:rPr lang="fr-FR" sz="2600" b="1" u="sng" dirty="0">
                <a:effectLst/>
                <a:latin typeface="Calibri" panose="020F0502020204030204" pitchFamily="34" charset="0"/>
                <a:ea typeface="Calibri" panose="020F0502020204030204" pitchFamily="34" charset="0"/>
                <a:cs typeface="Times New Roman" panose="02020603050405020304" pitchFamily="18" charset="0"/>
              </a:rPr>
              <a:t>Entrainement à la dissertation</a:t>
            </a:r>
            <a:r>
              <a:rPr lang="fr-FR" sz="2600" dirty="0">
                <a:effectLst/>
                <a:latin typeface="Calibri" panose="020F0502020204030204" pitchFamily="34" charset="0"/>
                <a:ea typeface="Calibri" panose="020F0502020204030204" pitchFamily="34" charset="0"/>
                <a:cs typeface="Times New Roman" panose="02020603050405020304" pitchFamily="18" charset="0"/>
              </a:rPr>
              <a:t> : constitution de groupe de 4 élèves, appartenant chacun à l’un des différents groupes précédents (1-2-3-4) </a:t>
            </a:r>
            <a:r>
              <a:rPr lang="fr-FR" sz="2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r>
              <a:rPr lang="fr-FR" sz="2600" b="1" dirty="0">
                <a:effectLst/>
                <a:latin typeface="Calibri" panose="020F0502020204030204" pitchFamily="34" charset="0"/>
                <a:ea typeface="Calibri" panose="020F0502020204030204" pitchFamily="34" charset="0"/>
                <a:cs typeface="Times New Roman" panose="02020603050405020304" pitchFamily="18" charset="0"/>
              </a:rPr>
              <a:t>mutualisation des infos</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r>
              <a:rPr lang="fr-FR" sz="26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r>
              <a:rPr lang="fr-FR" sz="2600" b="1" dirty="0">
                <a:effectLst/>
                <a:latin typeface="Calibri" panose="020F0502020204030204" pitchFamily="34" charset="0"/>
                <a:ea typeface="Calibri" panose="020F0502020204030204" pitchFamily="34" charset="0"/>
                <a:cs typeface="Times New Roman" panose="02020603050405020304" pitchFamily="18" charset="0"/>
              </a:rPr>
              <a:t>réponse collective à la problématique sous forme de dissertation</a:t>
            </a:r>
            <a:r>
              <a:rPr lang="fr-FR" sz="26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2400" b="1" u="dbl" dirty="0">
                <a:effectLst/>
                <a:latin typeface="Calibri" panose="020F0502020204030204" pitchFamily="34" charset="0"/>
                <a:ea typeface="Calibri" panose="020F0502020204030204" pitchFamily="34" charset="0"/>
                <a:cs typeface="Times New Roman" panose="02020603050405020304" pitchFamily="18" charset="0"/>
              </a:rPr>
              <a:t>Consigne</a:t>
            </a:r>
            <a:r>
              <a:rPr lang="fr-FR" sz="2400" dirty="0">
                <a:effectLst/>
                <a:latin typeface="Calibri" panose="020F0502020204030204" pitchFamily="34" charset="0"/>
                <a:ea typeface="Calibri" panose="020F0502020204030204" pitchFamily="34" charset="0"/>
                <a:cs typeface="Times New Roman" panose="02020603050405020304" pitchFamily="18" charset="0"/>
              </a:rPr>
              <a:t> : A travers l’exemple d’Athènes, montrez comment les Etats cherchent à accroître leur influence, leur rayonnement et leur domination sur les autres par la maîtrise des mers. </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Ou : Comment la puissance (athénienne) s’affirme-t-elle et évolue-t-elle dans les nouveaux espaces de conquête (ici la mer Egée) ?</a:t>
            </a:r>
          </a:p>
          <a:p>
            <a:pPr algn="just">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En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ouverture</a:t>
            </a:r>
            <a:r>
              <a:rPr lang="fr-FR" sz="2400" dirty="0">
                <a:effectLst/>
                <a:latin typeface="Calibri" panose="020F0502020204030204" pitchFamily="34" charset="0"/>
                <a:ea typeface="Calibri" panose="020F0502020204030204" pitchFamily="34" charset="0"/>
                <a:cs typeface="Times New Roman" panose="02020603050405020304" pitchFamily="18" charset="0"/>
              </a:rPr>
              <a:t>, vous évoquerez </a:t>
            </a:r>
            <a:r>
              <a:rPr lang="fr-FR" sz="2400" b="1" dirty="0">
                <a:effectLst/>
                <a:latin typeface="Calibri" panose="020F0502020204030204" pitchFamily="34" charset="0"/>
                <a:ea typeface="Calibri" panose="020F0502020204030204" pitchFamily="34" charset="0"/>
                <a:cs typeface="Times New Roman" panose="02020603050405020304" pitchFamily="18" charset="0"/>
              </a:rPr>
              <a:t>d’autres exemples de thalassocraties à travers l’histoire</a:t>
            </a:r>
            <a:r>
              <a:rPr lang="fr-FR" sz="24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fr-FR" sz="2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itre 2">
            <a:extLst>
              <a:ext uri="{FF2B5EF4-FFF2-40B4-BE49-F238E27FC236}">
                <a16:creationId xmlns:a16="http://schemas.microsoft.com/office/drawing/2014/main" id="{1298E54F-4A22-006F-9704-68F45B00A27D}"/>
              </a:ext>
            </a:extLst>
          </p:cNvPr>
          <p:cNvSpPr>
            <a:spLocks noGrp="1"/>
          </p:cNvSpPr>
          <p:nvPr>
            <p:ph type="title"/>
          </p:nvPr>
        </p:nvSpPr>
        <p:spPr>
          <a:xfrm>
            <a:off x="1367677" y="199194"/>
            <a:ext cx="9986123" cy="1353834"/>
          </a:xfrm>
          <a:solidFill>
            <a:srgbClr val="FFB9B9"/>
          </a:solidFill>
        </p:spPr>
        <p:txBody>
          <a:bodyPr>
            <a:normAutofit/>
          </a:bodyPr>
          <a:lstStyle/>
          <a:p>
            <a:pPr algn="ctr"/>
            <a:r>
              <a:rPr lang="fr-FR" sz="4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fr-FR" sz="4400" b="1" u="sng" baseline="30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a:t>
            </a:r>
            <a:r>
              <a:rPr lang="fr-FR" sz="4400" b="1" u="sng"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séance : Travail de groupe : Tâche finale évaluée </a:t>
            </a:r>
            <a:r>
              <a:rPr lang="fr-FR" sz="4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(2h)</a:t>
            </a:r>
            <a:endParaRPr lang="fr-FR" dirty="0"/>
          </a:p>
        </p:txBody>
      </p:sp>
      <p:sp>
        <p:nvSpPr>
          <p:cNvPr id="5" name="ZoneTexte 4">
            <a:extLst>
              <a:ext uri="{FF2B5EF4-FFF2-40B4-BE49-F238E27FC236}">
                <a16:creationId xmlns:a16="http://schemas.microsoft.com/office/drawing/2014/main" id="{6ED98153-5207-593C-D761-0B8B35FAA173}"/>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49610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6F28BD-51FF-09A2-B808-64302F795360}"/>
              </a:ext>
            </a:extLst>
          </p:cNvPr>
          <p:cNvPicPr>
            <a:picLocks noChangeAspect="1"/>
          </p:cNvPicPr>
          <p:nvPr/>
        </p:nvPicPr>
        <p:blipFill>
          <a:blip r:embed="rId2"/>
          <a:stretch>
            <a:fillRect/>
          </a:stretch>
        </p:blipFill>
        <p:spPr>
          <a:xfrm>
            <a:off x="6836009" y="150020"/>
            <a:ext cx="4868695" cy="6707980"/>
          </a:xfrm>
          <a:prstGeom prst="rect">
            <a:avLst/>
          </a:prstGeom>
        </p:spPr>
      </p:pic>
      <p:pic>
        <p:nvPicPr>
          <p:cNvPr id="4" name="Image 3">
            <a:extLst>
              <a:ext uri="{FF2B5EF4-FFF2-40B4-BE49-F238E27FC236}">
                <a16:creationId xmlns:a16="http://schemas.microsoft.com/office/drawing/2014/main" id="{DAA6825E-418B-E527-D939-48933C7BD8C8}"/>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BB0A593F-BA9E-A348-AE58-21BCE6B180FF}"/>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6" name="ZoneTexte 5">
            <a:extLst>
              <a:ext uri="{FF2B5EF4-FFF2-40B4-BE49-F238E27FC236}">
                <a16:creationId xmlns:a16="http://schemas.microsoft.com/office/drawing/2014/main" id="{9F0E75C6-1C72-239B-B6A9-A9AC8288F718}"/>
              </a:ext>
            </a:extLst>
          </p:cNvPr>
          <p:cNvSpPr txBox="1"/>
          <p:nvPr/>
        </p:nvSpPr>
        <p:spPr>
          <a:xfrm>
            <a:off x="1106245" y="150020"/>
            <a:ext cx="6098240" cy="2046329"/>
          </a:xfrm>
          <a:prstGeom prst="rect">
            <a:avLst/>
          </a:prstGeom>
          <a:solidFill>
            <a:srgbClr val="FFB9B9"/>
          </a:solidFill>
        </p:spPr>
        <p:txBody>
          <a:bodyPr wrap="square">
            <a:spAutoFit/>
          </a:bodyPr>
          <a:lstStyle/>
          <a:p>
            <a:pPr algn="just">
              <a:lnSpc>
                <a:spcPct val="107000"/>
              </a:lnSpc>
              <a:spcAft>
                <a:spcPts val="800"/>
              </a:spcAft>
            </a:pPr>
            <a:r>
              <a:rPr lang="fr-FR" sz="3000" b="1" u="sng" dirty="0">
                <a:solidFill>
                  <a:srgbClr val="FF0000"/>
                </a:solidFill>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3</a:t>
            </a:r>
            <a:r>
              <a:rPr lang="fr-FR" sz="3000" b="1" u="sng" baseline="30000" dirty="0">
                <a:solidFill>
                  <a:srgbClr val="FF0000"/>
                </a:solidFill>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e</a:t>
            </a:r>
            <a:r>
              <a:rPr lang="fr-FR" sz="3000" b="1" u="sng" dirty="0">
                <a:solidFill>
                  <a:srgbClr val="FF0000"/>
                </a:solidFill>
                <a:effectLst/>
                <a:uFill>
                  <a:solidFill>
                    <a:srgbClr val="FF0000"/>
                  </a:solidFill>
                </a:uFill>
                <a:latin typeface="Calibri" panose="020F0502020204030204" pitchFamily="34" charset="0"/>
                <a:ea typeface="Calibri" panose="020F0502020204030204" pitchFamily="34" charset="0"/>
                <a:cs typeface="Times New Roman" panose="02020603050405020304" pitchFamily="18" charset="0"/>
              </a:rPr>
              <a:t> Séance : Cours magistral pour la reprise puis cours dialogué pour la construction du schéma d’un modèle de puissance maritime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a:extLst>
              <a:ext uri="{FF2B5EF4-FFF2-40B4-BE49-F238E27FC236}">
                <a16:creationId xmlns:a16="http://schemas.microsoft.com/office/drawing/2014/main" id="{C41FF40A-0362-BBCD-F833-8B927DCB8019}"/>
              </a:ext>
            </a:extLst>
          </p:cNvPr>
          <p:cNvSpPr txBox="1"/>
          <p:nvPr/>
        </p:nvSpPr>
        <p:spPr>
          <a:xfrm>
            <a:off x="885788" y="653570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4127097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887AA78-CABA-D49C-5DDF-69C5E5A90F78}"/>
              </a:ext>
            </a:extLst>
          </p:cNvPr>
          <p:cNvPicPr>
            <a:picLocks noChangeAspect="1"/>
          </p:cNvPicPr>
          <p:nvPr/>
        </p:nvPicPr>
        <p:blipFill>
          <a:blip r:embed="rId2"/>
          <a:stretch>
            <a:fillRect/>
          </a:stretch>
        </p:blipFill>
        <p:spPr>
          <a:xfrm>
            <a:off x="1814884" y="261299"/>
            <a:ext cx="8593139" cy="6566916"/>
          </a:xfrm>
          <a:prstGeom prst="rect">
            <a:avLst/>
          </a:prstGeom>
        </p:spPr>
      </p:pic>
      <p:pic>
        <p:nvPicPr>
          <p:cNvPr id="4" name="Image 3">
            <a:extLst>
              <a:ext uri="{FF2B5EF4-FFF2-40B4-BE49-F238E27FC236}">
                <a16:creationId xmlns:a16="http://schemas.microsoft.com/office/drawing/2014/main" id="{77BE024D-F031-F3CF-241E-AA089A53C1E6}"/>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5" name="Image 4">
            <a:extLst>
              <a:ext uri="{FF2B5EF4-FFF2-40B4-BE49-F238E27FC236}">
                <a16:creationId xmlns:a16="http://schemas.microsoft.com/office/drawing/2014/main" id="{8B1CBF11-C59C-21A6-BEDD-8367EACCCB07}"/>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26490EB6-396D-D023-C364-F8043DF3F28C}"/>
              </a:ext>
            </a:extLst>
          </p:cNvPr>
          <p:cNvSpPr txBox="1"/>
          <p:nvPr/>
        </p:nvSpPr>
        <p:spPr>
          <a:xfrm>
            <a:off x="8244114" y="6493469"/>
            <a:ext cx="4717144" cy="307777"/>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892178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D9FCA40-20F9-29ED-2C52-4D6E9A695D68}"/>
              </a:ext>
            </a:extLst>
          </p:cNvPr>
          <p:cNvPicPr>
            <a:picLocks noChangeAspect="1"/>
          </p:cNvPicPr>
          <p:nvPr/>
        </p:nvPicPr>
        <p:blipFill>
          <a:blip r:embed="rId2"/>
          <a:stretch>
            <a:fillRect/>
          </a:stretch>
        </p:blipFill>
        <p:spPr>
          <a:xfrm>
            <a:off x="2350760" y="1"/>
            <a:ext cx="7492487" cy="6842696"/>
          </a:xfrm>
          <a:prstGeom prst="rect">
            <a:avLst/>
          </a:prstGeom>
        </p:spPr>
      </p:pic>
      <p:pic>
        <p:nvPicPr>
          <p:cNvPr id="6" name="Image 5">
            <a:extLst>
              <a:ext uri="{FF2B5EF4-FFF2-40B4-BE49-F238E27FC236}">
                <a16:creationId xmlns:a16="http://schemas.microsoft.com/office/drawing/2014/main" id="{18954339-ABCA-613E-EE80-70987FD7E09B}"/>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7" name="Image 6">
            <a:extLst>
              <a:ext uri="{FF2B5EF4-FFF2-40B4-BE49-F238E27FC236}">
                <a16:creationId xmlns:a16="http://schemas.microsoft.com/office/drawing/2014/main" id="{BF65E233-BDAE-51E0-4161-0EBCA64AAB6D}"/>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2" name="ZoneTexte 1">
            <a:extLst>
              <a:ext uri="{FF2B5EF4-FFF2-40B4-BE49-F238E27FC236}">
                <a16:creationId xmlns:a16="http://schemas.microsoft.com/office/drawing/2014/main" id="{D543E580-5930-E109-552F-1B2B2F452369}"/>
              </a:ext>
            </a:extLst>
          </p:cNvPr>
          <p:cNvSpPr txBox="1"/>
          <p:nvPr/>
        </p:nvSpPr>
        <p:spPr>
          <a:xfrm>
            <a:off x="9637486" y="6270171"/>
            <a:ext cx="2554514" cy="531075"/>
          </a:xfrm>
          <a:prstGeom prst="rect">
            <a:avLst/>
          </a:prstGeom>
          <a:solidFill>
            <a:schemeClr val="bg1"/>
          </a:solid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63243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A25DC32-35DA-556B-6950-73ADA7CB43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088" y="194355"/>
            <a:ext cx="6858097" cy="6308045"/>
          </a:xfrm>
          <a:prstGeom prst="rect">
            <a:avLst/>
          </a:prstGeom>
        </p:spPr>
      </p:pic>
      <p:pic>
        <p:nvPicPr>
          <p:cNvPr id="2" name="Image 1">
            <a:extLst>
              <a:ext uri="{FF2B5EF4-FFF2-40B4-BE49-F238E27FC236}">
                <a16:creationId xmlns:a16="http://schemas.microsoft.com/office/drawing/2014/main" id="{2F71658E-D38D-46E1-63DA-4D5B3D47BF2F}"/>
              </a:ext>
            </a:extLst>
          </p:cNvPr>
          <p:cNvPicPr>
            <a:picLocks noChangeAspect="1"/>
          </p:cNvPicPr>
          <p:nvPr/>
        </p:nvPicPr>
        <p:blipFill rotWithShape="1">
          <a:blip r:embed="rId3"/>
          <a:srcRect l="64048"/>
          <a:stretch/>
        </p:blipFill>
        <p:spPr>
          <a:xfrm rot="16200000">
            <a:off x="-1024345" y="1205432"/>
            <a:ext cx="3077029" cy="666165"/>
          </a:xfrm>
          <a:prstGeom prst="rect">
            <a:avLst/>
          </a:prstGeom>
        </p:spPr>
      </p:pic>
      <p:pic>
        <p:nvPicPr>
          <p:cNvPr id="3" name="Image 2">
            <a:extLst>
              <a:ext uri="{FF2B5EF4-FFF2-40B4-BE49-F238E27FC236}">
                <a16:creationId xmlns:a16="http://schemas.microsoft.com/office/drawing/2014/main" id="{D36E7414-855D-AF00-AE6B-E2386BA07C9E}"/>
              </a:ext>
            </a:extLst>
          </p:cNvPr>
          <p:cNvPicPr>
            <a:picLocks noChangeAspect="1"/>
          </p:cNvPicPr>
          <p:nvPr/>
        </p:nvPicPr>
        <p:blipFill rotWithShape="1">
          <a:blip r:embed="rId3"/>
          <a:srcRect r="67347"/>
          <a:stretch/>
        </p:blipFill>
        <p:spPr>
          <a:xfrm rot="16200000">
            <a:off x="-1477713" y="4554742"/>
            <a:ext cx="3841214" cy="885788"/>
          </a:xfrm>
          <a:prstGeom prst="rect">
            <a:avLst/>
          </a:prstGeom>
        </p:spPr>
      </p:pic>
      <p:sp>
        <p:nvSpPr>
          <p:cNvPr id="5" name="ZoneTexte 4">
            <a:extLst>
              <a:ext uri="{FF2B5EF4-FFF2-40B4-BE49-F238E27FC236}">
                <a16:creationId xmlns:a16="http://schemas.microsoft.com/office/drawing/2014/main" id="{D2F832A9-E452-7D8C-2BE5-62FD8DBC0742}"/>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306033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677FFEE-5462-4546-6BEB-8CC240216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100" y="1038664"/>
            <a:ext cx="7502071" cy="5565335"/>
          </a:xfrm>
          <a:prstGeom prst="rect">
            <a:avLst/>
          </a:prstGeom>
        </p:spPr>
      </p:pic>
      <p:pic>
        <p:nvPicPr>
          <p:cNvPr id="5" name="Image 4">
            <a:extLst>
              <a:ext uri="{FF2B5EF4-FFF2-40B4-BE49-F238E27FC236}">
                <a16:creationId xmlns:a16="http://schemas.microsoft.com/office/drawing/2014/main" id="{BC4B6881-75D0-A5C7-5CC1-E5ED169D5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1429" y="4608741"/>
            <a:ext cx="3120571" cy="1884728"/>
          </a:xfrm>
          <a:prstGeom prst="rect">
            <a:avLst/>
          </a:prstGeom>
        </p:spPr>
      </p:pic>
      <p:pic>
        <p:nvPicPr>
          <p:cNvPr id="2" name="Image 1">
            <a:extLst>
              <a:ext uri="{FF2B5EF4-FFF2-40B4-BE49-F238E27FC236}">
                <a16:creationId xmlns:a16="http://schemas.microsoft.com/office/drawing/2014/main" id="{88D4432E-BCD9-E7C4-2567-77E933781C7B}"/>
              </a:ext>
            </a:extLst>
          </p:cNvPr>
          <p:cNvPicPr>
            <a:picLocks noChangeAspect="1"/>
          </p:cNvPicPr>
          <p:nvPr/>
        </p:nvPicPr>
        <p:blipFill rotWithShape="1">
          <a:blip r:embed="rId4"/>
          <a:srcRect l="64048"/>
          <a:stretch/>
        </p:blipFill>
        <p:spPr>
          <a:xfrm rot="16200000">
            <a:off x="-985392" y="1219946"/>
            <a:ext cx="3077029" cy="666165"/>
          </a:xfrm>
          <a:prstGeom prst="rect">
            <a:avLst/>
          </a:prstGeom>
        </p:spPr>
      </p:pic>
      <p:sp>
        <p:nvSpPr>
          <p:cNvPr id="4" name="ZoneTexte 3">
            <a:extLst>
              <a:ext uri="{FF2B5EF4-FFF2-40B4-BE49-F238E27FC236}">
                <a16:creationId xmlns:a16="http://schemas.microsoft.com/office/drawing/2014/main" id="{C8327971-8B8B-A006-97A7-2C8D9B6B7575}"/>
              </a:ext>
            </a:extLst>
          </p:cNvPr>
          <p:cNvSpPr txBox="1"/>
          <p:nvPr/>
        </p:nvSpPr>
        <p:spPr>
          <a:xfrm>
            <a:off x="1816100" y="188259"/>
            <a:ext cx="7502071" cy="584775"/>
          </a:xfrm>
          <a:prstGeom prst="rect">
            <a:avLst/>
          </a:prstGeom>
          <a:solidFill>
            <a:schemeClr val="accent1">
              <a:lumMod val="40000"/>
              <a:lumOff val="60000"/>
            </a:schemeClr>
          </a:solidFill>
        </p:spPr>
        <p:txBody>
          <a:bodyPr wrap="square" rtlCol="0">
            <a:spAutoFit/>
          </a:bodyPr>
          <a:lstStyle/>
          <a:p>
            <a:pPr algn="ctr"/>
            <a:r>
              <a:rPr lang="fr-FR" sz="3200" b="1" dirty="0"/>
              <a:t>La bataille de Salamine (480 avant J.-C.)</a:t>
            </a:r>
          </a:p>
        </p:txBody>
      </p:sp>
      <p:pic>
        <p:nvPicPr>
          <p:cNvPr id="6" name="Image 5">
            <a:extLst>
              <a:ext uri="{FF2B5EF4-FFF2-40B4-BE49-F238E27FC236}">
                <a16:creationId xmlns:a16="http://schemas.microsoft.com/office/drawing/2014/main" id="{7A6C0BA9-ECB4-B2D6-B3E7-EA3D07A52E71}"/>
              </a:ext>
            </a:extLst>
          </p:cNvPr>
          <p:cNvPicPr>
            <a:picLocks noChangeAspect="1"/>
          </p:cNvPicPr>
          <p:nvPr/>
        </p:nvPicPr>
        <p:blipFill rotWithShape="1">
          <a:blip r:embed="rId4"/>
          <a:srcRect r="67347"/>
          <a:stretch/>
        </p:blipFill>
        <p:spPr>
          <a:xfrm rot="16200000">
            <a:off x="-1477713" y="4479985"/>
            <a:ext cx="3841214" cy="885788"/>
          </a:xfrm>
          <a:prstGeom prst="rect">
            <a:avLst/>
          </a:prstGeom>
        </p:spPr>
      </p:pic>
      <p:sp>
        <p:nvSpPr>
          <p:cNvPr id="7" name="ZoneTexte 6">
            <a:extLst>
              <a:ext uri="{FF2B5EF4-FFF2-40B4-BE49-F238E27FC236}">
                <a16:creationId xmlns:a16="http://schemas.microsoft.com/office/drawing/2014/main" id="{8F06D06D-0962-A4C6-08A8-B63283C46731}"/>
              </a:ext>
            </a:extLst>
          </p:cNvPr>
          <p:cNvSpPr txBox="1"/>
          <p:nvPr/>
        </p:nvSpPr>
        <p:spPr>
          <a:xfrm>
            <a:off x="9622971" y="188259"/>
            <a:ext cx="2348990" cy="1200329"/>
          </a:xfrm>
          <a:prstGeom prst="rect">
            <a:avLst/>
          </a:prstGeom>
          <a:solidFill>
            <a:srgbClr val="FFFF00"/>
          </a:solidFill>
        </p:spPr>
        <p:txBody>
          <a:bodyPr wrap="square" rtlCol="0">
            <a:spAutoFit/>
          </a:bodyPr>
          <a:lstStyle/>
          <a:p>
            <a:pPr algn="ctr"/>
            <a:r>
              <a:rPr lang="fr-FR" sz="3600" dirty="0"/>
              <a:t>Phase de récit</a:t>
            </a:r>
          </a:p>
        </p:txBody>
      </p:sp>
      <p:sp>
        <p:nvSpPr>
          <p:cNvPr id="9" name="ZoneTexte 8">
            <a:extLst>
              <a:ext uri="{FF2B5EF4-FFF2-40B4-BE49-F238E27FC236}">
                <a16:creationId xmlns:a16="http://schemas.microsoft.com/office/drawing/2014/main" id="{3F4229BE-E4F0-26BE-E196-24BB2CC1BCCA}"/>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918117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18B5516-F692-768A-2338-114B4A53A98B}"/>
              </a:ext>
            </a:extLst>
          </p:cNvPr>
          <p:cNvPicPr>
            <a:picLocks noChangeAspect="1"/>
          </p:cNvPicPr>
          <p:nvPr/>
        </p:nvPicPr>
        <p:blipFill>
          <a:blip r:embed="rId2"/>
          <a:stretch>
            <a:fillRect/>
          </a:stretch>
        </p:blipFill>
        <p:spPr>
          <a:xfrm>
            <a:off x="1334728" y="189081"/>
            <a:ext cx="9522544" cy="6479838"/>
          </a:xfrm>
          <a:prstGeom prst="rect">
            <a:avLst/>
          </a:prstGeom>
        </p:spPr>
      </p:pic>
      <p:sp>
        <p:nvSpPr>
          <p:cNvPr id="7" name="ZoneTexte 6">
            <a:extLst>
              <a:ext uri="{FF2B5EF4-FFF2-40B4-BE49-F238E27FC236}">
                <a16:creationId xmlns:a16="http://schemas.microsoft.com/office/drawing/2014/main" id="{4D1B0BDC-B362-70CD-24EE-4D3BC90EDE05}"/>
              </a:ext>
            </a:extLst>
          </p:cNvPr>
          <p:cNvSpPr txBox="1"/>
          <p:nvPr/>
        </p:nvSpPr>
        <p:spPr>
          <a:xfrm>
            <a:off x="10658633" y="189081"/>
            <a:ext cx="1313328" cy="646331"/>
          </a:xfrm>
          <a:prstGeom prst="rect">
            <a:avLst/>
          </a:prstGeom>
          <a:noFill/>
        </p:spPr>
        <p:txBody>
          <a:bodyPr wrap="square" rtlCol="0">
            <a:spAutoFit/>
          </a:bodyPr>
          <a:lstStyle/>
          <a:p>
            <a:r>
              <a:rPr lang="fr-FR" dirty="0"/>
              <a:t>Belin Histoire 2de</a:t>
            </a:r>
          </a:p>
        </p:txBody>
      </p:sp>
      <p:pic>
        <p:nvPicPr>
          <p:cNvPr id="8" name="Image 7">
            <a:extLst>
              <a:ext uri="{FF2B5EF4-FFF2-40B4-BE49-F238E27FC236}">
                <a16:creationId xmlns:a16="http://schemas.microsoft.com/office/drawing/2014/main" id="{16E43442-739B-A334-924C-7E2E1CE359D3}"/>
              </a:ext>
            </a:extLst>
          </p:cNvPr>
          <p:cNvPicPr>
            <a:picLocks noChangeAspect="1"/>
          </p:cNvPicPr>
          <p:nvPr/>
        </p:nvPicPr>
        <p:blipFill rotWithShape="1">
          <a:blip r:embed="rId3"/>
          <a:srcRect l="64048"/>
          <a:stretch/>
        </p:blipFill>
        <p:spPr>
          <a:xfrm rot="16200000">
            <a:off x="-985392" y="1219946"/>
            <a:ext cx="3077029" cy="666165"/>
          </a:xfrm>
          <a:prstGeom prst="rect">
            <a:avLst/>
          </a:prstGeom>
        </p:spPr>
      </p:pic>
      <p:pic>
        <p:nvPicPr>
          <p:cNvPr id="9" name="Image 8">
            <a:extLst>
              <a:ext uri="{FF2B5EF4-FFF2-40B4-BE49-F238E27FC236}">
                <a16:creationId xmlns:a16="http://schemas.microsoft.com/office/drawing/2014/main" id="{7B501351-5AEC-95B6-DD34-A784465B6399}"/>
              </a:ext>
            </a:extLst>
          </p:cNvPr>
          <p:cNvPicPr>
            <a:picLocks noChangeAspect="1"/>
          </p:cNvPicPr>
          <p:nvPr/>
        </p:nvPicPr>
        <p:blipFill rotWithShape="1">
          <a:blip r:embed="rId3"/>
          <a:srcRect r="67347"/>
          <a:stretch/>
        </p:blipFill>
        <p:spPr>
          <a:xfrm rot="16200000">
            <a:off x="-1477713" y="4479985"/>
            <a:ext cx="3841214" cy="885788"/>
          </a:xfrm>
          <a:prstGeom prst="rect">
            <a:avLst/>
          </a:prstGeom>
        </p:spPr>
      </p:pic>
      <p:sp>
        <p:nvSpPr>
          <p:cNvPr id="3" name="ZoneTexte 2">
            <a:extLst>
              <a:ext uri="{FF2B5EF4-FFF2-40B4-BE49-F238E27FC236}">
                <a16:creationId xmlns:a16="http://schemas.microsoft.com/office/drawing/2014/main" id="{A65633C9-2119-2545-FC7D-DEAF548FAD93}"/>
              </a:ext>
            </a:extLst>
          </p:cNvPr>
          <p:cNvSpPr txBox="1"/>
          <p:nvPr/>
        </p:nvSpPr>
        <p:spPr>
          <a:xfrm>
            <a:off x="7895772" y="6492875"/>
            <a:ext cx="5776686" cy="307777"/>
          </a:xfrm>
          <a:prstGeom prst="rect">
            <a:avLst/>
          </a:prstGeom>
          <a:noFill/>
        </p:spPr>
        <p:txBody>
          <a:bodyPr wrap="square" rtlCol="0">
            <a:spAutoFit/>
          </a:bodyPr>
          <a:lstStyle/>
          <a:p>
            <a:r>
              <a:rPr lang="fr-FR" sz="1400" dirty="0"/>
              <a:t>Elodie </a:t>
            </a:r>
            <a:r>
              <a:rPr lang="fr-FR" sz="1400" cap="small" dirty="0" err="1"/>
              <a:t>Matricon</a:t>
            </a:r>
            <a:r>
              <a:rPr lang="fr-FR" sz="1400" cap="small" dirty="0"/>
              <a:t>-Thomas, Lycée Albert camus (Firminy)</a:t>
            </a:r>
          </a:p>
        </p:txBody>
      </p:sp>
    </p:spTree>
    <p:extLst>
      <p:ext uri="{BB962C8B-B14F-4D97-AF65-F5344CB8AC3E}">
        <p14:creationId xmlns:p14="http://schemas.microsoft.com/office/powerpoint/2010/main" val="17406490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896</TotalTime>
  <Words>8428</Words>
  <Application>Microsoft Office PowerPoint</Application>
  <PresentationFormat>Grand écran</PresentationFormat>
  <Paragraphs>367</Paragraphs>
  <Slides>68</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68</vt:i4>
      </vt:variant>
    </vt:vector>
  </HeadingPairs>
  <TitlesOfParts>
    <vt:vector size="80" baseType="lpstr">
      <vt:lpstr>Arial</vt:lpstr>
      <vt:lpstr>Calibri</vt:lpstr>
      <vt:lpstr>Calibri </vt:lpstr>
      <vt:lpstr>Calibri Light</vt:lpstr>
      <vt:lpstr>Courier New</vt:lpstr>
      <vt:lpstr>Symbol</vt:lpstr>
      <vt:lpstr>Times New Roman</vt:lpstr>
      <vt:lpstr>Trebuchet MS</vt:lpstr>
      <vt:lpstr>Tw Cen MT</vt:lpstr>
      <vt:lpstr>Verdana</vt:lpstr>
      <vt:lpstr>Wingdings</vt:lpstr>
      <vt:lpstr>Thème Office</vt:lpstr>
      <vt:lpstr>Présentation PowerPoint</vt:lpstr>
      <vt:lpstr>Quelle place dans les programmes?</vt:lpstr>
      <vt:lpstr>En Seconde:  Thème 1: Le monde méditerranéen</vt:lpstr>
      <vt:lpstr>Objectifs: Mettre en évidence les paradoxes de la démocratie athénienne </vt:lpstr>
      <vt:lpstr>Démarche</vt:lpstr>
      <vt:lpstr>Présentation PowerPoint</vt:lpstr>
      <vt:lpstr>Présentation PowerPoint</vt:lpstr>
      <vt:lpstr>Présentation PowerPoint</vt:lpstr>
      <vt:lpstr>Présentation PowerPoint</vt:lpstr>
      <vt:lpstr>Démarche</vt:lpstr>
      <vt:lpstr>Objectif: Mettre en évidence les liens entre impérialisme maritime et démocratie à Athènes</vt:lpstr>
      <vt:lpstr>Présentation PowerPoint</vt:lpstr>
      <vt:lpstr>Travailler les bases de méthodologie de l’analyse de documents (par un renvoi systématique aux docs)</vt:lpstr>
      <vt:lpstr>Présentation PowerPoint</vt:lpstr>
      <vt:lpstr>Présentation PowerPoint</vt:lpstr>
      <vt:lpstr>Présentation PowerPoint</vt:lpstr>
      <vt:lpstr>Les limites des manuels…</vt:lpstr>
      <vt:lpstr>Présentation PowerPoint</vt:lpstr>
      <vt:lpstr>Présentation PowerPoint</vt:lpstr>
      <vt:lpstr>Présentation PowerPoint</vt:lpstr>
      <vt:lpstr>Présentation PowerPoint</vt:lpstr>
      <vt:lpstr>Présentation PowerPoint</vt:lpstr>
      <vt:lpstr>Tâche finale : réponse à la problématique dans un « duel d’éloquence »</vt:lpstr>
      <vt:lpstr>En 1e Spécialité HGGSP:  Thème 2: Analyser les dynamique des puissances internationales</vt:lpstr>
      <vt:lpstr>Présentation PowerPoint</vt:lpstr>
      <vt:lpstr>Présentation PowerPoint</vt:lpstr>
      <vt:lpstr>En Tale Spécialité HGGSP:  Thème 1: De nouveaux espaces de conquête</vt:lpstr>
      <vt:lpstr>Présentation PowerPoint</vt:lpstr>
      <vt:lpstr> En partant de la situation athénienne aux Ve – IVe siècle avant J.-C.,  il s’agit de montrer : </vt:lpstr>
      <vt:lpstr>Quelles compétences travaillées?</vt:lpstr>
      <vt:lpstr>Présentation PowerPoint</vt:lpstr>
      <vt:lpstr>Problématique de l’Axe 1: Comment et pourquoi les Etats cherchent-ils à accroître leur influence, leur rayonnement, voire leur domination sur les autres Etats par la maîtrise des mers.</vt:lpstr>
      <vt:lpstr>La démarche: La classe puzzle</vt:lpstr>
      <vt:lpstr>1e Séance : Travail sur documents à partir de 4 corpus documentaire avec des objectifs différenciés et des compétences différentes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2e séance : Travail de groupe : Tâche finale évaluée (2h)</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elodie Thomas</dc:creator>
  <cp:lastModifiedBy>elodie Thomas</cp:lastModifiedBy>
  <cp:revision>31</cp:revision>
  <dcterms:created xsi:type="dcterms:W3CDTF">2022-09-29T09:17:28Z</dcterms:created>
  <dcterms:modified xsi:type="dcterms:W3CDTF">2022-10-13T15:08:20Z</dcterms:modified>
</cp:coreProperties>
</file>