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62" r:id="rId4"/>
    <p:sldId id="259" r:id="rId5"/>
    <p:sldId id="260" r:id="rId6"/>
    <p:sldId id="275" r:id="rId7"/>
    <p:sldId id="263" r:id="rId8"/>
    <p:sldId id="264" r:id="rId9"/>
    <p:sldId id="258" r:id="rId10"/>
    <p:sldId id="276" r:id="rId11"/>
    <p:sldId id="265" r:id="rId12"/>
    <p:sldId id="266" r:id="rId13"/>
    <p:sldId id="270" r:id="rId14"/>
    <p:sldId id="257" r:id="rId15"/>
    <p:sldId id="278" r:id="rId16"/>
    <p:sldId id="279" r:id="rId17"/>
    <p:sldId id="277" r:id="rId18"/>
    <p:sldId id="261" r:id="rId19"/>
    <p:sldId id="269" r:id="rId20"/>
    <p:sldId id="267" r:id="rId21"/>
    <p:sldId id="268" r:id="rId22"/>
    <p:sldId id="272" r:id="rId23"/>
    <p:sldId id="271" r:id="rId24"/>
    <p:sldId id="273" r:id="rId25"/>
  </p:sldIdLst>
  <p:sldSz cx="10287000" cy="6858000" type="35mm"/>
  <p:notesSz cx="9144000" cy="6858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280" y="-112"/>
      </p:cViewPr>
      <p:guideLst>
        <p:guide orient="horz" pos="2160"/>
        <p:guide pos="32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71525" y="2130436"/>
            <a:ext cx="874395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1ECFA00-D9E1-9240-9D9A-CBEF21CDF6C1}" type="datetimeFigureOut">
              <a:rPr lang="fr-FR" smtClean="0"/>
              <a:t>11/10/21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35213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ECFA00-D9E1-9240-9D9A-CBEF21CDF6C1}" type="datetimeFigureOut">
              <a:rPr lang="fr-FR" smtClean="0"/>
              <a:t>11/10/21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360677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58075" y="274649"/>
            <a:ext cx="2314575"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514350" y="274649"/>
            <a:ext cx="6772275"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ECFA00-D9E1-9240-9D9A-CBEF21CDF6C1}" type="datetimeFigureOut">
              <a:rPr lang="fr-FR" smtClean="0"/>
              <a:t>11/10/21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119996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ECFA00-D9E1-9240-9D9A-CBEF21CDF6C1}" type="datetimeFigureOut">
              <a:rPr lang="fr-FR" smtClean="0"/>
              <a:t>11/10/21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282185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602" y="4406911"/>
            <a:ext cx="874395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1ECFA00-D9E1-9240-9D9A-CBEF21CDF6C1}" type="datetimeFigureOut">
              <a:rPr lang="fr-FR" smtClean="0"/>
              <a:t>11/10/21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356715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1ECFA00-D9E1-9240-9D9A-CBEF21CDF6C1}" type="datetimeFigureOut">
              <a:rPr lang="fr-FR" smtClean="0"/>
              <a:t>11/10/21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6062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25659"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225659"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1ECFA00-D9E1-9240-9D9A-CBEF21CDF6C1}" type="datetimeFigureOut">
              <a:rPr lang="fr-FR" smtClean="0"/>
              <a:t>11/10/21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223385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1ECFA00-D9E1-9240-9D9A-CBEF21CDF6C1}" type="datetimeFigureOut">
              <a:rPr lang="fr-FR" smtClean="0"/>
              <a:t>11/10/21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356285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ECFA00-D9E1-9240-9D9A-CBEF21CDF6C1}" type="datetimeFigureOut">
              <a:rPr lang="fr-FR" smtClean="0"/>
              <a:t>11/10/21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112017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5" y="273050"/>
            <a:ext cx="3384352"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021931" y="27306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ECFA00-D9E1-9240-9D9A-CBEF21CDF6C1}" type="datetimeFigureOut">
              <a:rPr lang="fr-FR" smtClean="0"/>
              <a:t>11/10/21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327532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6324" y="4800600"/>
            <a:ext cx="6172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ECFA00-D9E1-9240-9D9A-CBEF21CDF6C1}" type="datetimeFigureOut">
              <a:rPr lang="fr-FR" smtClean="0"/>
              <a:t>11/10/21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3F6328-66D7-164E-B0F5-3169B33CECC6}" type="slidenum">
              <a:rPr lang="fr-FR" smtClean="0"/>
              <a:t>‹#›</a:t>
            </a:fld>
            <a:endParaRPr lang="fr-FR"/>
          </a:p>
        </p:txBody>
      </p:sp>
    </p:spTree>
    <p:extLst>
      <p:ext uri="{BB962C8B-B14F-4D97-AF65-F5344CB8AC3E}">
        <p14:creationId xmlns:p14="http://schemas.microsoft.com/office/powerpoint/2010/main" val="39133430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514350" y="1600206"/>
            <a:ext cx="92583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514350" y="635636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CFA00-D9E1-9240-9D9A-CBEF21CDF6C1}" type="datetimeFigureOut">
              <a:rPr lang="fr-FR" smtClean="0"/>
              <a:t>11/10/21</a:t>
            </a:fld>
            <a:endParaRPr lang="fr-FR"/>
          </a:p>
        </p:txBody>
      </p:sp>
      <p:sp>
        <p:nvSpPr>
          <p:cNvPr id="5" name="Espace réservé du pied de page 4"/>
          <p:cNvSpPr>
            <a:spLocks noGrp="1"/>
          </p:cNvSpPr>
          <p:nvPr>
            <p:ph type="ftr" sz="quarter" idx="3"/>
          </p:nvPr>
        </p:nvSpPr>
        <p:spPr>
          <a:xfrm>
            <a:off x="3514725" y="635636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372350" y="635636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F6328-66D7-164E-B0F5-3169B33CECC6}" type="slidenum">
              <a:rPr lang="fr-FR" smtClean="0"/>
              <a:t>‹#›</a:t>
            </a:fld>
            <a:endParaRPr lang="fr-FR"/>
          </a:p>
        </p:txBody>
      </p:sp>
    </p:spTree>
    <p:extLst>
      <p:ext uri="{BB962C8B-B14F-4D97-AF65-F5344CB8AC3E}">
        <p14:creationId xmlns:p14="http://schemas.microsoft.com/office/powerpoint/2010/main" val="104960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heartsmartart.blogspot.com/2010/11/laon-cathedral.html" TargetMode="External"/><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s://pixabay.com/fr/cath%C3%A9drale-laon-france-image-156694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88" y="279402"/>
            <a:ext cx="9601200" cy="3321051"/>
          </a:xfrm>
        </p:spPr>
        <p:txBody>
          <a:bodyPr>
            <a:normAutofit/>
          </a:bodyPr>
          <a:lstStyle/>
          <a:p>
            <a:r>
              <a:rPr lang="fr-FR" i="1" dirty="0">
                <a:latin typeface="Garamond"/>
                <a:cs typeface="Garamond"/>
              </a:rPr>
              <a:t>Quand la peine des hommes </a:t>
            </a:r>
            <a:r>
              <a:rPr lang="fr-FR" i="1" dirty="0" smtClean="0">
                <a:latin typeface="Garamond"/>
                <a:cs typeface="Garamond"/>
              </a:rPr>
              <a:t>(et </a:t>
            </a:r>
            <a:r>
              <a:rPr lang="fr-FR" i="1" smtClean="0">
                <a:latin typeface="Garamond"/>
                <a:cs typeface="Garamond"/>
              </a:rPr>
              <a:t>des femmes) créa </a:t>
            </a:r>
            <a:r>
              <a:rPr lang="fr-FR" i="1" dirty="0">
                <a:latin typeface="Garamond"/>
                <a:cs typeface="Garamond"/>
              </a:rPr>
              <a:t>l’économie de l’Europe. </a:t>
            </a:r>
            <a:r>
              <a:rPr lang="fr-FR" i="1" dirty="0" smtClean="0">
                <a:latin typeface="Garamond"/>
                <a:cs typeface="Garamond"/>
              </a:rPr>
              <a:t/>
            </a:r>
            <a:br>
              <a:rPr lang="fr-FR" i="1" dirty="0" smtClean="0">
                <a:latin typeface="Garamond"/>
                <a:cs typeface="Garamond"/>
              </a:rPr>
            </a:br>
            <a:r>
              <a:rPr lang="fr-FR" sz="3200" i="1" dirty="0" smtClean="0">
                <a:latin typeface="Garamond"/>
                <a:cs typeface="Garamond"/>
              </a:rPr>
              <a:t>Les </a:t>
            </a:r>
            <a:r>
              <a:rPr lang="fr-FR" sz="3200" i="1" dirty="0">
                <a:latin typeface="Garamond"/>
                <a:cs typeface="Garamond"/>
              </a:rPr>
              <a:t>laboureurs et la croissance médiévale (XI</a:t>
            </a:r>
            <a:r>
              <a:rPr lang="fr-FR" sz="3200" i="1" baseline="30000" dirty="0">
                <a:latin typeface="Garamond"/>
                <a:cs typeface="Garamond"/>
              </a:rPr>
              <a:t>e</a:t>
            </a:r>
            <a:r>
              <a:rPr lang="fr-FR" sz="3200" i="1" dirty="0">
                <a:latin typeface="Garamond"/>
                <a:cs typeface="Garamond"/>
              </a:rPr>
              <a:t>-XIV</a:t>
            </a:r>
            <a:r>
              <a:rPr lang="fr-FR" sz="3200" i="1" baseline="30000" dirty="0">
                <a:latin typeface="Garamond"/>
                <a:cs typeface="Garamond"/>
              </a:rPr>
              <a:t>e</a:t>
            </a:r>
            <a:r>
              <a:rPr lang="fr-FR" sz="3200" i="1" dirty="0">
                <a:latin typeface="Garamond"/>
                <a:cs typeface="Garamond"/>
              </a:rPr>
              <a:t> siècle)</a:t>
            </a:r>
            <a:endParaRPr lang="fr-FR" sz="3200" dirty="0">
              <a:solidFill>
                <a:srgbClr val="FF0000"/>
              </a:solidFill>
              <a:latin typeface="Garamond"/>
              <a:cs typeface="Garamond"/>
            </a:endParaRPr>
          </a:p>
        </p:txBody>
      </p:sp>
      <p:sp>
        <p:nvSpPr>
          <p:cNvPr id="3" name="Sous-titre 2"/>
          <p:cNvSpPr>
            <a:spLocks noGrp="1"/>
          </p:cNvSpPr>
          <p:nvPr>
            <p:ph type="subTitle" idx="1"/>
          </p:nvPr>
        </p:nvSpPr>
        <p:spPr/>
        <p:txBody>
          <a:bodyPr/>
          <a:lstStyle/>
          <a:p>
            <a:r>
              <a:rPr lang="fr-FR" dirty="0" smtClean="0">
                <a:latin typeface="Garamond"/>
                <a:cs typeface="Garamond"/>
              </a:rPr>
              <a:t>Mathieu Arnoux</a:t>
            </a:r>
          </a:p>
          <a:p>
            <a:r>
              <a:rPr lang="fr-FR" dirty="0" smtClean="0">
                <a:latin typeface="Garamond"/>
                <a:cs typeface="Garamond"/>
              </a:rPr>
              <a:t>Université de Paris et EHESS</a:t>
            </a:r>
            <a:endParaRPr lang="fr-FR" dirty="0">
              <a:latin typeface="Garamond"/>
              <a:cs typeface="Garamond"/>
            </a:endParaRPr>
          </a:p>
        </p:txBody>
      </p:sp>
    </p:spTree>
    <p:extLst>
      <p:ext uri="{BB962C8B-B14F-4D97-AF65-F5344CB8AC3E}">
        <p14:creationId xmlns:p14="http://schemas.microsoft.com/office/powerpoint/2010/main" val="139448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a:cs typeface="Garamond"/>
              </a:rPr>
              <a:t>Silhouettes de laboureurs</a:t>
            </a:r>
            <a:endParaRPr lang="fr-FR" dirty="0">
              <a:latin typeface="Garamond"/>
              <a:cs typeface="Garamond"/>
            </a:endParaRPr>
          </a:p>
        </p:txBody>
      </p:sp>
      <p:sp>
        <p:nvSpPr>
          <p:cNvPr id="3" name="Espace réservé du contenu 2"/>
          <p:cNvSpPr>
            <a:spLocks noGrp="1"/>
          </p:cNvSpPr>
          <p:nvPr>
            <p:ph idx="1"/>
          </p:nvPr>
        </p:nvSpPr>
        <p:spPr/>
        <p:txBody>
          <a:bodyPr>
            <a:normAutofit/>
          </a:bodyPr>
          <a:lstStyle/>
          <a:p>
            <a:r>
              <a:rPr lang="fr-FR" dirty="0" smtClean="0">
                <a:latin typeface="Garamond"/>
                <a:cs typeface="Garamond"/>
              </a:rPr>
              <a:t>Le vilain </a:t>
            </a:r>
            <a:r>
              <a:rPr lang="fr-FR" dirty="0" err="1" smtClean="0">
                <a:latin typeface="Garamond"/>
                <a:cs typeface="Garamond"/>
              </a:rPr>
              <a:t>Liétard</a:t>
            </a:r>
            <a:r>
              <a:rPr lang="fr-FR" dirty="0" smtClean="0">
                <a:latin typeface="Garamond"/>
                <a:cs typeface="Garamond"/>
              </a:rPr>
              <a:t> (</a:t>
            </a:r>
            <a:r>
              <a:rPr lang="fr-FR" i="1" dirty="0" smtClean="0">
                <a:latin typeface="Garamond"/>
                <a:cs typeface="Garamond"/>
              </a:rPr>
              <a:t>Le Roman de </a:t>
            </a:r>
            <a:r>
              <a:rPr lang="fr-FR" i="1" dirty="0" err="1" smtClean="0">
                <a:latin typeface="Garamond"/>
                <a:cs typeface="Garamond"/>
              </a:rPr>
              <a:t>Renart</a:t>
            </a:r>
            <a:r>
              <a:rPr lang="fr-FR" dirty="0" smtClean="0">
                <a:latin typeface="Garamond"/>
                <a:cs typeface="Garamond"/>
              </a:rPr>
              <a:t>, vers 1200)</a:t>
            </a:r>
          </a:p>
          <a:p>
            <a:endParaRPr lang="fr-FR" dirty="0">
              <a:latin typeface="Garamond"/>
              <a:cs typeface="Garamond"/>
            </a:endParaRPr>
          </a:p>
          <a:p>
            <a:r>
              <a:rPr lang="fr-FR" dirty="0">
                <a:latin typeface="Garamond"/>
                <a:cs typeface="Garamond"/>
              </a:rPr>
              <a:t>Le </a:t>
            </a:r>
            <a:r>
              <a:rPr lang="fr-FR" i="1" dirty="0" err="1">
                <a:latin typeface="Garamond"/>
                <a:cs typeface="Garamond"/>
              </a:rPr>
              <a:t>plowman</a:t>
            </a:r>
            <a:r>
              <a:rPr lang="fr-FR" i="1" dirty="0">
                <a:latin typeface="Garamond"/>
                <a:cs typeface="Garamond"/>
              </a:rPr>
              <a:t> </a:t>
            </a:r>
            <a:r>
              <a:rPr lang="fr-FR" dirty="0">
                <a:latin typeface="Garamond"/>
                <a:cs typeface="Garamond"/>
              </a:rPr>
              <a:t>pèlerin de Canterbury (1393) </a:t>
            </a:r>
            <a:endParaRPr lang="fr-FR" dirty="0" smtClean="0">
              <a:latin typeface="Garamond"/>
              <a:cs typeface="Garamond"/>
            </a:endParaRPr>
          </a:p>
          <a:p>
            <a:endParaRPr lang="fr-FR" dirty="0">
              <a:latin typeface="Garamond"/>
              <a:cs typeface="Garamond"/>
            </a:endParaRPr>
          </a:p>
          <a:p>
            <a:r>
              <a:rPr lang="fr-FR" dirty="0" err="1" smtClean="0">
                <a:latin typeface="Garamond"/>
                <a:cs typeface="Garamond"/>
              </a:rPr>
              <a:t>Helmbrecht</a:t>
            </a:r>
            <a:r>
              <a:rPr lang="fr-FR" dirty="0" smtClean="0">
                <a:latin typeface="Garamond"/>
                <a:cs typeface="Garamond"/>
              </a:rPr>
              <a:t>, père et fils (vers 1280 ?)</a:t>
            </a:r>
          </a:p>
          <a:p>
            <a:endParaRPr lang="fr-FR" dirty="0">
              <a:latin typeface="Garamond"/>
              <a:cs typeface="Garamond"/>
            </a:endParaRPr>
          </a:p>
          <a:p>
            <a:r>
              <a:rPr lang="fr-FR" dirty="0" smtClean="0">
                <a:latin typeface="Garamond"/>
                <a:cs typeface="Garamond"/>
              </a:rPr>
              <a:t>Le laboureur de Senlis (après 1260)</a:t>
            </a:r>
          </a:p>
          <a:p>
            <a:endParaRPr lang="fr-FR" dirty="0">
              <a:latin typeface="Garamond"/>
              <a:cs typeface="Garamond"/>
            </a:endParaRPr>
          </a:p>
          <a:p>
            <a:endParaRPr lang="fr-FR" dirty="0">
              <a:latin typeface="Garamond"/>
              <a:cs typeface="Garamond"/>
            </a:endParaRPr>
          </a:p>
        </p:txBody>
      </p:sp>
    </p:spTree>
    <p:extLst>
      <p:ext uri="{BB962C8B-B14F-4D97-AF65-F5344CB8AC3E}">
        <p14:creationId xmlns:p14="http://schemas.microsoft.com/office/powerpoint/2010/main" val="33896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300" y="190504"/>
            <a:ext cx="9404350" cy="6551081"/>
          </a:xfrm>
        </p:spPr>
        <p:txBody>
          <a:bodyPr>
            <a:normAutofit/>
          </a:bodyPr>
          <a:lstStyle/>
          <a:p>
            <a:pPr marL="0" indent="0">
              <a:buNone/>
            </a:pPr>
            <a:r>
              <a:rPr lang="fr-FR" sz="2800" dirty="0">
                <a:latin typeface="Garamond"/>
                <a:cs typeface="Garamond"/>
              </a:rPr>
              <a:t>Mes vis li est que il soit </a:t>
            </a:r>
            <a:r>
              <a:rPr lang="fr-FR" sz="2800" dirty="0" err="1">
                <a:latin typeface="Garamond"/>
                <a:cs typeface="Garamond"/>
              </a:rPr>
              <a:t>tart</a:t>
            </a:r>
            <a:endParaRPr lang="fr-FR" sz="2800" dirty="0">
              <a:latin typeface="Garamond"/>
              <a:cs typeface="Garamond"/>
            </a:endParaRPr>
          </a:p>
          <a:p>
            <a:pPr marL="0" indent="0">
              <a:buNone/>
            </a:pPr>
            <a:r>
              <a:rPr lang="fr-FR" sz="2800" dirty="0" err="1" smtClean="0">
                <a:latin typeface="Garamond"/>
                <a:cs typeface="Garamond"/>
              </a:rPr>
              <a:t>venuz</a:t>
            </a:r>
            <a:r>
              <a:rPr lang="fr-FR" sz="2800" dirty="0" smtClean="0">
                <a:latin typeface="Garamond"/>
                <a:cs typeface="Garamond"/>
              </a:rPr>
              <a:t> </a:t>
            </a:r>
            <a:r>
              <a:rPr lang="fr-FR" sz="2800" dirty="0" err="1">
                <a:latin typeface="Garamond"/>
                <a:cs typeface="Garamond"/>
              </a:rPr>
              <a:t>atant</a:t>
            </a:r>
            <a:r>
              <a:rPr lang="fr-FR" sz="2800" dirty="0">
                <a:latin typeface="Garamond"/>
                <a:cs typeface="Garamond"/>
              </a:rPr>
              <a:t> en son </a:t>
            </a:r>
            <a:r>
              <a:rPr lang="fr-FR" sz="2800" dirty="0" smtClean="0">
                <a:latin typeface="Garamond"/>
                <a:cs typeface="Garamond"/>
              </a:rPr>
              <a:t>essart. </a:t>
            </a:r>
            <a:endParaRPr lang="fr-FR" sz="2800" dirty="0">
              <a:latin typeface="Garamond"/>
              <a:cs typeface="Garamond"/>
            </a:endParaRPr>
          </a:p>
          <a:p>
            <a:pPr marL="0" indent="0">
              <a:buNone/>
            </a:pPr>
            <a:r>
              <a:rPr lang="fr-FR" sz="2800" dirty="0">
                <a:latin typeface="Garamond"/>
                <a:cs typeface="Garamond"/>
              </a:rPr>
              <a:t>Si n’</a:t>
            </a:r>
            <a:r>
              <a:rPr lang="fr-FR" sz="2800" dirty="0" err="1">
                <a:latin typeface="Garamond"/>
                <a:cs typeface="Garamond"/>
              </a:rPr>
              <a:t>ert</a:t>
            </a:r>
            <a:r>
              <a:rPr lang="fr-FR" sz="2800" dirty="0">
                <a:latin typeface="Garamond"/>
                <a:cs typeface="Garamond"/>
              </a:rPr>
              <a:t> </a:t>
            </a:r>
            <a:r>
              <a:rPr lang="fr-FR" sz="2800" dirty="0" err="1">
                <a:latin typeface="Garamond"/>
                <a:cs typeface="Garamond"/>
              </a:rPr>
              <a:t>encores</a:t>
            </a:r>
            <a:r>
              <a:rPr lang="fr-FR" sz="2800" dirty="0">
                <a:latin typeface="Garamond"/>
                <a:cs typeface="Garamond"/>
              </a:rPr>
              <a:t> guère de jour.</a:t>
            </a:r>
          </a:p>
          <a:p>
            <a:pPr marL="0" indent="0">
              <a:buNone/>
            </a:pPr>
            <a:r>
              <a:rPr lang="fr-FR" sz="2800" dirty="0">
                <a:latin typeface="Garamond"/>
                <a:cs typeface="Garamond"/>
              </a:rPr>
              <a:t>Mes repos, aise ne </a:t>
            </a:r>
            <a:r>
              <a:rPr lang="fr-FR" sz="2800" dirty="0" err="1">
                <a:latin typeface="Garamond"/>
                <a:cs typeface="Garamond"/>
              </a:rPr>
              <a:t>sejor</a:t>
            </a:r>
            <a:endParaRPr lang="fr-FR" sz="2800" dirty="0">
              <a:latin typeface="Garamond"/>
              <a:cs typeface="Garamond"/>
            </a:endParaRPr>
          </a:p>
          <a:p>
            <a:pPr marL="0" indent="0">
              <a:buNone/>
            </a:pPr>
            <a:r>
              <a:rPr lang="fr-FR" sz="2800" dirty="0" smtClean="0">
                <a:latin typeface="Garamond"/>
                <a:cs typeface="Garamond"/>
              </a:rPr>
              <a:t>ne </a:t>
            </a:r>
            <a:r>
              <a:rPr lang="fr-FR" sz="2800" dirty="0" err="1">
                <a:latin typeface="Garamond"/>
                <a:cs typeface="Garamond"/>
              </a:rPr>
              <a:t>deduit</a:t>
            </a:r>
            <a:r>
              <a:rPr lang="fr-FR" sz="2800" dirty="0">
                <a:latin typeface="Garamond"/>
                <a:cs typeface="Garamond"/>
              </a:rPr>
              <a:t> a vilain ne </a:t>
            </a:r>
            <a:r>
              <a:rPr lang="fr-FR" sz="2800" dirty="0" err="1">
                <a:latin typeface="Garamond"/>
                <a:cs typeface="Garamond"/>
              </a:rPr>
              <a:t>plest</a:t>
            </a:r>
            <a:r>
              <a:rPr lang="fr-FR" sz="2800" dirty="0">
                <a:latin typeface="Garamond"/>
                <a:cs typeface="Garamond"/>
              </a:rPr>
              <a:t>.</a:t>
            </a:r>
          </a:p>
          <a:p>
            <a:pPr marL="0" indent="0">
              <a:buNone/>
            </a:pPr>
            <a:r>
              <a:rPr lang="fr-FR" sz="2800" dirty="0">
                <a:latin typeface="Garamond"/>
                <a:cs typeface="Garamond"/>
              </a:rPr>
              <a:t>N’a cure qu’en son lit </a:t>
            </a:r>
            <a:r>
              <a:rPr lang="fr-FR" sz="2800" dirty="0" err="1">
                <a:latin typeface="Garamond"/>
                <a:cs typeface="Garamond"/>
              </a:rPr>
              <a:t>arest</a:t>
            </a:r>
            <a:r>
              <a:rPr lang="fr-FR" sz="2800" dirty="0">
                <a:latin typeface="Garamond"/>
                <a:cs typeface="Garamond"/>
              </a:rPr>
              <a:t> :</a:t>
            </a:r>
          </a:p>
          <a:p>
            <a:pPr marL="0" indent="0">
              <a:buNone/>
            </a:pPr>
            <a:r>
              <a:rPr lang="fr-FR" sz="2800" dirty="0" smtClean="0">
                <a:latin typeface="Garamond"/>
                <a:cs typeface="Garamond"/>
              </a:rPr>
              <a:t>puis </a:t>
            </a:r>
            <a:r>
              <a:rPr lang="fr-FR" sz="2800" dirty="0">
                <a:latin typeface="Garamond"/>
                <a:cs typeface="Garamond"/>
              </a:rPr>
              <a:t>qu’il voit le </a:t>
            </a:r>
            <a:r>
              <a:rPr lang="fr-FR" sz="2800" dirty="0" err="1">
                <a:latin typeface="Garamond"/>
                <a:cs typeface="Garamond"/>
              </a:rPr>
              <a:t>jor</a:t>
            </a:r>
            <a:r>
              <a:rPr lang="fr-FR" sz="2800" dirty="0">
                <a:latin typeface="Garamond"/>
                <a:cs typeface="Garamond"/>
              </a:rPr>
              <a:t> </a:t>
            </a:r>
            <a:r>
              <a:rPr lang="fr-FR" sz="2800" dirty="0" err="1">
                <a:latin typeface="Garamond"/>
                <a:cs typeface="Garamond"/>
              </a:rPr>
              <a:t>aparoir</a:t>
            </a:r>
            <a:r>
              <a:rPr lang="fr-FR" sz="2800" dirty="0">
                <a:latin typeface="Garamond"/>
                <a:cs typeface="Garamond"/>
              </a:rPr>
              <a:t>, </a:t>
            </a:r>
          </a:p>
          <a:p>
            <a:pPr marL="0" indent="0">
              <a:buNone/>
            </a:pPr>
            <a:r>
              <a:rPr lang="fr-FR" sz="2800" dirty="0" smtClean="0">
                <a:latin typeface="Garamond"/>
                <a:cs typeface="Garamond"/>
              </a:rPr>
              <a:t>ne </a:t>
            </a:r>
            <a:r>
              <a:rPr lang="fr-FR" sz="2800" dirty="0" err="1">
                <a:latin typeface="Garamond"/>
                <a:cs typeface="Garamond"/>
              </a:rPr>
              <a:t>puet</a:t>
            </a:r>
            <a:r>
              <a:rPr lang="fr-FR" sz="2800" dirty="0">
                <a:latin typeface="Garamond"/>
                <a:cs typeface="Garamond"/>
              </a:rPr>
              <a:t> vilain aise avoir, </a:t>
            </a:r>
          </a:p>
          <a:p>
            <a:pPr marL="0" indent="0">
              <a:buNone/>
            </a:pPr>
            <a:r>
              <a:rPr lang="fr-FR" sz="2800" dirty="0" err="1" smtClean="0">
                <a:latin typeface="Garamond"/>
                <a:cs typeface="Garamond"/>
              </a:rPr>
              <a:t>ainz</a:t>
            </a:r>
            <a:r>
              <a:rPr lang="fr-FR" sz="2800" dirty="0" smtClean="0">
                <a:latin typeface="Garamond"/>
                <a:cs typeface="Garamond"/>
              </a:rPr>
              <a:t> </a:t>
            </a:r>
            <a:r>
              <a:rPr lang="fr-FR" sz="2800" dirty="0" err="1">
                <a:latin typeface="Garamond"/>
                <a:cs typeface="Garamond"/>
              </a:rPr>
              <a:t>velt</a:t>
            </a:r>
            <a:r>
              <a:rPr lang="fr-FR" sz="2800" dirty="0">
                <a:latin typeface="Garamond"/>
                <a:cs typeface="Garamond"/>
              </a:rPr>
              <a:t> aller s’</a:t>
            </a:r>
            <a:r>
              <a:rPr lang="fr-FR" sz="2800" dirty="0" err="1">
                <a:latin typeface="Garamond"/>
                <a:cs typeface="Garamond"/>
              </a:rPr>
              <a:t>ovraingne</a:t>
            </a:r>
            <a:r>
              <a:rPr lang="fr-FR" sz="2800" dirty="0">
                <a:latin typeface="Garamond"/>
                <a:cs typeface="Garamond"/>
              </a:rPr>
              <a:t> </a:t>
            </a:r>
            <a:r>
              <a:rPr lang="fr-FR" sz="2800" dirty="0" err="1">
                <a:latin typeface="Garamond"/>
                <a:cs typeface="Garamond"/>
              </a:rPr>
              <a:t>fere</a:t>
            </a:r>
            <a:r>
              <a:rPr lang="fr-FR" sz="2800" dirty="0">
                <a:latin typeface="Garamond"/>
                <a:cs typeface="Garamond"/>
              </a:rPr>
              <a:t>, </a:t>
            </a:r>
          </a:p>
          <a:p>
            <a:pPr marL="0" indent="0">
              <a:buNone/>
            </a:pPr>
            <a:r>
              <a:rPr lang="fr-FR" sz="2800" dirty="0">
                <a:latin typeface="Garamond"/>
                <a:cs typeface="Garamond"/>
              </a:rPr>
              <a:t>Car moult </a:t>
            </a:r>
            <a:r>
              <a:rPr lang="fr-FR" sz="2800" dirty="0" err="1">
                <a:latin typeface="Garamond"/>
                <a:cs typeface="Garamond"/>
              </a:rPr>
              <a:t>puet</a:t>
            </a:r>
            <a:r>
              <a:rPr lang="fr-FR" sz="2800" dirty="0">
                <a:latin typeface="Garamond"/>
                <a:cs typeface="Garamond"/>
              </a:rPr>
              <a:t> vilain mal </a:t>
            </a:r>
            <a:r>
              <a:rPr lang="fr-FR" sz="2800" dirty="0" err="1" smtClean="0">
                <a:latin typeface="Garamond"/>
                <a:cs typeface="Garamond"/>
              </a:rPr>
              <a:t>trere</a:t>
            </a:r>
            <a:endParaRPr lang="fr-FR" sz="2800" dirty="0" smtClean="0">
              <a:latin typeface="Garamond"/>
              <a:cs typeface="Garamond"/>
            </a:endParaRPr>
          </a:p>
          <a:p>
            <a:pPr marL="0" indent="0">
              <a:buNone/>
            </a:pPr>
            <a:endParaRPr lang="fr-FR" sz="2200" i="1" dirty="0" smtClean="0">
              <a:latin typeface="Garamond"/>
              <a:cs typeface="Garamond"/>
            </a:endParaRPr>
          </a:p>
          <a:p>
            <a:pPr marL="0" indent="0">
              <a:buNone/>
            </a:pPr>
            <a:r>
              <a:rPr lang="fr-FR" sz="2400" i="1" dirty="0" smtClean="0">
                <a:latin typeface="Garamond"/>
                <a:cs typeface="Garamond"/>
              </a:rPr>
              <a:t>Le </a:t>
            </a:r>
            <a:r>
              <a:rPr lang="fr-FR" sz="2400" i="1" dirty="0">
                <a:latin typeface="Garamond"/>
                <a:cs typeface="Garamond"/>
              </a:rPr>
              <a:t>Roman de </a:t>
            </a:r>
            <a:r>
              <a:rPr lang="fr-FR" sz="2400" i="1" dirty="0" err="1">
                <a:latin typeface="Garamond"/>
                <a:cs typeface="Garamond"/>
              </a:rPr>
              <a:t>Renart</a:t>
            </a:r>
            <a:r>
              <a:rPr lang="fr-FR" sz="2400" dirty="0">
                <a:latin typeface="Garamond"/>
                <a:cs typeface="Garamond"/>
              </a:rPr>
              <a:t>, </a:t>
            </a:r>
            <a:endParaRPr lang="fr-FR" sz="2400" dirty="0" smtClean="0">
              <a:latin typeface="Garamond"/>
              <a:cs typeface="Garamond"/>
            </a:endParaRPr>
          </a:p>
          <a:p>
            <a:pPr marL="0" indent="0">
              <a:buNone/>
            </a:pPr>
            <a:r>
              <a:rPr lang="fr-FR" sz="2400" dirty="0" smtClean="0">
                <a:latin typeface="Garamond"/>
                <a:cs typeface="Garamond"/>
              </a:rPr>
              <a:t>«</a:t>
            </a:r>
            <a:r>
              <a:rPr lang="fr-FR" sz="2400" dirty="0">
                <a:latin typeface="Garamond"/>
                <a:cs typeface="Garamond"/>
              </a:rPr>
              <a:t> L</a:t>
            </a:r>
            <a:r>
              <a:rPr lang="fr-FR" sz="2400" dirty="0" smtClean="0">
                <a:latin typeface="Garamond"/>
                <a:cs typeface="Garamond"/>
              </a:rPr>
              <a:t>’ours </a:t>
            </a:r>
            <a:r>
              <a:rPr lang="fr-FR" sz="2400" dirty="0">
                <a:latin typeface="Garamond"/>
                <a:cs typeface="Garamond"/>
              </a:rPr>
              <a:t>et du </a:t>
            </a:r>
            <a:r>
              <a:rPr lang="fr-FR" sz="2400" dirty="0" err="1">
                <a:latin typeface="Garamond"/>
                <a:cs typeface="Garamond"/>
              </a:rPr>
              <a:t>Renart</a:t>
            </a:r>
            <a:r>
              <a:rPr lang="fr-FR" sz="2400" dirty="0">
                <a:latin typeface="Garamond"/>
                <a:cs typeface="Garamond"/>
              </a:rPr>
              <a:t> et </a:t>
            </a:r>
            <a:r>
              <a:rPr lang="fr-FR" sz="2400" dirty="0" smtClean="0">
                <a:latin typeface="Garamond"/>
                <a:cs typeface="Garamond"/>
              </a:rPr>
              <a:t>le vilain </a:t>
            </a:r>
            <a:r>
              <a:rPr lang="fr-FR" sz="2400" dirty="0" err="1">
                <a:latin typeface="Garamond"/>
                <a:cs typeface="Garamond"/>
              </a:rPr>
              <a:t>Lietart</a:t>
            </a:r>
            <a:r>
              <a:rPr lang="fr-FR" sz="2400" dirty="0">
                <a:latin typeface="Garamond"/>
                <a:cs typeface="Garamond"/>
              </a:rPr>
              <a:t> »</a:t>
            </a:r>
            <a:r>
              <a:rPr lang="fr-FR" sz="2400" dirty="0" smtClean="0">
                <a:effectLst/>
                <a:latin typeface="Garamond"/>
                <a:cs typeface="Garamond"/>
              </a:rPr>
              <a:t>  </a:t>
            </a:r>
            <a:endParaRPr lang="fr-FR" sz="2400" dirty="0">
              <a:latin typeface="Garamond"/>
              <a:cs typeface="Garamond"/>
            </a:endParaRPr>
          </a:p>
        </p:txBody>
      </p:sp>
      <p:sp>
        <p:nvSpPr>
          <p:cNvPr id="4" name="ZoneTexte 3"/>
          <p:cNvSpPr txBox="1"/>
          <p:nvPr/>
        </p:nvSpPr>
        <p:spPr>
          <a:xfrm>
            <a:off x="5007651" y="465384"/>
            <a:ext cx="4974551" cy="4832093"/>
          </a:xfrm>
          <a:prstGeom prst="rect">
            <a:avLst/>
          </a:prstGeom>
          <a:noFill/>
        </p:spPr>
        <p:txBody>
          <a:bodyPr wrap="square" rtlCol="0">
            <a:spAutoFit/>
          </a:bodyPr>
          <a:lstStyle/>
          <a:p>
            <a:pPr algn="r"/>
            <a:r>
              <a:rPr lang="fr-FR" sz="2800" i="1" dirty="0">
                <a:latin typeface="Garamond"/>
                <a:cs typeface="Garamond"/>
              </a:rPr>
              <a:t>Mais il lui semble alors </a:t>
            </a:r>
            <a:r>
              <a:rPr lang="fr-FR" sz="2800" i="1" dirty="0" smtClean="0">
                <a:latin typeface="Garamond"/>
                <a:cs typeface="Garamond"/>
              </a:rPr>
              <a:t>être bien </a:t>
            </a:r>
            <a:r>
              <a:rPr lang="fr-FR" sz="2800" i="1" dirty="0">
                <a:latin typeface="Garamond"/>
                <a:cs typeface="Garamond"/>
              </a:rPr>
              <a:t>tard </a:t>
            </a:r>
            <a:endParaRPr lang="fr-FR" sz="2800" i="1" dirty="0" smtClean="0">
              <a:latin typeface="Garamond"/>
              <a:cs typeface="Garamond"/>
            </a:endParaRPr>
          </a:p>
          <a:p>
            <a:pPr algn="r"/>
            <a:r>
              <a:rPr lang="fr-FR" sz="2800" i="1" dirty="0">
                <a:latin typeface="Garamond"/>
                <a:cs typeface="Garamond"/>
              </a:rPr>
              <a:t>v</a:t>
            </a:r>
            <a:r>
              <a:rPr lang="fr-FR" sz="2800" i="1" dirty="0" smtClean="0">
                <a:latin typeface="Garamond"/>
                <a:cs typeface="Garamond"/>
              </a:rPr>
              <a:t>enu dans </a:t>
            </a:r>
            <a:r>
              <a:rPr lang="fr-FR" sz="2800" i="1" dirty="0">
                <a:latin typeface="Garamond"/>
                <a:cs typeface="Garamond"/>
              </a:rPr>
              <a:t>son </a:t>
            </a:r>
            <a:r>
              <a:rPr lang="fr-FR" sz="2800" i="1" dirty="0" smtClean="0">
                <a:latin typeface="Garamond"/>
                <a:cs typeface="Garamond"/>
              </a:rPr>
              <a:t>essart. </a:t>
            </a:r>
          </a:p>
          <a:p>
            <a:pPr algn="r"/>
            <a:r>
              <a:rPr lang="fr-FR" sz="2800" i="1" dirty="0">
                <a:latin typeface="Garamond"/>
                <a:cs typeface="Garamond"/>
              </a:rPr>
              <a:t>P</a:t>
            </a:r>
            <a:r>
              <a:rPr lang="fr-FR" sz="2800" i="1" dirty="0" smtClean="0">
                <a:latin typeface="Garamond"/>
                <a:cs typeface="Garamond"/>
              </a:rPr>
              <a:t>ourtant </a:t>
            </a:r>
            <a:r>
              <a:rPr lang="fr-FR" sz="2800" i="1" dirty="0">
                <a:latin typeface="Garamond"/>
                <a:cs typeface="Garamond"/>
              </a:rPr>
              <a:t>le jour commence à peine à poindre. </a:t>
            </a:r>
            <a:endParaRPr lang="fr-FR" sz="2800" i="1" dirty="0" smtClean="0">
              <a:latin typeface="Garamond"/>
              <a:cs typeface="Garamond"/>
            </a:endParaRPr>
          </a:p>
          <a:p>
            <a:pPr algn="r"/>
            <a:r>
              <a:rPr lang="fr-FR" sz="2800" i="1" dirty="0" smtClean="0">
                <a:latin typeface="Garamond"/>
                <a:cs typeface="Garamond"/>
              </a:rPr>
              <a:t>Mais repos</a:t>
            </a:r>
            <a:r>
              <a:rPr lang="fr-FR" sz="2800" i="1" dirty="0">
                <a:latin typeface="Garamond"/>
                <a:cs typeface="Garamond"/>
              </a:rPr>
              <a:t>, ni bien-être </a:t>
            </a:r>
            <a:endParaRPr lang="fr-FR" sz="2800" i="1" dirty="0" smtClean="0">
              <a:latin typeface="Garamond"/>
              <a:cs typeface="Garamond"/>
            </a:endParaRPr>
          </a:p>
          <a:p>
            <a:pPr algn="r"/>
            <a:r>
              <a:rPr lang="fr-FR" sz="2800" i="1" dirty="0" smtClean="0">
                <a:latin typeface="Garamond"/>
                <a:cs typeface="Garamond"/>
              </a:rPr>
              <a:t>ni </a:t>
            </a:r>
            <a:r>
              <a:rPr lang="fr-FR" sz="2800" i="1" dirty="0">
                <a:latin typeface="Garamond"/>
                <a:cs typeface="Garamond"/>
              </a:rPr>
              <a:t>loisir ne plaisent </a:t>
            </a:r>
            <a:r>
              <a:rPr lang="fr-FR" sz="2800" i="1" dirty="0" smtClean="0">
                <a:latin typeface="Garamond"/>
                <a:cs typeface="Garamond"/>
              </a:rPr>
              <a:t>au vilain. </a:t>
            </a:r>
          </a:p>
          <a:p>
            <a:pPr algn="r"/>
            <a:r>
              <a:rPr lang="fr-FR" sz="2800" i="1" dirty="0" smtClean="0">
                <a:latin typeface="Garamond"/>
                <a:cs typeface="Garamond"/>
              </a:rPr>
              <a:t>Pourquoi s’attarder </a:t>
            </a:r>
            <a:r>
              <a:rPr lang="fr-FR" sz="2800" i="1" dirty="0">
                <a:latin typeface="Garamond"/>
                <a:cs typeface="Garamond"/>
              </a:rPr>
              <a:t>au </a:t>
            </a:r>
            <a:r>
              <a:rPr lang="fr-FR" sz="2800" i="1" dirty="0" smtClean="0">
                <a:latin typeface="Garamond"/>
                <a:cs typeface="Garamond"/>
              </a:rPr>
              <a:t>lit ? </a:t>
            </a:r>
          </a:p>
          <a:p>
            <a:pPr algn="r"/>
            <a:r>
              <a:rPr lang="fr-FR" sz="2800" i="1" dirty="0" smtClean="0">
                <a:latin typeface="Garamond"/>
                <a:cs typeface="Garamond"/>
              </a:rPr>
              <a:t>Dès </a:t>
            </a:r>
            <a:r>
              <a:rPr lang="fr-FR" sz="2800" i="1" dirty="0">
                <a:latin typeface="Garamond"/>
                <a:cs typeface="Garamond"/>
              </a:rPr>
              <a:t>qu’il voit paraître le jour, </a:t>
            </a:r>
            <a:endParaRPr lang="fr-FR" sz="2800" i="1" dirty="0" smtClean="0">
              <a:latin typeface="Garamond"/>
              <a:cs typeface="Garamond"/>
            </a:endParaRPr>
          </a:p>
          <a:p>
            <a:pPr algn="r"/>
            <a:r>
              <a:rPr lang="fr-FR" sz="2800" i="1" dirty="0">
                <a:latin typeface="Garamond"/>
                <a:cs typeface="Garamond"/>
              </a:rPr>
              <a:t>v</a:t>
            </a:r>
            <a:r>
              <a:rPr lang="fr-FR" sz="2800" i="1" dirty="0" smtClean="0">
                <a:latin typeface="Garamond"/>
                <a:cs typeface="Garamond"/>
              </a:rPr>
              <a:t>ilain ne </a:t>
            </a:r>
            <a:r>
              <a:rPr lang="fr-FR" sz="2800" i="1" dirty="0">
                <a:latin typeface="Garamond"/>
                <a:cs typeface="Garamond"/>
              </a:rPr>
              <a:t>peut </a:t>
            </a:r>
            <a:r>
              <a:rPr lang="fr-FR" sz="2800" i="1" dirty="0" smtClean="0">
                <a:latin typeface="Garamond"/>
                <a:cs typeface="Garamond"/>
              </a:rPr>
              <a:t>reposer </a:t>
            </a:r>
          </a:p>
          <a:p>
            <a:pPr algn="r"/>
            <a:r>
              <a:rPr lang="fr-FR" sz="2800" i="1" dirty="0" smtClean="0">
                <a:latin typeface="Garamond"/>
                <a:cs typeface="Garamond"/>
              </a:rPr>
              <a:t>Plutôt </a:t>
            </a:r>
            <a:r>
              <a:rPr lang="fr-FR" sz="2800" i="1" dirty="0">
                <a:latin typeface="Garamond"/>
                <a:cs typeface="Garamond"/>
              </a:rPr>
              <a:t>aller accomplir </a:t>
            </a:r>
            <a:r>
              <a:rPr lang="fr-FR" sz="2800" i="1" dirty="0" smtClean="0">
                <a:latin typeface="Garamond"/>
                <a:cs typeface="Garamond"/>
              </a:rPr>
              <a:t>à l’ouvrage, </a:t>
            </a:r>
          </a:p>
          <a:p>
            <a:pPr algn="r"/>
            <a:r>
              <a:rPr lang="fr-FR" sz="2800" i="1" dirty="0" smtClean="0">
                <a:latin typeface="Garamond"/>
                <a:cs typeface="Garamond"/>
              </a:rPr>
              <a:t>Car vilain supporte bien des maux</a:t>
            </a:r>
            <a:endParaRPr lang="fr-FR" sz="2800" i="1" dirty="0">
              <a:latin typeface="Garamond"/>
              <a:cs typeface="Garamond"/>
            </a:endParaRPr>
          </a:p>
        </p:txBody>
      </p:sp>
    </p:spTree>
    <p:extLst>
      <p:ext uri="{BB962C8B-B14F-4D97-AF65-F5344CB8AC3E}">
        <p14:creationId xmlns:p14="http://schemas.microsoft.com/office/powerpoint/2010/main" val="698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5762" y="152411"/>
            <a:ext cx="5989638" cy="6222993"/>
          </a:xfrm>
        </p:spPr>
        <p:txBody>
          <a:bodyPr>
            <a:noAutofit/>
          </a:bodyPr>
          <a:lstStyle/>
          <a:p>
            <a:pPr marL="0" indent="0">
              <a:buNone/>
            </a:pPr>
            <a:r>
              <a:rPr lang="fr-FR" sz="2400" i="1" dirty="0" smtClean="0">
                <a:latin typeface="Garamond"/>
                <a:cs typeface="Garamond"/>
              </a:rPr>
              <a:t>Le père: </a:t>
            </a:r>
          </a:p>
          <a:p>
            <a:pPr marL="0" indent="0">
              <a:buNone/>
            </a:pPr>
            <a:r>
              <a:rPr lang="fr-FR" sz="2400" dirty="0" smtClean="0">
                <a:latin typeface="Garamond"/>
                <a:cs typeface="Garamond"/>
              </a:rPr>
              <a:t>Cher </a:t>
            </a:r>
            <a:r>
              <a:rPr lang="fr-FR" sz="2400" dirty="0">
                <a:latin typeface="Garamond"/>
                <a:cs typeface="Garamond"/>
              </a:rPr>
              <a:t>fils, mène l’attelage </a:t>
            </a:r>
          </a:p>
          <a:p>
            <a:pPr marL="0" indent="0">
              <a:buNone/>
            </a:pPr>
            <a:r>
              <a:rPr lang="fr-FR" sz="2400" dirty="0" smtClean="0">
                <a:latin typeface="Garamond"/>
                <a:cs typeface="Garamond"/>
              </a:rPr>
              <a:t>Je </a:t>
            </a:r>
            <a:r>
              <a:rPr lang="fr-FR" sz="2400" dirty="0">
                <a:latin typeface="Garamond"/>
                <a:cs typeface="Garamond"/>
              </a:rPr>
              <a:t>guiderai la charrue ; </a:t>
            </a:r>
          </a:p>
          <a:p>
            <a:pPr marL="0" indent="0">
              <a:buNone/>
            </a:pPr>
            <a:r>
              <a:rPr lang="fr-FR" sz="2400" dirty="0">
                <a:latin typeface="Garamond"/>
                <a:cs typeface="Garamond"/>
              </a:rPr>
              <a:t>Ou prends les mancherons, </a:t>
            </a:r>
          </a:p>
          <a:p>
            <a:pPr marL="0" indent="0">
              <a:buNone/>
            </a:pPr>
            <a:r>
              <a:rPr lang="fr-FR" sz="2400" dirty="0">
                <a:latin typeface="Garamond"/>
                <a:cs typeface="Garamond"/>
              </a:rPr>
              <a:t>Et ensemble nous labourerons notre terre. </a:t>
            </a:r>
          </a:p>
          <a:p>
            <a:pPr marL="0" indent="0">
              <a:buNone/>
            </a:pPr>
            <a:r>
              <a:rPr lang="fr-FR" sz="2400" dirty="0" smtClean="0">
                <a:latin typeface="Garamond"/>
                <a:cs typeface="Garamond"/>
              </a:rPr>
              <a:t>Ainsi, </a:t>
            </a:r>
            <a:r>
              <a:rPr lang="fr-FR" sz="2400" dirty="0">
                <a:latin typeface="Garamond"/>
                <a:cs typeface="Garamond"/>
              </a:rPr>
              <a:t>toi </a:t>
            </a:r>
            <a:r>
              <a:rPr lang="fr-FR" sz="2400" dirty="0" smtClean="0">
                <a:latin typeface="Garamond"/>
                <a:cs typeface="Garamond"/>
              </a:rPr>
              <a:t>aussi, tu iras </a:t>
            </a:r>
            <a:r>
              <a:rPr lang="fr-FR" sz="2400" dirty="0">
                <a:latin typeface="Garamond"/>
                <a:cs typeface="Garamond"/>
              </a:rPr>
              <a:t>vers la tombe </a:t>
            </a:r>
          </a:p>
          <a:p>
            <a:pPr marL="0" indent="0">
              <a:buNone/>
            </a:pPr>
            <a:r>
              <a:rPr lang="fr-FR" sz="2400" dirty="0">
                <a:latin typeface="Garamond"/>
                <a:cs typeface="Garamond"/>
              </a:rPr>
              <a:t>Comme moi, en honnête homme, </a:t>
            </a:r>
          </a:p>
          <a:p>
            <a:pPr marL="0" indent="0">
              <a:buNone/>
            </a:pPr>
            <a:r>
              <a:rPr lang="fr-FR" sz="2400" dirty="0">
                <a:latin typeface="Garamond"/>
                <a:cs typeface="Garamond"/>
              </a:rPr>
              <a:t>Car je fus, je le crois, </a:t>
            </a:r>
          </a:p>
          <a:p>
            <a:pPr marL="0" indent="0">
              <a:buNone/>
            </a:pPr>
            <a:r>
              <a:rPr lang="fr-FR" sz="2400" dirty="0">
                <a:latin typeface="Garamond"/>
                <a:cs typeface="Garamond"/>
              </a:rPr>
              <a:t>Fidèle, loyal, </a:t>
            </a:r>
          </a:p>
          <a:p>
            <a:pPr marL="0" indent="0">
              <a:buNone/>
            </a:pPr>
            <a:r>
              <a:rPr lang="fr-FR" sz="2400" dirty="0">
                <a:latin typeface="Garamond"/>
                <a:cs typeface="Garamond"/>
              </a:rPr>
              <a:t>Et je n’ai jamais manqué à ma parole ; </a:t>
            </a:r>
          </a:p>
          <a:p>
            <a:pPr marL="0" indent="0">
              <a:buNone/>
            </a:pPr>
            <a:r>
              <a:rPr lang="fr-FR" sz="2400" dirty="0">
                <a:latin typeface="Garamond"/>
                <a:cs typeface="Garamond"/>
              </a:rPr>
              <a:t>Chaque année, je verse dûment ma dîme, </a:t>
            </a:r>
          </a:p>
          <a:p>
            <a:pPr marL="0" indent="0">
              <a:buNone/>
            </a:pPr>
            <a:r>
              <a:rPr lang="fr-FR" sz="2400" dirty="0">
                <a:latin typeface="Garamond"/>
                <a:cs typeface="Garamond"/>
              </a:rPr>
              <a:t>Et j’ai vécu mon temps </a:t>
            </a:r>
          </a:p>
          <a:p>
            <a:pPr marL="0" indent="0">
              <a:buNone/>
            </a:pPr>
            <a:r>
              <a:rPr lang="fr-FR" sz="2400" dirty="0">
                <a:latin typeface="Garamond"/>
                <a:cs typeface="Garamond"/>
              </a:rPr>
              <a:t>Sans haine et sans </a:t>
            </a:r>
            <a:r>
              <a:rPr lang="fr-FR" sz="2400" dirty="0" smtClean="0">
                <a:latin typeface="Garamond"/>
                <a:cs typeface="Garamond"/>
              </a:rPr>
              <a:t>envie</a:t>
            </a:r>
          </a:p>
        </p:txBody>
      </p:sp>
      <p:sp>
        <p:nvSpPr>
          <p:cNvPr id="4" name="ZoneTexte 3"/>
          <p:cNvSpPr txBox="1"/>
          <p:nvPr/>
        </p:nvSpPr>
        <p:spPr>
          <a:xfrm>
            <a:off x="5118100" y="571504"/>
            <a:ext cx="4529138" cy="4524315"/>
          </a:xfrm>
          <a:prstGeom prst="rect">
            <a:avLst/>
          </a:prstGeom>
          <a:noFill/>
        </p:spPr>
        <p:txBody>
          <a:bodyPr wrap="square" rtlCol="0">
            <a:spAutoFit/>
          </a:bodyPr>
          <a:lstStyle/>
          <a:p>
            <a:pPr algn="r"/>
            <a:r>
              <a:rPr lang="fr-FR" sz="2400" i="1" dirty="0" smtClean="0">
                <a:latin typeface="Garamond"/>
                <a:cs typeface="Garamond"/>
              </a:rPr>
              <a:t>Le fils</a:t>
            </a:r>
          </a:p>
          <a:p>
            <a:pPr algn="r"/>
            <a:r>
              <a:rPr lang="fr-FR" sz="2400" dirty="0" smtClean="0">
                <a:latin typeface="Garamond"/>
                <a:cs typeface="Garamond"/>
              </a:rPr>
              <a:t>Jamais </a:t>
            </a:r>
            <a:r>
              <a:rPr lang="fr-FR" sz="2400" dirty="0">
                <a:latin typeface="Garamond"/>
                <a:cs typeface="Garamond"/>
              </a:rPr>
              <a:t>plus tes sacs n’iront,</a:t>
            </a:r>
          </a:p>
          <a:p>
            <a:pPr algn="r"/>
            <a:r>
              <a:rPr lang="fr-FR" sz="2400" dirty="0">
                <a:latin typeface="Garamond"/>
                <a:cs typeface="Garamond"/>
              </a:rPr>
              <a:t> montés sur mes épaules. </a:t>
            </a:r>
          </a:p>
          <a:p>
            <a:pPr algn="r"/>
            <a:r>
              <a:rPr lang="fr-FR" sz="2400" dirty="0">
                <a:latin typeface="Garamond"/>
                <a:cs typeface="Garamond"/>
              </a:rPr>
              <a:t>Je ne chargerai plus le fumier </a:t>
            </a:r>
          </a:p>
          <a:p>
            <a:pPr algn="r"/>
            <a:r>
              <a:rPr lang="fr-FR" sz="2400" dirty="0">
                <a:latin typeface="Garamond"/>
                <a:cs typeface="Garamond"/>
              </a:rPr>
              <a:t>Sur ta voiture. </a:t>
            </a:r>
          </a:p>
          <a:p>
            <a:pPr algn="r"/>
            <a:r>
              <a:rPr lang="fr-FR" sz="2400" dirty="0">
                <a:latin typeface="Garamond"/>
                <a:cs typeface="Garamond"/>
              </a:rPr>
              <a:t>Dieu me maudisse </a:t>
            </a:r>
          </a:p>
          <a:p>
            <a:pPr algn="r"/>
            <a:r>
              <a:rPr lang="fr-FR" sz="2400" dirty="0">
                <a:latin typeface="Garamond"/>
                <a:cs typeface="Garamond"/>
              </a:rPr>
              <a:t>Si j’attelle encore tes bœufs </a:t>
            </a:r>
          </a:p>
          <a:p>
            <a:pPr algn="r"/>
            <a:r>
              <a:rPr lang="fr-FR" sz="2400" dirty="0">
                <a:latin typeface="Garamond"/>
                <a:cs typeface="Garamond"/>
              </a:rPr>
              <a:t>Et sème encore ton avoine. </a:t>
            </a:r>
            <a:endParaRPr lang="fr-FR" sz="2400" dirty="0" smtClean="0">
              <a:latin typeface="Garamond"/>
              <a:cs typeface="Garamond"/>
            </a:endParaRPr>
          </a:p>
          <a:p>
            <a:pPr algn="r"/>
            <a:endParaRPr lang="fr-FR" sz="2400" dirty="0">
              <a:latin typeface="Garamond"/>
              <a:cs typeface="Garamond"/>
            </a:endParaRPr>
          </a:p>
          <a:p>
            <a:pPr algn="r"/>
            <a:r>
              <a:rPr lang="fr-FR" sz="2000" dirty="0" err="1">
                <a:latin typeface="Garamond"/>
                <a:cs typeface="Garamond"/>
              </a:rPr>
              <a:t>Wernher</a:t>
            </a:r>
            <a:r>
              <a:rPr lang="fr-FR" sz="2000" dirty="0">
                <a:latin typeface="Garamond"/>
                <a:cs typeface="Garamond"/>
              </a:rPr>
              <a:t> der </a:t>
            </a:r>
            <a:r>
              <a:rPr lang="fr-FR" sz="2000" dirty="0" err="1">
                <a:latin typeface="Garamond"/>
                <a:cs typeface="Garamond"/>
              </a:rPr>
              <a:t>Gartenaere</a:t>
            </a:r>
            <a:r>
              <a:rPr lang="fr-FR" sz="2000" dirty="0">
                <a:latin typeface="Garamond"/>
                <a:cs typeface="Garamond"/>
              </a:rPr>
              <a:t>, </a:t>
            </a:r>
            <a:r>
              <a:rPr lang="fr-FR" sz="2000" i="1" dirty="0">
                <a:latin typeface="Garamond"/>
                <a:cs typeface="Garamond"/>
              </a:rPr>
              <a:t>Meier </a:t>
            </a:r>
            <a:r>
              <a:rPr lang="fr-FR" sz="2000" i="1" dirty="0" err="1">
                <a:latin typeface="Garamond"/>
                <a:cs typeface="Garamond"/>
              </a:rPr>
              <a:t>Helmbrecht</a:t>
            </a:r>
            <a:r>
              <a:rPr lang="fr-FR" sz="2000" i="1" dirty="0">
                <a:latin typeface="Garamond"/>
                <a:cs typeface="Garamond"/>
              </a:rPr>
              <a:t> </a:t>
            </a:r>
            <a:r>
              <a:rPr lang="fr-FR" sz="2000" dirty="0">
                <a:latin typeface="Garamond"/>
                <a:cs typeface="Garamond"/>
              </a:rPr>
              <a:t>(vers 1280 ?) </a:t>
            </a:r>
          </a:p>
          <a:p>
            <a:pPr algn="r"/>
            <a:r>
              <a:rPr lang="fr-FR" sz="2400" dirty="0" smtClean="0">
                <a:latin typeface="Garamond"/>
                <a:cs typeface="Garamond"/>
              </a:rPr>
              <a:t> </a:t>
            </a:r>
            <a:endParaRPr lang="fr-FR" sz="2400" dirty="0">
              <a:latin typeface="Garamond"/>
              <a:cs typeface="Garamond"/>
            </a:endParaRPr>
          </a:p>
        </p:txBody>
      </p:sp>
    </p:spTree>
    <p:extLst>
      <p:ext uri="{BB962C8B-B14F-4D97-AF65-F5344CB8AC3E}">
        <p14:creationId xmlns:p14="http://schemas.microsoft.com/office/powerpoint/2010/main" val="43682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4" y="279403"/>
            <a:ext cx="9537697" cy="6476999"/>
          </a:xfrm>
        </p:spPr>
        <p:txBody>
          <a:bodyPr>
            <a:normAutofit fontScale="70000" lnSpcReduction="20000"/>
          </a:bodyPr>
          <a:lstStyle/>
          <a:p>
            <a:pPr marL="0" indent="0">
              <a:buNone/>
            </a:pPr>
            <a:r>
              <a:rPr lang="fr-FR" sz="4000" dirty="0">
                <a:latin typeface="Garamond"/>
                <a:cs typeface="Garamond"/>
              </a:rPr>
              <a:t>Un laboureur était avec lui, son frère.</a:t>
            </a:r>
          </a:p>
          <a:p>
            <a:pPr marL="0" indent="0">
              <a:buNone/>
            </a:pPr>
            <a:r>
              <a:rPr lang="fr-FR" sz="4000" dirty="0">
                <a:latin typeface="Garamond"/>
                <a:cs typeface="Garamond"/>
              </a:rPr>
              <a:t>Il avait charrié du fumier en </a:t>
            </a:r>
            <a:r>
              <a:rPr lang="fr-FR" sz="4000" dirty="0" smtClean="0">
                <a:latin typeface="Garamond"/>
                <a:cs typeface="Garamond"/>
              </a:rPr>
              <a:t>quantité.</a:t>
            </a:r>
            <a:endParaRPr lang="fr-FR" sz="4000" dirty="0">
              <a:latin typeface="Garamond"/>
              <a:cs typeface="Garamond"/>
            </a:endParaRPr>
          </a:p>
          <a:p>
            <a:pPr marL="0" indent="0">
              <a:buNone/>
            </a:pPr>
            <a:r>
              <a:rPr lang="fr-FR" sz="4000" dirty="0">
                <a:latin typeface="Garamond"/>
                <a:cs typeface="Garamond"/>
              </a:rPr>
              <a:t>C’était un vrai et dur </a:t>
            </a:r>
            <a:r>
              <a:rPr lang="fr-FR" sz="4000" dirty="0" smtClean="0">
                <a:latin typeface="Garamond"/>
                <a:cs typeface="Garamond"/>
              </a:rPr>
              <a:t>travailleur,</a:t>
            </a:r>
            <a:endParaRPr lang="fr-FR" sz="4000" dirty="0">
              <a:latin typeface="Garamond"/>
              <a:cs typeface="Garamond"/>
            </a:endParaRPr>
          </a:p>
          <a:p>
            <a:pPr marL="0" indent="0">
              <a:buNone/>
            </a:pPr>
            <a:r>
              <a:rPr lang="fr-FR" sz="4000" dirty="0" smtClean="0">
                <a:latin typeface="Garamond"/>
                <a:cs typeface="Garamond"/>
              </a:rPr>
              <a:t>un </a:t>
            </a:r>
            <a:r>
              <a:rPr lang="fr-FR" sz="4000" dirty="0">
                <a:latin typeface="Garamond"/>
                <a:cs typeface="Garamond"/>
              </a:rPr>
              <a:t>homme paisible et </a:t>
            </a:r>
            <a:r>
              <a:rPr lang="fr-FR" sz="4000" dirty="0" smtClean="0">
                <a:latin typeface="Garamond"/>
                <a:cs typeface="Garamond"/>
              </a:rPr>
              <a:t>charitable.</a:t>
            </a:r>
            <a:endParaRPr lang="fr-FR" sz="4000" dirty="0">
              <a:latin typeface="Garamond"/>
              <a:cs typeface="Garamond"/>
            </a:endParaRPr>
          </a:p>
          <a:p>
            <a:pPr marL="0" indent="0">
              <a:buNone/>
            </a:pPr>
            <a:r>
              <a:rPr lang="fr-FR" sz="4000" dirty="0">
                <a:latin typeface="Garamond"/>
                <a:cs typeface="Garamond"/>
              </a:rPr>
              <a:t>Il aimait Dieu de tout son cœur</a:t>
            </a:r>
          </a:p>
          <a:p>
            <a:pPr marL="0" indent="0">
              <a:buNone/>
            </a:pPr>
            <a:r>
              <a:rPr lang="fr-FR" sz="4000" dirty="0" smtClean="0">
                <a:latin typeface="Garamond"/>
                <a:cs typeface="Garamond"/>
              </a:rPr>
              <a:t>en </a:t>
            </a:r>
            <a:r>
              <a:rPr lang="fr-FR" sz="4000" dirty="0">
                <a:latin typeface="Garamond"/>
                <a:cs typeface="Garamond"/>
              </a:rPr>
              <a:t>tout temps, de joie ou de peine</a:t>
            </a:r>
          </a:p>
          <a:p>
            <a:pPr marL="0" indent="0">
              <a:buNone/>
            </a:pPr>
            <a:r>
              <a:rPr lang="fr-FR" sz="4000" dirty="0" smtClean="0">
                <a:latin typeface="Garamond"/>
                <a:cs typeface="Garamond"/>
              </a:rPr>
              <a:t>et </a:t>
            </a:r>
            <a:r>
              <a:rPr lang="fr-FR" sz="4000" dirty="0">
                <a:latin typeface="Garamond"/>
                <a:cs typeface="Garamond"/>
              </a:rPr>
              <a:t>son prochain comme lui-même.</a:t>
            </a:r>
          </a:p>
          <a:p>
            <a:pPr marL="0" indent="0">
              <a:buNone/>
            </a:pPr>
            <a:r>
              <a:rPr lang="fr-FR" sz="4000" dirty="0">
                <a:latin typeface="Garamond"/>
                <a:cs typeface="Garamond"/>
              </a:rPr>
              <a:t>Il aurait battu le grain, creusé, sarclé</a:t>
            </a:r>
          </a:p>
          <a:p>
            <a:pPr marL="0" indent="0">
              <a:buNone/>
            </a:pPr>
            <a:r>
              <a:rPr lang="fr-FR" sz="4000" dirty="0" smtClean="0">
                <a:latin typeface="Garamond"/>
                <a:cs typeface="Garamond"/>
              </a:rPr>
              <a:t>pour </a:t>
            </a:r>
            <a:r>
              <a:rPr lang="fr-FR" sz="4000" dirty="0">
                <a:latin typeface="Garamond"/>
                <a:cs typeface="Garamond"/>
              </a:rPr>
              <a:t>l’amour du Christ, pour toute pauvre créature, </a:t>
            </a:r>
          </a:p>
          <a:p>
            <a:pPr marL="0" indent="0">
              <a:buNone/>
            </a:pPr>
            <a:r>
              <a:rPr lang="fr-FR" sz="4000" dirty="0" smtClean="0">
                <a:latin typeface="Garamond"/>
                <a:cs typeface="Garamond"/>
              </a:rPr>
              <a:t>sans </a:t>
            </a:r>
            <a:r>
              <a:rPr lang="fr-FR" sz="4000" dirty="0">
                <a:latin typeface="Garamond"/>
                <a:cs typeface="Garamond"/>
              </a:rPr>
              <a:t>demander de salaire, s’il le </a:t>
            </a:r>
            <a:r>
              <a:rPr lang="fr-FR" sz="4000" dirty="0" smtClean="0">
                <a:latin typeface="Garamond"/>
                <a:cs typeface="Garamond"/>
              </a:rPr>
              <a:t>pouvait.</a:t>
            </a:r>
            <a:endParaRPr lang="fr-FR" sz="4000" dirty="0">
              <a:latin typeface="Garamond"/>
              <a:cs typeface="Garamond"/>
            </a:endParaRPr>
          </a:p>
          <a:p>
            <a:pPr marL="0" indent="0">
              <a:buNone/>
            </a:pPr>
            <a:r>
              <a:rPr lang="fr-FR" sz="4000" dirty="0">
                <a:latin typeface="Garamond"/>
                <a:cs typeface="Garamond"/>
              </a:rPr>
              <a:t>Il payait ses dîmes, toutes, belles et bonnes,</a:t>
            </a:r>
          </a:p>
          <a:p>
            <a:pPr marL="0" indent="0">
              <a:buNone/>
            </a:pPr>
            <a:r>
              <a:rPr lang="fr-FR" sz="4000" dirty="0" smtClean="0">
                <a:latin typeface="Garamond"/>
                <a:cs typeface="Garamond"/>
              </a:rPr>
              <a:t>de </a:t>
            </a:r>
            <a:r>
              <a:rPr lang="fr-FR" sz="4000" dirty="0">
                <a:latin typeface="Garamond"/>
                <a:cs typeface="Garamond"/>
              </a:rPr>
              <a:t>son travail comme de ses bêtes. </a:t>
            </a:r>
          </a:p>
          <a:p>
            <a:pPr marL="0" indent="0">
              <a:buNone/>
            </a:pPr>
            <a:r>
              <a:rPr lang="fr-FR" sz="4000" dirty="0" smtClean="0">
                <a:latin typeface="Garamond"/>
                <a:cs typeface="Garamond"/>
              </a:rPr>
              <a:t>Vêtu d’un </a:t>
            </a:r>
            <a:r>
              <a:rPr lang="fr-FR" sz="4000" dirty="0">
                <a:latin typeface="Garamond"/>
                <a:cs typeface="Garamond"/>
              </a:rPr>
              <a:t>tabard, il montait un </a:t>
            </a:r>
            <a:r>
              <a:rPr lang="fr-FR" sz="4000" dirty="0" smtClean="0">
                <a:latin typeface="Garamond"/>
                <a:cs typeface="Garamond"/>
              </a:rPr>
              <a:t>roncin</a:t>
            </a:r>
          </a:p>
          <a:p>
            <a:pPr marL="0" indent="0">
              <a:buNone/>
            </a:pPr>
            <a:endParaRPr lang="fr-FR" dirty="0">
              <a:effectLst/>
              <a:latin typeface="Garamond"/>
              <a:cs typeface="Garamond"/>
            </a:endParaRPr>
          </a:p>
          <a:p>
            <a:pPr marL="0" indent="0">
              <a:buNone/>
            </a:pPr>
            <a:r>
              <a:rPr lang="fr-FR" dirty="0" smtClean="0">
                <a:latin typeface="Garamond"/>
                <a:cs typeface="Garamond"/>
              </a:rPr>
              <a:t>Geoffroy Chaucer, </a:t>
            </a:r>
            <a:r>
              <a:rPr lang="fr-FR" i="1" dirty="0" smtClean="0">
                <a:latin typeface="Garamond"/>
                <a:cs typeface="Garamond"/>
              </a:rPr>
              <a:t>Les conte de Canterbury</a:t>
            </a:r>
            <a:r>
              <a:rPr lang="fr-FR" dirty="0" smtClean="0">
                <a:latin typeface="Garamond"/>
                <a:cs typeface="Garamond"/>
              </a:rPr>
              <a:t>, Prologue général.</a:t>
            </a:r>
            <a:r>
              <a:rPr lang="fr-FR" dirty="0" smtClean="0">
                <a:effectLst/>
                <a:latin typeface="Garamond"/>
                <a:cs typeface="Garamond"/>
              </a:rPr>
              <a:t> </a:t>
            </a:r>
            <a:endParaRPr lang="fr-FR" dirty="0">
              <a:latin typeface="Garamond"/>
              <a:cs typeface="Garamond"/>
            </a:endParaRPr>
          </a:p>
        </p:txBody>
      </p:sp>
    </p:spTree>
    <p:extLst>
      <p:ext uri="{BB962C8B-B14F-4D97-AF65-F5344CB8AC3E}">
        <p14:creationId xmlns:p14="http://schemas.microsoft.com/office/powerpoint/2010/main" val="98820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155" y="76200"/>
            <a:ext cx="10176769" cy="4597400"/>
          </a:xfrm>
          <a:prstGeom prst="rect">
            <a:avLst/>
          </a:prstGeom>
        </p:spPr>
      </p:pic>
      <p:sp>
        <p:nvSpPr>
          <p:cNvPr id="5" name="ZoneTexte 4"/>
          <p:cNvSpPr txBox="1"/>
          <p:nvPr/>
        </p:nvSpPr>
        <p:spPr>
          <a:xfrm>
            <a:off x="1208388" y="5105400"/>
            <a:ext cx="7843012" cy="1446550"/>
          </a:xfrm>
          <a:prstGeom prst="rect">
            <a:avLst/>
          </a:prstGeom>
          <a:noFill/>
        </p:spPr>
        <p:txBody>
          <a:bodyPr wrap="none" rtlCol="0">
            <a:spAutoFit/>
          </a:bodyPr>
          <a:lstStyle/>
          <a:p>
            <a:pPr algn="ctr"/>
            <a:r>
              <a:rPr lang="fr-FR" sz="3200" dirty="0">
                <a:latin typeface="Garamond"/>
                <a:cs typeface="Garamond"/>
              </a:rPr>
              <a:t>L</a:t>
            </a:r>
            <a:r>
              <a:rPr lang="fr-FR" sz="3200" dirty="0" smtClean="0">
                <a:latin typeface="Garamond"/>
                <a:cs typeface="Garamond"/>
              </a:rPr>
              <a:t>aboureur et charrue (vers 1260)</a:t>
            </a:r>
          </a:p>
          <a:p>
            <a:pPr algn="ctr"/>
            <a:r>
              <a:rPr lang="fr-FR" sz="2800" dirty="0" smtClean="0">
                <a:latin typeface="Garamond"/>
                <a:cs typeface="Garamond"/>
              </a:rPr>
              <a:t>Bas-relief gravé (pierre tombale ?) </a:t>
            </a:r>
          </a:p>
          <a:p>
            <a:pPr algn="ctr"/>
            <a:r>
              <a:rPr lang="fr-FR" sz="2800" dirty="0">
                <a:latin typeface="Garamond"/>
                <a:cs typeface="Garamond"/>
              </a:rPr>
              <a:t>É</a:t>
            </a:r>
            <a:r>
              <a:rPr lang="fr-FR" sz="2800" dirty="0" smtClean="0">
                <a:latin typeface="Garamond"/>
                <a:cs typeface="Garamond"/>
              </a:rPr>
              <a:t>glise Saint-Pierre ; Senlis, musée d’art et d’archéologie</a:t>
            </a:r>
            <a:endParaRPr lang="fr-FR" sz="2800" dirty="0">
              <a:latin typeface="Garamond"/>
              <a:cs typeface="Garamond"/>
            </a:endParaRPr>
          </a:p>
        </p:txBody>
      </p:sp>
    </p:spTree>
    <p:extLst>
      <p:ext uri="{BB962C8B-B14F-4D97-AF65-F5344CB8AC3E}">
        <p14:creationId xmlns:p14="http://schemas.microsoft.com/office/powerpoint/2010/main" val="146614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FFF641-782C-034E-91E8-3C3020A9AD25}"/>
              </a:ext>
            </a:extLst>
          </p:cNvPr>
          <p:cNvSpPr>
            <a:spLocks noGrp="1"/>
          </p:cNvSpPr>
          <p:nvPr>
            <p:ph type="title"/>
          </p:nvPr>
        </p:nvSpPr>
        <p:spPr>
          <a:xfrm>
            <a:off x="22807" y="-10727"/>
            <a:ext cx="5724447" cy="1567313"/>
          </a:xfrm>
        </p:spPr>
        <p:txBody>
          <a:bodyPr>
            <a:normAutofit/>
          </a:bodyPr>
          <a:lstStyle/>
          <a:p>
            <a:pPr algn="ctr"/>
            <a:r>
              <a:rPr lang="fr-FR" sz="3600" dirty="0" smtClean="0">
                <a:latin typeface="Garamond" panose="02020404030301010803" pitchFamily="18" charset="0"/>
              </a:rPr>
              <a:t>les bœufs de la cathédrale de Laon (vers 1200)</a:t>
            </a:r>
            <a:endParaRPr lang="fr-FR" sz="3600" dirty="0">
              <a:latin typeface="Garamond" panose="02020404030301010803" pitchFamily="18" charset="0"/>
            </a:endParaRPr>
          </a:p>
        </p:txBody>
      </p:sp>
      <p:pic>
        <p:nvPicPr>
          <p:cNvPr id="2050" name="Picture 2" descr="Photo gratuite: Cathédrale, Laon, France, Image - Image ...">
            <a:hlinkClick r:id="rId2"/>
            <a:extLst>
              <a:ext uri="{FF2B5EF4-FFF2-40B4-BE49-F238E27FC236}">
                <a16:creationId xmlns:a16="http://schemas.microsoft.com/office/drawing/2014/main" xmlns="" id="{AC912B39-E52E-4A45-8E21-52B1765D25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08" y="1419899"/>
            <a:ext cx="7183095" cy="54279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ley's Art Blog: Laon Cathedral">
            <a:hlinkClick r:id="rId4"/>
            <a:extLst>
              <a:ext uri="{FF2B5EF4-FFF2-40B4-BE49-F238E27FC236}">
                <a16:creationId xmlns:a16="http://schemas.microsoft.com/office/drawing/2014/main" xmlns="" id="{ED288816-E4B0-214B-ABE0-EDECC5775CE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94602" y="-66497"/>
            <a:ext cx="4592400" cy="566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941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1160895.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7925" y="0"/>
            <a:ext cx="7912164" cy="6858000"/>
          </a:xfrm>
          <a:prstGeom prst="rect">
            <a:avLst/>
          </a:prstGeom>
        </p:spPr>
      </p:pic>
      <p:sp>
        <p:nvSpPr>
          <p:cNvPr id="5" name="ZoneTexte 4"/>
          <p:cNvSpPr txBox="1"/>
          <p:nvPr/>
        </p:nvSpPr>
        <p:spPr>
          <a:xfrm>
            <a:off x="0" y="978181"/>
            <a:ext cx="2377924" cy="2308324"/>
          </a:xfrm>
          <a:prstGeom prst="rect">
            <a:avLst/>
          </a:prstGeom>
          <a:noFill/>
        </p:spPr>
        <p:txBody>
          <a:bodyPr wrap="square" rtlCol="0">
            <a:spAutoFit/>
          </a:bodyPr>
          <a:lstStyle/>
          <a:p>
            <a:r>
              <a:rPr lang="en-GB" sz="3600" dirty="0" smtClean="0">
                <a:latin typeface="Garamond"/>
                <a:cs typeface="Garamond"/>
              </a:rPr>
              <a:t>Chartres: les </a:t>
            </a:r>
            <a:r>
              <a:rPr lang="en-GB" sz="3600" dirty="0" err="1" smtClean="0">
                <a:latin typeface="Garamond"/>
                <a:cs typeface="Garamond"/>
              </a:rPr>
              <a:t>laboureurs</a:t>
            </a:r>
            <a:r>
              <a:rPr lang="en-GB" sz="3600" dirty="0" smtClean="0">
                <a:latin typeface="Garamond"/>
                <a:cs typeface="Garamond"/>
              </a:rPr>
              <a:t> de </a:t>
            </a:r>
            <a:r>
              <a:rPr lang="en-GB" sz="3600" dirty="0" err="1" smtClean="0">
                <a:latin typeface="Garamond"/>
                <a:cs typeface="Garamond"/>
              </a:rPr>
              <a:t>Nogent</a:t>
            </a:r>
            <a:r>
              <a:rPr lang="en-GB" sz="3600" dirty="0" smtClean="0">
                <a:latin typeface="Garamond"/>
                <a:cs typeface="Garamond"/>
              </a:rPr>
              <a:t> (</a:t>
            </a:r>
            <a:r>
              <a:rPr lang="en-GB" sz="3600" dirty="0" err="1" smtClean="0">
                <a:latin typeface="Garamond"/>
                <a:cs typeface="Garamond"/>
              </a:rPr>
              <a:t>vers</a:t>
            </a:r>
            <a:r>
              <a:rPr lang="en-GB" sz="3600" dirty="0" smtClean="0">
                <a:latin typeface="Garamond"/>
                <a:cs typeface="Garamond"/>
              </a:rPr>
              <a:t> 1240)</a:t>
            </a:r>
            <a:endParaRPr lang="en-GB" sz="3600" dirty="0">
              <a:latin typeface="Garamond"/>
              <a:cs typeface="Garamond"/>
            </a:endParaRPr>
          </a:p>
        </p:txBody>
      </p:sp>
    </p:spTree>
    <p:extLst>
      <p:ext uri="{BB962C8B-B14F-4D97-AF65-F5344CB8AC3E}">
        <p14:creationId xmlns:p14="http://schemas.microsoft.com/office/powerpoint/2010/main" val="40009386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a:cs typeface="Garamond"/>
              </a:rPr>
              <a:t>Un modèle cistercien ? </a:t>
            </a:r>
            <a:endParaRPr lang="fr-FR" dirty="0">
              <a:latin typeface="Garamond"/>
              <a:cs typeface="Garamond"/>
            </a:endParaRPr>
          </a:p>
        </p:txBody>
      </p:sp>
      <p:sp>
        <p:nvSpPr>
          <p:cNvPr id="3" name="Espace réservé du contenu 2"/>
          <p:cNvSpPr>
            <a:spLocks noGrp="1"/>
          </p:cNvSpPr>
          <p:nvPr>
            <p:ph idx="1"/>
          </p:nvPr>
        </p:nvSpPr>
        <p:spPr/>
        <p:txBody>
          <a:bodyPr/>
          <a:lstStyle/>
          <a:p>
            <a:r>
              <a:rPr lang="fr-FR" dirty="0" smtClean="0">
                <a:latin typeface="Garamond"/>
                <a:cs typeface="Garamond"/>
              </a:rPr>
              <a:t>Bernard de Clairvaux et le paysan</a:t>
            </a:r>
          </a:p>
          <a:p>
            <a:endParaRPr lang="fr-FR" dirty="0">
              <a:latin typeface="Garamond"/>
              <a:cs typeface="Garamond"/>
            </a:endParaRPr>
          </a:p>
          <a:p>
            <a:r>
              <a:rPr lang="fr-FR" dirty="0" smtClean="0">
                <a:latin typeface="Garamond"/>
                <a:cs typeface="Garamond"/>
              </a:rPr>
              <a:t>La bienheureuse </a:t>
            </a:r>
            <a:r>
              <a:rPr lang="fr-FR" dirty="0" err="1" smtClean="0">
                <a:latin typeface="Garamond"/>
                <a:cs typeface="Garamond"/>
              </a:rPr>
              <a:t>Alpaïs</a:t>
            </a:r>
            <a:r>
              <a:rPr lang="fr-FR" dirty="0" smtClean="0">
                <a:latin typeface="Garamond"/>
                <a:cs typeface="Garamond"/>
              </a:rPr>
              <a:t> de </a:t>
            </a:r>
            <a:r>
              <a:rPr lang="fr-FR" dirty="0" err="1" smtClean="0">
                <a:latin typeface="Garamond"/>
                <a:cs typeface="Garamond"/>
              </a:rPr>
              <a:t>Cudot</a:t>
            </a:r>
            <a:endParaRPr lang="fr-FR" dirty="0" smtClean="0">
              <a:latin typeface="Garamond"/>
              <a:cs typeface="Garamond"/>
            </a:endParaRPr>
          </a:p>
          <a:p>
            <a:endParaRPr lang="fr-FR" dirty="0">
              <a:latin typeface="Garamond"/>
              <a:cs typeface="Garamond"/>
            </a:endParaRPr>
          </a:p>
          <a:p>
            <a:r>
              <a:rPr lang="fr-FR" dirty="0" smtClean="0">
                <a:latin typeface="Garamond"/>
                <a:cs typeface="Garamond"/>
              </a:rPr>
              <a:t>Moines, convers et </a:t>
            </a:r>
            <a:r>
              <a:rPr lang="fr-FR" i="1" dirty="0" err="1">
                <a:latin typeface="Garamond"/>
                <a:cs typeface="Garamond"/>
              </a:rPr>
              <a:t>l</a:t>
            </a:r>
            <a:r>
              <a:rPr lang="fr-FR" i="1" dirty="0" err="1" smtClean="0">
                <a:latin typeface="Garamond"/>
                <a:cs typeface="Garamond"/>
              </a:rPr>
              <a:t>aboratores</a:t>
            </a:r>
            <a:r>
              <a:rPr lang="fr-FR" dirty="0" smtClean="0">
                <a:latin typeface="Garamond"/>
                <a:cs typeface="Garamond"/>
              </a:rPr>
              <a:t> dans le </a:t>
            </a:r>
            <a:r>
              <a:rPr lang="fr-FR" i="1" dirty="0">
                <a:latin typeface="Garamond"/>
                <a:cs typeface="Garamond"/>
              </a:rPr>
              <a:t>S</a:t>
            </a:r>
            <a:r>
              <a:rPr lang="fr-FR" i="1" dirty="0" smtClean="0">
                <a:latin typeface="Garamond"/>
                <a:cs typeface="Garamond"/>
              </a:rPr>
              <a:t>tatut général </a:t>
            </a:r>
            <a:r>
              <a:rPr lang="fr-FR" dirty="0" smtClean="0">
                <a:latin typeface="Garamond"/>
                <a:cs typeface="Garamond"/>
              </a:rPr>
              <a:t>de 1134. </a:t>
            </a:r>
          </a:p>
          <a:p>
            <a:endParaRPr lang="fr-FR" dirty="0">
              <a:latin typeface="Garamond"/>
              <a:cs typeface="Garamond"/>
            </a:endParaRPr>
          </a:p>
          <a:p>
            <a:endParaRPr lang="fr-FR" dirty="0" smtClean="0">
              <a:latin typeface="Garamond"/>
              <a:cs typeface="Garamond"/>
            </a:endParaRPr>
          </a:p>
          <a:p>
            <a:endParaRPr lang="fr-FR" dirty="0">
              <a:latin typeface="Garamond"/>
              <a:cs typeface="Garamond"/>
            </a:endParaRPr>
          </a:p>
          <a:p>
            <a:endParaRPr lang="fr-FR" dirty="0">
              <a:latin typeface="Garamond"/>
              <a:cs typeface="Garamond"/>
            </a:endParaRPr>
          </a:p>
        </p:txBody>
      </p:sp>
    </p:spTree>
    <p:extLst>
      <p:ext uri="{BB962C8B-B14F-4D97-AF65-F5344CB8AC3E}">
        <p14:creationId xmlns:p14="http://schemas.microsoft.com/office/powerpoint/2010/main" val="386698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4350" y="431811"/>
            <a:ext cx="9258300" cy="5694363"/>
          </a:xfrm>
        </p:spPr>
        <p:txBody>
          <a:bodyPr>
            <a:normAutofit/>
          </a:bodyPr>
          <a:lstStyle/>
          <a:p>
            <a:pPr marL="0" indent="0">
              <a:buNone/>
            </a:pPr>
            <a:r>
              <a:rPr lang="fr-FR" sz="3600" dirty="0">
                <a:latin typeface="Garamond"/>
                <a:cs typeface="Garamond"/>
              </a:rPr>
              <a:t>Je te le demande, quel </a:t>
            </a:r>
            <a:r>
              <a:rPr lang="fr-FR" sz="3600" dirty="0" smtClean="0">
                <a:latin typeface="Garamond"/>
                <a:cs typeface="Garamond"/>
              </a:rPr>
              <a:t>paysan </a:t>
            </a:r>
            <a:r>
              <a:rPr lang="fr-FR" sz="3600" i="1" dirty="0" smtClean="0">
                <a:latin typeface="Garamond"/>
                <a:cs typeface="Garamond"/>
              </a:rPr>
              <a:t>(</a:t>
            </a:r>
            <a:r>
              <a:rPr lang="fr-FR" sz="3600" i="1" dirty="0" err="1" smtClean="0">
                <a:latin typeface="Garamond"/>
                <a:cs typeface="Garamond"/>
              </a:rPr>
              <a:t>rusticus</a:t>
            </a:r>
            <a:r>
              <a:rPr lang="fr-FR" sz="3600" i="1" dirty="0" smtClean="0">
                <a:latin typeface="Garamond"/>
                <a:cs typeface="Garamond"/>
              </a:rPr>
              <a:t>)</a:t>
            </a:r>
            <a:r>
              <a:rPr lang="fr-FR" sz="3600" dirty="0" smtClean="0">
                <a:latin typeface="Garamond"/>
                <a:cs typeface="Garamond"/>
              </a:rPr>
              <a:t>, </a:t>
            </a:r>
            <a:r>
              <a:rPr lang="fr-FR" sz="3600" dirty="0">
                <a:latin typeface="Garamond"/>
                <a:cs typeface="Garamond"/>
              </a:rPr>
              <a:t>si quelque noble et puissant </a:t>
            </a:r>
            <a:r>
              <a:rPr lang="fr-FR" sz="3600" dirty="0" smtClean="0">
                <a:latin typeface="Garamond"/>
                <a:cs typeface="Garamond"/>
              </a:rPr>
              <a:t>personnage lui </a:t>
            </a:r>
            <a:r>
              <a:rPr lang="fr-FR" sz="3600" dirty="0">
                <a:latin typeface="Garamond"/>
                <a:cs typeface="Garamond"/>
              </a:rPr>
              <a:t>demande </a:t>
            </a:r>
            <a:r>
              <a:rPr lang="fr-FR" sz="3600" dirty="0" smtClean="0">
                <a:latin typeface="Garamond"/>
                <a:cs typeface="Garamond"/>
              </a:rPr>
              <a:t>hospitalité, </a:t>
            </a:r>
            <a:r>
              <a:rPr lang="fr-FR" sz="3600" dirty="0">
                <a:latin typeface="Garamond"/>
                <a:cs typeface="Garamond"/>
              </a:rPr>
              <a:t>n’ira pas de lui-</a:t>
            </a:r>
            <a:r>
              <a:rPr lang="fr-FR" sz="3600" dirty="0" smtClean="0">
                <a:latin typeface="Garamond"/>
                <a:cs typeface="Garamond"/>
              </a:rPr>
              <a:t>même </a:t>
            </a:r>
            <a:r>
              <a:rPr lang="fr-FR" sz="3600" dirty="0">
                <a:latin typeface="Garamond"/>
                <a:cs typeface="Garamond"/>
              </a:rPr>
              <a:t>se coucher </a:t>
            </a:r>
            <a:r>
              <a:rPr lang="fr-FR" sz="3600" dirty="0" smtClean="0">
                <a:latin typeface="Garamond"/>
                <a:cs typeface="Garamond"/>
              </a:rPr>
              <a:t>au coin </a:t>
            </a:r>
            <a:r>
              <a:rPr lang="fr-FR" sz="3600" dirty="0">
                <a:latin typeface="Garamond"/>
                <a:cs typeface="Garamond"/>
              </a:rPr>
              <a:t>de sa maison, sous les marches de l’escalier ou encore dans </a:t>
            </a:r>
            <a:r>
              <a:rPr lang="fr-FR" sz="3600" dirty="0" smtClean="0">
                <a:latin typeface="Garamond"/>
                <a:cs typeface="Garamond"/>
              </a:rPr>
              <a:t>les cendres mêmes </a:t>
            </a:r>
            <a:r>
              <a:rPr lang="fr-FR" sz="3600" dirty="0">
                <a:latin typeface="Garamond"/>
                <a:cs typeface="Garamond"/>
              </a:rPr>
              <a:t>du foyer, </a:t>
            </a:r>
            <a:r>
              <a:rPr lang="fr-FR" sz="3600" dirty="0" smtClean="0">
                <a:latin typeface="Garamond"/>
                <a:cs typeface="Garamond"/>
              </a:rPr>
              <a:t>cédant la meilleure place à son hôte</a:t>
            </a:r>
            <a:r>
              <a:rPr lang="fr-FR" sz="3600" dirty="0">
                <a:latin typeface="Garamond"/>
                <a:cs typeface="Garamond"/>
              </a:rPr>
              <a:t>, comme il </a:t>
            </a:r>
            <a:r>
              <a:rPr lang="fr-FR" sz="3600" dirty="0" smtClean="0">
                <a:latin typeface="Garamond"/>
                <a:cs typeface="Garamond"/>
              </a:rPr>
              <a:t>convient</a:t>
            </a:r>
            <a:r>
              <a:rPr lang="fr-FR" sz="3600" dirty="0">
                <a:latin typeface="Garamond"/>
                <a:cs typeface="Garamond"/>
              </a:rPr>
              <a:t> </a:t>
            </a:r>
            <a:r>
              <a:rPr lang="fr-FR" sz="3600" dirty="0" smtClean="0">
                <a:latin typeface="Garamond"/>
                <a:cs typeface="Garamond"/>
              </a:rPr>
              <a:t>?</a:t>
            </a:r>
          </a:p>
          <a:p>
            <a:pPr marL="0" indent="0">
              <a:buNone/>
            </a:pPr>
            <a:endParaRPr lang="fr-FR" sz="3600" dirty="0" smtClean="0">
              <a:latin typeface="Garamond"/>
              <a:cs typeface="Garamond"/>
            </a:endParaRPr>
          </a:p>
          <a:p>
            <a:pPr marL="0" indent="0" algn="r">
              <a:buNone/>
            </a:pPr>
            <a:r>
              <a:rPr lang="fr-FR" dirty="0" smtClean="0">
                <a:latin typeface="Garamond"/>
                <a:cs typeface="Garamond"/>
              </a:rPr>
              <a:t>Bernard de </a:t>
            </a:r>
            <a:r>
              <a:rPr lang="fr-FR" dirty="0">
                <a:latin typeface="Garamond"/>
                <a:cs typeface="Garamond"/>
              </a:rPr>
              <a:t>Clairvaux, </a:t>
            </a:r>
            <a:r>
              <a:rPr lang="fr-FR" i="1" dirty="0" err="1">
                <a:latin typeface="Garamond"/>
                <a:cs typeface="Garamond"/>
              </a:rPr>
              <a:t>Sermo</a:t>
            </a:r>
            <a:r>
              <a:rPr lang="fr-FR" i="1" dirty="0">
                <a:latin typeface="Garamond"/>
                <a:cs typeface="Garamond"/>
              </a:rPr>
              <a:t> in </a:t>
            </a:r>
            <a:r>
              <a:rPr lang="fr-FR" i="1" dirty="0" err="1">
                <a:latin typeface="Garamond"/>
                <a:cs typeface="Garamond"/>
              </a:rPr>
              <a:t>adventu</a:t>
            </a:r>
            <a:r>
              <a:rPr lang="fr-FR" i="1" dirty="0">
                <a:latin typeface="Garamond"/>
                <a:cs typeface="Garamond"/>
              </a:rPr>
              <a:t> </a:t>
            </a:r>
            <a:r>
              <a:rPr lang="fr-FR" i="1" dirty="0" err="1">
                <a:latin typeface="Garamond"/>
                <a:cs typeface="Garamond"/>
              </a:rPr>
              <a:t>Domini</a:t>
            </a:r>
            <a:r>
              <a:rPr lang="fr-FR" dirty="0">
                <a:latin typeface="Garamond"/>
                <a:cs typeface="Garamond"/>
              </a:rPr>
              <a:t>, </a:t>
            </a:r>
            <a:r>
              <a:rPr lang="fr-FR" dirty="0" smtClean="0">
                <a:latin typeface="Garamond"/>
                <a:cs typeface="Garamond"/>
              </a:rPr>
              <a:t>6, 3</a:t>
            </a:r>
          </a:p>
          <a:p>
            <a:pPr marL="0" indent="0" algn="r">
              <a:buNone/>
            </a:pPr>
            <a:endParaRPr lang="fr-FR" dirty="0">
              <a:latin typeface="Garamond"/>
              <a:cs typeface="Garamond"/>
            </a:endParaRPr>
          </a:p>
        </p:txBody>
      </p:sp>
    </p:spTree>
    <p:extLst>
      <p:ext uri="{BB962C8B-B14F-4D97-AF65-F5344CB8AC3E}">
        <p14:creationId xmlns:p14="http://schemas.microsoft.com/office/powerpoint/2010/main" val="298510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37" y="228611"/>
            <a:ext cx="9358313" cy="5897563"/>
          </a:xfrm>
        </p:spPr>
        <p:txBody>
          <a:bodyPr>
            <a:normAutofit fontScale="85000" lnSpcReduction="20000"/>
          </a:bodyPr>
          <a:lstStyle/>
          <a:p>
            <a:pPr marL="0" indent="0">
              <a:buNone/>
            </a:pPr>
            <a:r>
              <a:rPr lang="fr-FR" dirty="0">
                <a:latin typeface="Garamond"/>
                <a:cs typeface="Garamond"/>
              </a:rPr>
              <a:t>Aidé de deux bœufs, [Bernard] cultivait son lopin. Pour son labour, il n’avait d’autre aide que celle de sa fille aînée, âgée de </a:t>
            </a:r>
            <a:r>
              <a:rPr lang="fr-FR" dirty="0" smtClean="0">
                <a:latin typeface="Garamond"/>
                <a:cs typeface="Garamond"/>
              </a:rPr>
              <a:t>12 ans</a:t>
            </a:r>
            <a:r>
              <a:rPr lang="fr-FR" dirty="0">
                <a:latin typeface="Garamond"/>
                <a:cs typeface="Garamond"/>
              </a:rPr>
              <a:t>, qui, devant son père, touchant les bœufs de trait de son aiguillon, les forçait à tracer le sillon. Accompagnant son père, elle portait aussi dans ses bras le fumier et la fiente des brebis jusqu’au champ ou au potager. Comme ses muscles tendres ne pouvaient supporter une telle charge, elle avait attaché une corde aux brancards d’une civière. Posant celle-ci sur  ses avant-bras, répartissant le poids sur ses bras et ses avant-bras, elle prenait sa part des peines de son père. Fuyant </a:t>
            </a:r>
            <a:r>
              <a:rPr lang="fr-FR" i="1" dirty="0">
                <a:latin typeface="Garamond"/>
                <a:cs typeface="Garamond"/>
              </a:rPr>
              <a:t>l’oisiveté, qui est ennemie de l’âme</a:t>
            </a:r>
            <a:r>
              <a:rPr lang="fr-FR" dirty="0">
                <a:latin typeface="Garamond"/>
                <a:cs typeface="Garamond"/>
              </a:rPr>
              <a:t> (</a:t>
            </a:r>
            <a:r>
              <a:rPr lang="fr-FR" i="1" dirty="0">
                <a:latin typeface="Garamond"/>
                <a:cs typeface="Garamond"/>
              </a:rPr>
              <a:t>Règle de saint Benoît, </a:t>
            </a:r>
            <a:r>
              <a:rPr lang="fr-FR" dirty="0">
                <a:latin typeface="Garamond"/>
                <a:cs typeface="Garamond"/>
              </a:rPr>
              <a:t>48,1) elle épuisait jour et nuit son petit corps tendre en travaux incessants. Ses frères, parce qu’ils étaient plus jeunes, gardaient aux pâtures les vaches et brebis de leur père. Les dimanches et jours de fêtes, que les autres jeunes filles passer à danser ou à d’autres jeux dépourvus de signification, elle menait paître les bœufs et les brebis. </a:t>
            </a:r>
            <a:endParaRPr lang="fr-FR" dirty="0">
              <a:effectLst/>
              <a:latin typeface="Garamond"/>
              <a:cs typeface="Garamond"/>
            </a:endParaRPr>
          </a:p>
          <a:p>
            <a:pPr marL="0" indent="0" algn="r">
              <a:buNone/>
            </a:pPr>
            <a:r>
              <a:rPr lang="fr-FR" i="1" dirty="0">
                <a:latin typeface="Garamond"/>
                <a:cs typeface="Garamond"/>
              </a:rPr>
              <a:t>Vie de la bienheureuse </a:t>
            </a:r>
            <a:r>
              <a:rPr lang="fr-FR" i="1" dirty="0" err="1">
                <a:latin typeface="Garamond"/>
                <a:cs typeface="Garamond"/>
              </a:rPr>
              <a:t>Alpaïs</a:t>
            </a:r>
            <a:r>
              <a:rPr lang="fr-FR" i="1" dirty="0">
                <a:latin typeface="Garamond"/>
                <a:cs typeface="Garamond"/>
              </a:rPr>
              <a:t> de </a:t>
            </a:r>
            <a:r>
              <a:rPr lang="fr-FR" i="1" dirty="0" err="1" smtClean="0">
                <a:latin typeface="Garamond"/>
                <a:cs typeface="Garamond"/>
              </a:rPr>
              <a:t>Cudot</a:t>
            </a:r>
            <a:r>
              <a:rPr lang="fr-FR" i="1" dirty="0" smtClean="0">
                <a:latin typeface="Garamond"/>
                <a:cs typeface="Garamond"/>
              </a:rPr>
              <a:t> </a:t>
            </a:r>
          </a:p>
          <a:p>
            <a:pPr marL="0" indent="0" algn="r">
              <a:buNone/>
            </a:pPr>
            <a:r>
              <a:rPr lang="fr-FR" i="1" dirty="0" smtClean="0">
                <a:latin typeface="Garamond"/>
                <a:cs typeface="Garamond"/>
              </a:rPr>
              <a:t>(après 1211)</a:t>
            </a:r>
            <a:r>
              <a:rPr lang="fr-FR" dirty="0" smtClean="0">
                <a:effectLst/>
                <a:latin typeface="Garamond"/>
                <a:cs typeface="Garamond"/>
              </a:rPr>
              <a:t>  </a:t>
            </a:r>
            <a:endParaRPr lang="fr-FR" dirty="0">
              <a:latin typeface="Garamond"/>
              <a:cs typeface="Garamond"/>
            </a:endParaRPr>
          </a:p>
        </p:txBody>
      </p:sp>
    </p:spTree>
    <p:extLst>
      <p:ext uri="{BB962C8B-B14F-4D97-AF65-F5344CB8AC3E}">
        <p14:creationId xmlns:p14="http://schemas.microsoft.com/office/powerpoint/2010/main" val="55246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55" y="65470"/>
            <a:ext cx="4049177" cy="955866"/>
          </a:xfrm>
        </p:spPr>
        <p:txBody>
          <a:bodyPr>
            <a:normAutofit/>
          </a:bodyPr>
          <a:lstStyle/>
          <a:p>
            <a:r>
              <a:rPr lang="fr-FR" sz="4000" dirty="0" smtClean="0">
                <a:latin typeface="Garamond"/>
                <a:cs typeface="Garamond"/>
              </a:rPr>
              <a:t>Trois titres</a:t>
            </a:r>
            <a:endParaRPr lang="fr-FR" sz="4000" dirty="0">
              <a:latin typeface="Garamond"/>
              <a:cs typeface="Garamond"/>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7155" y="1929410"/>
            <a:ext cx="3734969" cy="4706624"/>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05025" y="417028"/>
            <a:ext cx="3519476" cy="5855014"/>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29262" y="1126088"/>
            <a:ext cx="3322082" cy="5259964"/>
          </a:xfrm>
          <a:prstGeom prst="rect">
            <a:avLst/>
          </a:prstGeom>
        </p:spPr>
      </p:pic>
      <p:sp>
        <p:nvSpPr>
          <p:cNvPr id="9" name="ZoneTexte 8"/>
          <p:cNvSpPr txBox="1"/>
          <p:nvPr/>
        </p:nvSpPr>
        <p:spPr>
          <a:xfrm>
            <a:off x="1767418" y="1453438"/>
            <a:ext cx="1232799" cy="523220"/>
          </a:xfrm>
          <a:prstGeom prst="rect">
            <a:avLst/>
          </a:prstGeom>
          <a:noFill/>
        </p:spPr>
        <p:txBody>
          <a:bodyPr wrap="square" rtlCol="0">
            <a:spAutoFit/>
          </a:bodyPr>
          <a:lstStyle/>
          <a:p>
            <a:r>
              <a:rPr lang="fr-FR" sz="2800" dirty="0" smtClean="0">
                <a:latin typeface="Garamond"/>
                <a:cs typeface="Garamond"/>
              </a:rPr>
              <a:t>1978</a:t>
            </a:r>
            <a:endParaRPr lang="fr-FR" sz="2800" dirty="0">
              <a:latin typeface="Garamond"/>
              <a:cs typeface="Garamond"/>
            </a:endParaRPr>
          </a:p>
        </p:txBody>
      </p:sp>
      <p:sp>
        <p:nvSpPr>
          <p:cNvPr id="10" name="ZoneTexte 9"/>
          <p:cNvSpPr txBox="1"/>
          <p:nvPr/>
        </p:nvSpPr>
        <p:spPr>
          <a:xfrm>
            <a:off x="5001128" y="6036351"/>
            <a:ext cx="857927" cy="523220"/>
          </a:xfrm>
          <a:prstGeom prst="rect">
            <a:avLst/>
          </a:prstGeom>
          <a:noFill/>
        </p:spPr>
        <p:txBody>
          <a:bodyPr wrap="none" rtlCol="0">
            <a:spAutoFit/>
          </a:bodyPr>
          <a:lstStyle/>
          <a:p>
            <a:r>
              <a:rPr lang="fr-FR" sz="2800" dirty="0" smtClean="0">
                <a:latin typeface="Garamond"/>
                <a:cs typeface="Garamond"/>
              </a:rPr>
              <a:t>1978</a:t>
            </a:r>
            <a:endParaRPr lang="fr-FR" sz="2800" dirty="0">
              <a:latin typeface="Garamond"/>
              <a:cs typeface="Garamond"/>
            </a:endParaRPr>
          </a:p>
        </p:txBody>
      </p:sp>
      <p:sp>
        <p:nvSpPr>
          <p:cNvPr id="11" name="ZoneTexte 10"/>
          <p:cNvSpPr txBox="1"/>
          <p:nvPr/>
        </p:nvSpPr>
        <p:spPr>
          <a:xfrm>
            <a:off x="8169380" y="602330"/>
            <a:ext cx="761747" cy="461665"/>
          </a:xfrm>
          <a:prstGeom prst="rect">
            <a:avLst/>
          </a:prstGeom>
          <a:noFill/>
        </p:spPr>
        <p:txBody>
          <a:bodyPr wrap="none" rtlCol="0">
            <a:spAutoFit/>
          </a:bodyPr>
          <a:lstStyle/>
          <a:p>
            <a:r>
              <a:rPr lang="fr-FR" sz="2400" dirty="0" smtClean="0">
                <a:latin typeface="Garamond"/>
                <a:cs typeface="Garamond"/>
              </a:rPr>
              <a:t>1995</a:t>
            </a:r>
            <a:endParaRPr lang="fr-FR" sz="2400" dirty="0">
              <a:latin typeface="Garamond"/>
              <a:cs typeface="Garamond"/>
            </a:endParaRPr>
          </a:p>
        </p:txBody>
      </p:sp>
    </p:spTree>
    <p:extLst>
      <p:ext uri="{BB962C8B-B14F-4D97-AF65-F5344CB8AC3E}">
        <p14:creationId xmlns:p14="http://schemas.microsoft.com/office/powerpoint/2010/main" val="1616474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4350" y="228611"/>
            <a:ext cx="9258300" cy="5897563"/>
          </a:xfrm>
        </p:spPr>
        <p:txBody>
          <a:bodyPr>
            <a:normAutofit/>
          </a:bodyPr>
          <a:lstStyle/>
          <a:p>
            <a:pPr marL="0" indent="0">
              <a:buNone/>
            </a:pPr>
            <a:r>
              <a:rPr lang="fr-FR" dirty="0">
                <a:latin typeface="Garamond"/>
                <a:cs typeface="Garamond"/>
              </a:rPr>
              <a:t>La nourriture pour les moines de notre ordre  doit provenir du travail manuel, </a:t>
            </a:r>
            <a:r>
              <a:rPr lang="fr-FR" dirty="0" smtClean="0">
                <a:latin typeface="Garamond"/>
                <a:cs typeface="Garamond"/>
              </a:rPr>
              <a:t>de la </a:t>
            </a:r>
            <a:r>
              <a:rPr lang="fr-FR" dirty="0">
                <a:latin typeface="Garamond"/>
                <a:cs typeface="Garamond"/>
              </a:rPr>
              <a:t>culture des terres, de l’élevage des animaux. Il nous est donc permis de posséder à notre propre usage des cours d’eau, des bois, des vignes, des prés, des terres éloignées des lieux de résidences des personnes séculières, et des </a:t>
            </a:r>
            <a:r>
              <a:rPr lang="fr-FR" dirty="0" smtClean="0">
                <a:latin typeface="Garamond"/>
                <a:cs typeface="Garamond"/>
              </a:rPr>
              <a:t>animaux</a:t>
            </a:r>
            <a:r>
              <a:rPr lang="fr-FR" dirty="0">
                <a:latin typeface="Garamond"/>
                <a:cs typeface="Garamond"/>
              </a:rPr>
              <a:t> </a:t>
            </a:r>
            <a:r>
              <a:rPr lang="fr-FR" dirty="0" smtClean="0">
                <a:latin typeface="Garamond"/>
                <a:cs typeface="Garamond"/>
              </a:rPr>
              <a:t>[</a:t>
            </a:r>
            <a:r>
              <a:rPr lang="mr-IN" dirty="0" smtClean="0">
                <a:latin typeface="Garamond"/>
                <a:cs typeface="Garamond"/>
              </a:rPr>
              <a:t>…</a:t>
            </a:r>
            <a:r>
              <a:rPr lang="fr-FR" dirty="0" smtClean="0">
                <a:latin typeface="Garamond"/>
                <a:cs typeface="Garamond"/>
              </a:rPr>
              <a:t>]. </a:t>
            </a:r>
            <a:r>
              <a:rPr lang="fr-FR" dirty="0">
                <a:latin typeface="Garamond"/>
                <a:cs typeface="Garamond"/>
              </a:rPr>
              <a:t>Pour travailler, nourrir et conserver ces possessions, nous pouvons avoir des granges, proches ou lointaines (mais pas au-delà d’une journée de marche</a:t>
            </a:r>
            <a:r>
              <a:rPr lang="fr-FR">
                <a:latin typeface="Garamond"/>
                <a:cs typeface="Garamond"/>
              </a:rPr>
              <a:t>) </a:t>
            </a:r>
            <a:r>
              <a:rPr lang="fr-FR" smtClean="0">
                <a:latin typeface="Garamond"/>
                <a:cs typeface="Garamond"/>
              </a:rPr>
              <a:t>gardées </a:t>
            </a:r>
            <a:r>
              <a:rPr lang="fr-FR" dirty="0" smtClean="0">
                <a:latin typeface="Garamond"/>
                <a:cs typeface="Garamond"/>
              </a:rPr>
              <a:t>par des convers.</a:t>
            </a:r>
            <a:r>
              <a:rPr lang="fr-FR" dirty="0" smtClean="0">
                <a:effectLst/>
                <a:latin typeface="Garamond"/>
                <a:cs typeface="Garamond"/>
              </a:rPr>
              <a:t> </a:t>
            </a:r>
            <a:endParaRPr lang="fr-FR" dirty="0" smtClean="0">
              <a:effectLst/>
              <a:latin typeface="Garamond"/>
              <a:cs typeface="Garamond"/>
            </a:endParaRPr>
          </a:p>
          <a:p>
            <a:pPr marL="0" indent="0" algn="r">
              <a:buNone/>
            </a:pPr>
            <a:r>
              <a:rPr lang="fr-FR" sz="2800" i="1" dirty="0">
                <a:latin typeface="Garamond"/>
                <a:cs typeface="Garamond"/>
              </a:rPr>
              <a:t>Statuts </a:t>
            </a:r>
            <a:r>
              <a:rPr lang="fr-FR" sz="2800" i="1" dirty="0" smtClean="0">
                <a:latin typeface="Garamond"/>
                <a:cs typeface="Garamond"/>
              </a:rPr>
              <a:t>généraux de l’Ordre cistercien,</a:t>
            </a:r>
            <a:r>
              <a:rPr lang="fr-FR" sz="2800" dirty="0" smtClean="0">
                <a:latin typeface="Garamond"/>
                <a:cs typeface="Garamond"/>
              </a:rPr>
              <a:t>1134</a:t>
            </a:r>
            <a:r>
              <a:rPr lang="fr-FR" sz="2800" dirty="0">
                <a:latin typeface="Garamond"/>
                <a:cs typeface="Garamond"/>
              </a:rPr>
              <a:t>, § 5</a:t>
            </a:r>
            <a:r>
              <a:rPr lang="fr-FR" sz="2800" dirty="0" smtClean="0">
                <a:effectLst/>
                <a:latin typeface="Garamond"/>
                <a:cs typeface="Garamond"/>
              </a:rPr>
              <a:t> </a:t>
            </a:r>
            <a:endParaRPr lang="fr-FR" sz="2800" dirty="0">
              <a:latin typeface="Garamond"/>
              <a:cs typeface="Garamond"/>
            </a:endParaRPr>
          </a:p>
        </p:txBody>
      </p:sp>
    </p:spTree>
    <p:extLst>
      <p:ext uri="{BB962C8B-B14F-4D97-AF65-F5344CB8AC3E}">
        <p14:creationId xmlns:p14="http://schemas.microsoft.com/office/powerpoint/2010/main" val="2898784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4350" y="228611"/>
            <a:ext cx="9258300" cy="5897563"/>
          </a:xfrm>
        </p:spPr>
        <p:txBody>
          <a:bodyPr>
            <a:normAutofit fontScale="92500" lnSpcReduction="10000"/>
          </a:bodyPr>
          <a:lstStyle/>
          <a:p>
            <a:pPr marL="0" indent="0">
              <a:buNone/>
            </a:pPr>
            <a:r>
              <a:rPr lang="fr-FR" dirty="0">
                <a:latin typeface="Garamond"/>
                <a:cs typeface="Garamond"/>
              </a:rPr>
              <a:t>Sauf s’il s’agit d’augmenter ou de conserver la nourriture ou quand il s’agit des choses du monastère, comme de les </a:t>
            </a:r>
            <a:r>
              <a:rPr lang="fr-FR" dirty="0" smtClean="0">
                <a:latin typeface="Garamond"/>
                <a:cs typeface="Garamond"/>
              </a:rPr>
              <a:t>laver, </a:t>
            </a:r>
            <a:r>
              <a:rPr lang="fr-FR" dirty="0">
                <a:latin typeface="Garamond"/>
                <a:cs typeface="Garamond"/>
              </a:rPr>
              <a:t>sauf enfin en cas de nécessité, la fréquentation des femmes nous est interdite, ainsi qu’aux convers, c’est-à-dire qu’on ne peut les héberger dans les bâtiments des granges ni les laisser franchir la porte du monastère. </a:t>
            </a:r>
          </a:p>
          <a:p>
            <a:pPr marL="0" indent="0">
              <a:buNone/>
            </a:pPr>
            <a:r>
              <a:rPr lang="fr-FR" dirty="0" smtClean="0">
                <a:latin typeface="Garamond"/>
                <a:cs typeface="Garamond"/>
              </a:rPr>
              <a:t>Les </a:t>
            </a:r>
            <a:r>
              <a:rPr lang="fr-FR" dirty="0">
                <a:latin typeface="Garamond"/>
                <a:cs typeface="Garamond"/>
              </a:rPr>
              <a:t>travaux dans les granges doivent être accomplis par les convers ou par des salariés </a:t>
            </a:r>
            <a:r>
              <a:rPr lang="fr-FR" i="1" dirty="0">
                <a:latin typeface="Garamond"/>
                <a:cs typeface="Garamond"/>
              </a:rPr>
              <a:t>(</a:t>
            </a:r>
            <a:r>
              <a:rPr lang="fr-FR" i="1" dirty="0" err="1">
                <a:latin typeface="Garamond"/>
                <a:cs typeface="Garamond"/>
              </a:rPr>
              <a:t>mercenarii</a:t>
            </a:r>
            <a:r>
              <a:rPr lang="fr-FR" i="1" dirty="0">
                <a:latin typeface="Garamond"/>
                <a:cs typeface="Garamond"/>
              </a:rPr>
              <a:t>)</a:t>
            </a:r>
            <a:r>
              <a:rPr lang="fr-FR" dirty="0">
                <a:latin typeface="Garamond"/>
                <a:cs typeface="Garamond"/>
              </a:rPr>
              <a:t>, qui nous sont des assistants nécessaires comme les convers, qu’avec la permission des évêques nous prenons à notre charge </a:t>
            </a:r>
            <a:r>
              <a:rPr lang="fr-FR" dirty="0" smtClean="0">
                <a:latin typeface="Garamond"/>
                <a:cs typeface="Garamond"/>
              </a:rPr>
              <a:t>comme </a:t>
            </a:r>
            <a:r>
              <a:rPr lang="fr-FR" dirty="0">
                <a:latin typeface="Garamond"/>
                <a:cs typeface="Garamond"/>
              </a:rPr>
              <a:t>nos </a:t>
            </a:r>
            <a:r>
              <a:rPr lang="fr-FR" dirty="0" smtClean="0">
                <a:latin typeface="Garamond"/>
                <a:cs typeface="Garamond"/>
              </a:rPr>
              <a:t>moines </a:t>
            </a:r>
            <a:r>
              <a:rPr lang="fr-FR" dirty="0">
                <a:latin typeface="Garamond"/>
                <a:cs typeface="Garamond"/>
              </a:rPr>
              <a:t>et que nous tenons pour des frères, associés aux bienfaits spirituels et temporels, à l’égal des moines. </a:t>
            </a:r>
            <a:endParaRPr lang="fr-FR" dirty="0" smtClean="0">
              <a:latin typeface="Garamond"/>
              <a:cs typeface="Garamond"/>
            </a:endParaRPr>
          </a:p>
          <a:p>
            <a:pPr marL="0" indent="0" algn="r">
              <a:buNone/>
            </a:pPr>
            <a:r>
              <a:rPr lang="fr-FR" sz="2800" i="1" dirty="0" smtClean="0">
                <a:latin typeface="Garamond"/>
                <a:cs typeface="Garamond"/>
              </a:rPr>
              <a:t>Statuts généraux de l’Ordre cistercien, </a:t>
            </a:r>
            <a:r>
              <a:rPr lang="fr-FR" sz="2800" dirty="0" smtClean="0">
                <a:latin typeface="Garamond"/>
                <a:cs typeface="Garamond"/>
              </a:rPr>
              <a:t>1134</a:t>
            </a:r>
            <a:r>
              <a:rPr lang="fr-FR" sz="2800" dirty="0">
                <a:latin typeface="Garamond"/>
                <a:cs typeface="Garamond"/>
              </a:rPr>
              <a:t>, § </a:t>
            </a:r>
            <a:r>
              <a:rPr lang="fr-FR" sz="2800" dirty="0" smtClean="0">
                <a:latin typeface="Garamond"/>
                <a:cs typeface="Garamond"/>
              </a:rPr>
              <a:t>7-8</a:t>
            </a:r>
            <a:r>
              <a:rPr lang="fr-FR" sz="2800" dirty="0" smtClean="0">
                <a:effectLst/>
                <a:latin typeface="Garamond"/>
                <a:cs typeface="Garamond"/>
              </a:rPr>
              <a:t> </a:t>
            </a:r>
            <a:endParaRPr lang="fr-FR" sz="2800" dirty="0">
              <a:latin typeface="Garamond"/>
              <a:cs typeface="Garamond"/>
            </a:endParaRPr>
          </a:p>
        </p:txBody>
      </p:sp>
    </p:spTree>
    <p:extLst>
      <p:ext uri="{BB962C8B-B14F-4D97-AF65-F5344CB8AC3E}">
        <p14:creationId xmlns:p14="http://schemas.microsoft.com/office/powerpoint/2010/main" val="1289790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21-04-05 à 10.42.36.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24345" y="1473175"/>
            <a:ext cx="6000751" cy="5418686"/>
          </a:xfrm>
          <a:prstGeom prst="rect">
            <a:avLst/>
          </a:prstGeom>
        </p:spPr>
      </p:pic>
      <p:pic>
        <p:nvPicPr>
          <p:cNvPr id="4" name="Image 3" descr="AKG480701_Low_res.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133" y="-118521"/>
            <a:ext cx="5864559" cy="3759229"/>
          </a:xfrm>
          <a:prstGeom prst="rect">
            <a:avLst/>
          </a:prstGeom>
        </p:spPr>
      </p:pic>
      <p:sp>
        <p:nvSpPr>
          <p:cNvPr id="7" name="ZoneTexte 6"/>
          <p:cNvSpPr txBox="1"/>
          <p:nvPr/>
        </p:nvSpPr>
        <p:spPr>
          <a:xfrm>
            <a:off x="114306" y="3691477"/>
            <a:ext cx="4210039" cy="2062103"/>
          </a:xfrm>
          <a:prstGeom prst="rect">
            <a:avLst/>
          </a:prstGeom>
          <a:noFill/>
        </p:spPr>
        <p:txBody>
          <a:bodyPr wrap="square" rtlCol="0">
            <a:spAutoFit/>
          </a:bodyPr>
          <a:lstStyle/>
          <a:p>
            <a:r>
              <a:rPr lang="fr-FR" sz="3200" dirty="0" smtClean="0">
                <a:latin typeface="Garamond"/>
                <a:cs typeface="Garamond"/>
              </a:rPr>
              <a:t>Granges des cisterciens de </a:t>
            </a:r>
            <a:r>
              <a:rPr lang="fr-FR" sz="3200" dirty="0" err="1" smtClean="0">
                <a:latin typeface="Garamond"/>
                <a:cs typeface="Garamond"/>
              </a:rPr>
              <a:t>Châalis</a:t>
            </a:r>
            <a:r>
              <a:rPr lang="fr-FR" sz="3200" dirty="0">
                <a:latin typeface="Garamond"/>
                <a:cs typeface="Garamond"/>
              </a:rPr>
              <a:t> </a:t>
            </a:r>
            <a:r>
              <a:rPr lang="fr-FR" sz="3200" dirty="0" smtClean="0">
                <a:latin typeface="Garamond"/>
                <a:cs typeface="Garamond"/>
              </a:rPr>
              <a:t>:  </a:t>
            </a:r>
          </a:p>
          <a:p>
            <a:r>
              <a:rPr lang="fr-FR" sz="3200" dirty="0" err="1" smtClean="0">
                <a:latin typeface="Garamond"/>
                <a:cs typeface="Garamond"/>
              </a:rPr>
              <a:t>Fourcheret</a:t>
            </a:r>
            <a:r>
              <a:rPr lang="fr-FR" sz="3200" dirty="0" smtClean="0">
                <a:latin typeface="Garamond"/>
                <a:cs typeface="Garamond"/>
              </a:rPr>
              <a:t> (50 x 20m) </a:t>
            </a:r>
            <a:r>
              <a:rPr lang="fr-FR" sz="3200" dirty="0" err="1" smtClean="0">
                <a:latin typeface="Garamond"/>
                <a:cs typeface="Garamond"/>
              </a:rPr>
              <a:t>Vaulerent</a:t>
            </a:r>
            <a:r>
              <a:rPr lang="fr-FR" sz="3200" dirty="0" smtClean="0">
                <a:latin typeface="Garamond"/>
                <a:cs typeface="Garamond"/>
              </a:rPr>
              <a:t> (72 x 23 m)</a:t>
            </a:r>
          </a:p>
        </p:txBody>
      </p:sp>
    </p:spTree>
    <p:extLst>
      <p:ext uri="{BB962C8B-B14F-4D97-AF65-F5344CB8AC3E}">
        <p14:creationId xmlns:p14="http://schemas.microsoft.com/office/powerpoint/2010/main" val="202823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21-04-03 à 16.26.55.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604" y="3836841"/>
            <a:ext cx="4757785" cy="3039745"/>
          </a:xfrm>
          <a:prstGeom prst="rect">
            <a:avLst/>
          </a:prstGeom>
        </p:spPr>
      </p:pic>
      <p:pic>
        <p:nvPicPr>
          <p:cNvPr id="4" name="Image 3" descr="Capture d’écran 2021-04-03 à 16.29.30.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805027" cy="4279900"/>
          </a:xfrm>
          <a:prstGeom prst="rect">
            <a:avLst/>
          </a:prstGeom>
        </p:spPr>
      </p:pic>
      <p:sp>
        <p:nvSpPr>
          <p:cNvPr id="2" name="ZoneTexte 1"/>
          <p:cNvSpPr txBox="1"/>
          <p:nvPr/>
        </p:nvSpPr>
        <p:spPr>
          <a:xfrm>
            <a:off x="5905508" y="33875"/>
            <a:ext cx="4229096" cy="2677656"/>
          </a:xfrm>
          <a:prstGeom prst="rect">
            <a:avLst/>
          </a:prstGeom>
          <a:noFill/>
        </p:spPr>
        <p:txBody>
          <a:bodyPr wrap="square" rtlCol="0">
            <a:spAutoFit/>
          </a:bodyPr>
          <a:lstStyle/>
          <a:p>
            <a:r>
              <a:rPr lang="fr-FR" sz="2800" dirty="0" smtClean="0">
                <a:latin typeface="Garamond"/>
                <a:cs typeface="Garamond"/>
              </a:rPr>
              <a:t>Granges de </a:t>
            </a:r>
            <a:r>
              <a:rPr lang="fr-FR" sz="2800" dirty="0" err="1" smtClean="0">
                <a:latin typeface="Garamond"/>
                <a:cs typeface="Garamond"/>
              </a:rPr>
              <a:t>Barbery</a:t>
            </a:r>
            <a:r>
              <a:rPr lang="fr-FR" sz="2800" dirty="0" smtClean="0">
                <a:latin typeface="Garamond"/>
                <a:cs typeface="Garamond"/>
              </a:rPr>
              <a:t> (abbaye de Montmartre), </a:t>
            </a:r>
          </a:p>
          <a:p>
            <a:r>
              <a:rPr lang="fr-FR" sz="2800" dirty="0" smtClean="0">
                <a:latin typeface="Garamond"/>
                <a:cs typeface="Garamond"/>
              </a:rPr>
              <a:t>Wissous (Notre-Dame de Paris) </a:t>
            </a:r>
          </a:p>
          <a:p>
            <a:r>
              <a:rPr lang="fr-FR" sz="2800" dirty="0">
                <a:latin typeface="Garamond"/>
                <a:cs typeface="Garamond"/>
              </a:rPr>
              <a:t>e</a:t>
            </a:r>
            <a:r>
              <a:rPr lang="fr-FR" sz="2800" dirty="0" smtClean="0">
                <a:latin typeface="Garamond"/>
                <a:cs typeface="Garamond"/>
              </a:rPr>
              <a:t>t </a:t>
            </a:r>
            <a:r>
              <a:rPr lang="fr-FR" sz="2800" dirty="0" err="1" smtClean="0">
                <a:latin typeface="Garamond"/>
                <a:cs typeface="Garamond"/>
              </a:rPr>
              <a:t>Samoreau</a:t>
            </a:r>
            <a:r>
              <a:rPr lang="fr-FR" sz="2800" dirty="0" smtClean="0">
                <a:latin typeface="Garamond"/>
                <a:cs typeface="Garamond"/>
              </a:rPr>
              <a:t> (St-Germain des Prés)</a:t>
            </a:r>
            <a:endParaRPr lang="fr-FR" sz="2800" dirty="0">
              <a:latin typeface="Garamond"/>
              <a:cs typeface="Garamond"/>
            </a:endParaRPr>
          </a:p>
        </p:txBody>
      </p:sp>
      <p:pic>
        <p:nvPicPr>
          <p:cNvPr id="3" name="Image 2" descr="Capture d’écran 2021-04-05 à 10.36.3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3388" y="3698906"/>
            <a:ext cx="5483612" cy="3140188"/>
          </a:xfrm>
          <a:prstGeom prst="rect">
            <a:avLst/>
          </a:prstGeom>
        </p:spPr>
      </p:pic>
    </p:spTree>
    <p:extLst>
      <p:ext uri="{BB962C8B-B14F-4D97-AF65-F5344CB8AC3E}">
        <p14:creationId xmlns:p14="http://schemas.microsoft.com/office/powerpoint/2010/main" val="339465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3306590"/>
            <a:ext cx="7068553" cy="3551415"/>
          </a:xfrm>
          <a:prstGeom prst="rect">
            <a:avLst/>
          </a:prstGeom>
        </p:spPr>
      </p:pic>
      <p:pic>
        <p:nvPicPr>
          <p:cNvPr id="4" name="Image 3"/>
          <p:cNvPicPr>
            <a:picLocks noChangeAspect="1"/>
          </p:cNvPicPr>
          <p:nvPr/>
        </p:nvPicPr>
        <p:blipFill>
          <a:blip r:embed="rId3"/>
          <a:stretch>
            <a:fillRect/>
          </a:stretch>
        </p:blipFill>
        <p:spPr>
          <a:xfrm>
            <a:off x="3714753" y="44126"/>
            <a:ext cx="6541410" cy="4358811"/>
          </a:xfrm>
          <a:prstGeom prst="rect">
            <a:avLst/>
          </a:prstGeom>
        </p:spPr>
      </p:pic>
      <p:sp>
        <p:nvSpPr>
          <p:cNvPr id="7" name="ZoneTexte 6"/>
          <p:cNvSpPr txBox="1"/>
          <p:nvPr/>
        </p:nvSpPr>
        <p:spPr>
          <a:xfrm>
            <a:off x="170833" y="648875"/>
            <a:ext cx="3543917" cy="954107"/>
          </a:xfrm>
          <a:prstGeom prst="rect">
            <a:avLst/>
          </a:prstGeom>
          <a:noFill/>
        </p:spPr>
        <p:txBody>
          <a:bodyPr wrap="square" rtlCol="0">
            <a:spAutoFit/>
          </a:bodyPr>
          <a:lstStyle/>
          <a:p>
            <a:r>
              <a:rPr lang="fr-FR" sz="2800" dirty="0" smtClean="0">
                <a:latin typeface="Garamond"/>
                <a:cs typeface="Garamond"/>
              </a:rPr>
              <a:t>Grange du prieuré de Perrières (Calvados)</a:t>
            </a:r>
            <a:endParaRPr lang="fr-FR" sz="2800" dirty="0">
              <a:latin typeface="Garamond"/>
              <a:cs typeface="Garamond"/>
            </a:endParaRPr>
          </a:p>
        </p:txBody>
      </p:sp>
      <p:sp>
        <p:nvSpPr>
          <p:cNvPr id="8" name="ZoneTexte 7"/>
          <p:cNvSpPr txBox="1"/>
          <p:nvPr/>
        </p:nvSpPr>
        <p:spPr>
          <a:xfrm>
            <a:off x="7221675" y="4526298"/>
            <a:ext cx="2811016" cy="1815882"/>
          </a:xfrm>
          <a:prstGeom prst="rect">
            <a:avLst/>
          </a:prstGeom>
          <a:noFill/>
        </p:spPr>
        <p:txBody>
          <a:bodyPr wrap="square" rtlCol="0">
            <a:spAutoFit/>
          </a:bodyPr>
          <a:lstStyle/>
          <a:p>
            <a:r>
              <a:rPr lang="fr-FR" sz="2800" dirty="0" smtClean="0">
                <a:latin typeface="Garamond"/>
                <a:cs typeface="Garamond"/>
              </a:rPr>
              <a:t>Grange du Mont St-Michel à </a:t>
            </a:r>
            <a:r>
              <a:rPr lang="fr-FR" sz="2800" dirty="0" err="1" smtClean="0">
                <a:latin typeface="Garamond"/>
                <a:cs typeface="Garamond"/>
              </a:rPr>
              <a:t>Bretteville</a:t>
            </a:r>
            <a:r>
              <a:rPr lang="fr-FR" sz="2800" dirty="0" smtClean="0">
                <a:latin typeface="Garamond"/>
                <a:cs typeface="Garamond"/>
              </a:rPr>
              <a:t>-sur-Odon (Calvados)</a:t>
            </a:r>
            <a:endParaRPr lang="fr-FR" sz="2800" dirty="0">
              <a:latin typeface="Garamond"/>
              <a:cs typeface="Garamond"/>
            </a:endParaRPr>
          </a:p>
        </p:txBody>
      </p:sp>
    </p:spTree>
    <p:extLst>
      <p:ext uri="{BB962C8B-B14F-4D97-AF65-F5344CB8AC3E}">
        <p14:creationId xmlns:p14="http://schemas.microsoft.com/office/powerpoint/2010/main" val="177528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450" y="1600206"/>
            <a:ext cx="6143625" cy="4525963"/>
          </a:xfrm>
        </p:spPr>
        <p:txBody>
          <a:bodyPr>
            <a:normAutofit fontScale="92500" lnSpcReduction="10000"/>
          </a:bodyPr>
          <a:lstStyle/>
          <a:p>
            <a:pPr marL="0" indent="0">
              <a:buNone/>
            </a:pPr>
            <a:r>
              <a:rPr lang="fr-FR" dirty="0">
                <a:latin typeface="Garamond"/>
                <a:cs typeface="Garamond"/>
              </a:rPr>
              <a:t>Li uns ordres l’autre </a:t>
            </a:r>
            <a:r>
              <a:rPr lang="fr-FR" dirty="0" err="1">
                <a:latin typeface="Garamond"/>
                <a:cs typeface="Garamond"/>
              </a:rPr>
              <a:t>sostient</a:t>
            </a:r>
            <a:endParaRPr lang="fr-FR" dirty="0">
              <a:latin typeface="Garamond"/>
              <a:cs typeface="Garamond"/>
            </a:endParaRPr>
          </a:p>
          <a:p>
            <a:pPr marL="0" indent="0">
              <a:buNone/>
            </a:pPr>
            <a:r>
              <a:rPr lang="fr-FR" dirty="0">
                <a:latin typeface="Garamond"/>
                <a:cs typeface="Garamond"/>
              </a:rPr>
              <a:t>E l’uns ordres l’autre maintient :</a:t>
            </a:r>
          </a:p>
          <a:p>
            <a:pPr marL="0" indent="0">
              <a:buNone/>
            </a:pPr>
            <a:r>
              <a:rPr lang="fr-FR" dirty="0">
                <a:latin typeface="Garamond"/>
                <a:cs typeface="Garamond"/>
              </a:rPr>
              <a:t>L’uns ordre </a:t>
            </a:r>
            <a:r>
              <a:rPr lang="fr-FR" dirty="0" err="1">
                <a:latin typeface="Garamond"/>
                <a:cs typeface="Garamond"/>
              </a:rPr>
              <a:t>pree</a:t>
            </a:r>
            <a:r>
              <a:rPr lang="fr-FR" dirty="0">
                <a:latin typeface="Garamond"/>
                <a:cs typeface="Garamond"/>
              </a:rPr>
              <a:t> nuit e </a:t>
            </a:r>
            <a:r>
              <a:rPr lang="fr-FR" dirty="0" err="1">
                <a:latin typeface="Garamond"/>
                <a:cs typeface="Garamond"/>
              </a:rPr>
              <a:t>jor</a:t>
            </a:r>
            <a:r>
              <a:rPr lang="fr-FR" dirty="0">
                <a:latin typeface="Garamond"/>
                <a:cs typeface="Garamond"/>
              </a:rPr>
              <a:t>,</a:t>
            </a:r>
          </a:p>
          <a:p>
            <a:pPr marL="0" indent="0">
              <a:buNone/>
            </a:pPr>
            <a:r>
              <a:rPr lang="fr-FR" dirty="0">
                <a:latin typeface="Garamond"/>
                <a:cs typeface="Garamond"/>
              </a:rPr>
              <a:t>En l’autre </a:t>
            </a:r>
            <a:r>
              <a:rPr lang="fr-FR" dirty="0" err="1">
                <a:latin typeface="Garamond"/>
                <a:cs typeface="Garamond"/>
              </a:rPr>
              <a:t>sunt</a:t>
            </a:r>
            <a:r>
              <a:rPr lang="fr-FR" dirty="0">
                <a:latin typeface="Garamond"/>
                <a:cs typeface="Garamond"/>
              </a:rPr>
              <a:t> </a:t>
            </a:r>
            <a:r>
              <a:rPr lang="fr-FR" dirty="0" err="1">
                <a:latin typeface="Garamond"/>
                <a:cs typeface="Garamond"/>
              </a:rPr>
              <a:t>laboreor</a:t>
            </a:r>
            <a:r>
              <a:rPr lang="fr-FR" dirty="0">
                <a:latin typeface="Garamond"/>
                <a:cs typeface="Garamond"/>
              </a:rPr>
              <a:t>, </a:t>
            </a:r>
          </a:p>
          <a:p>
            <a:pPr marL="0" indent="0">
              <a:buNone/>
            </a:pPr>
            <a:r>
              <a:rPr lang="fr-FR" dirty="0">
                <a:latin typeface="Garamond"/>
                <a:cs typeface="Garamond"/>
              </a:rPr>
              <a:t>Li autres garde et tient </a:t>
            </a:r>
            <a:r>
              <a:rPr lang="fr-FR" dirty="0" err="1">
                <a:latin typeface="Garamond"/>
                <a:cs typeface="Garamond"/>
              </a:rPr>
              <a:t>justise</a:t>
            </a:r>
            <a:r>
              <a:rPr lang="fr-FR" dirty="0">
                <a:latin typeface="Garamond"/>
                <a:cs typeface="Garamond"/>
              </a:rPr>
              <a:t>,</a:t>
            </a:r>
          </a:p>
          <a:p>
            <a:pPr marL="0" indent="0">
              <a:buNone/>
            </a:pPr>
            <a:r>
              <a:rPr lang="fr-FR" dirty="0">
                <a:latin typeface="Garamond"/>
                <a:cs typeface="Garamond"/>
              </a:rPr>
              <a:t>E de </a:t>
            </a:r>
            <a:r>
              <a:rPr lang="fr-FR" dirty="0" err="1">
                <a:latin typeface="Garamond"/>
                <a:cs typeface="Garamond"/>
              </a:rPr>
              <a:t>toz</a:t>
            </a:r>
            <a:r>
              <a:rPr lang="fr-FR" dirty="0">
                <a:latin typeface="Garamond"/>
                <a:cs typeface="Garamond"/>
              </a:rPr>
              <a:t> est </a:t>
            </a:r>
            <a:r>
              <a:rPr lang="fr-FR" dirty="0" err="1">
                <a:latin typeface="Garamond"/>
                <a:cs typeface="Garamond"/>
              </a:rPr>
              <a:t>chés</a:t>
            </a:r>
            <a:r>
              <a:rPr lang="fr-FR" dirty="0">
                <a:latin typeface="Garamond"/>
                <a:cs typeface="Garamond"/>
              </a:rPr>
              <a:t> </a:t>
            </a:r>
            <a:r>
              <a:rPr lang="fr-FR" dirty="0" err="1">
                <a:latin typeface="Garamond"/>
                <a:cs typeface="Garamond"/>
              </a:rPr>
              <a:t>saite</a:t>
            </a:r>
            <a:r>
              <a:rPr lang="fr-FR" dirty="0">
                <a:latin typeface="Garamond"/>
                <a:cs typeface="Garamond"/>
              </a:rPr>
              <a:t> </a:t>
            </a:r>
            <a:r>
              <a:rPr lang="fr-FR" dirty="0" err="1" smtClean="0">
                <a:latin typeface="Garamond"/>
                <a:cs typeface="Garamond"/>
              </a:rPr>
              <a:t>iglise</a:t>
            </a:r>
            <a:r>
              <a:rPr lang="fr-FR" dirty="0" smtClean="0">
                <a:latin typeface="Garamond"/>
                <a:cs typeface="Garamond"/>
              </a:rPr>
              <a:t>.</a:t>
            </a:r>
          </a:p>
          <a:p>
            <a:pPr marL="0" indent="0">
              <a:buNone/>
            </a:pPr>
            <a:endParaRPr lang="fr-FR" dirty="0">
              <a:latin typeface="Garamond"/>
              <a:cs typeface="Garamond"/>
            </a:endParaRPr>
          </a:p>
          <a:p>
            <a:pPr marL="0" indent="0">
              <a:buNone/>
            </a:pPr>
            <a:r>
              <a:rPr lang="fr-FR" sz="3000" dirty="0" smtClean="0">
                <a:latin typeface="Garamond"/>
                <a:cs typeface="Garamond"/>
              </a:rPr>
              <a:t>Benoit de </a:t>
            </a:r>
            <a:r>
              <a:rPr lang="fr-FR" sz="3000" dirty="0" err="1" smtClean="0">
                <a:latin typeface="Garamond"/>
                <a:cs typeface="Garamond"/>
              </a:rPr>
              <a:t>Sainte-Maure</a:t>
            </a:r>
            <a:r>
              <a:rPr lang="fr-FR" sz="3000" dirty="0" smtClean="0">
                <a:latin typeface="Garamond"/>
                <a:cs typeface="Garamond"/>
              </a:rPr>
              <a:t>, </a:t>
            </a:r>
          </a:p>
          <a:p>
            <a:pPr marL="0" indent="0">
              <a:buNone/>
            </a:pPr>
            <a:r>
              <a:rPr lang="fr-FR" sz="3000" i="1" dirty="0" smtClean="0">
                <a:latin typeface="Garamond"/>
                <a:cs typeface="Garamond"/>
              </a:rPr>
              <a:t>Chronique des ducs de Normandie</a:t>
            </a:r>
            <a:r>
              <a:rPr lang="fr-FR" sz="3000" dirty="0" smtClean="0">
                <a:latin typeface="Garamond"/>
                <a:cs typeface="Garamond"/>
              </a:rPr>
              <a:t> (avant 1189)</a:t>
            </a:r>
            <a:r>
              <a:rPr lang="fr-FR" sz="3000" i="1" dirty="0" smtClean="0">
                <a:latin typeface="Garamond"/>
                <a:cs typeface="Garamond"/>
              </a:rPr>
              <a:t> </a:t>
            </a:r>
            <a:endParaRPr lang="fr-FR" sz="3000" i="1" dirty="0">
              <a:latin typeface="Garamond"/>
              <a:cs typeface="Garamond"/>
            </a:endParaRPr>
          </a:p>
        </p:txBody>
      </p:sp>
      <p:sp>
        <p:nvSpPr>
          <p:cNvPr id="4" name="ZoneTexte 3"/>
          <p:cNvSpPr txBox="1"/>
          <p:nvPr/>
        </p:nvSpPr>
        <p:spPr>
          <a:xfrm>
            <a:off x="5629275" y="1689100"/>
            <a:ext cx="4329114" cy="2492990"/>
          </a:xfrm>
          <a:prstGeom prst="rect">
            <a:avLst/>
          </a:prstGeom>
          <a:noFill/>
        </p:spPr>
        <p:txBody>
          <a:bodyPr wrap="square" rtlCol="0">
            <a:spAutoFit/>
          </a:bodyPr>
          <a:lstStyle/>
          <a:p>
            <a:pPr algn="r"/>
            <a:r>
              <a:rPr lang="fr-FR" sz="2600" i="1" dirty="0">
                <a:latin typeface="Garamond"/>
                <a:cs typeface="Garamond"/>
              </a:rPr>
              <a:t>Chaque ordre soutient les autres</a:t>
            </a:r>
          </a:p>
          <a:p>
            <a:pPr algn="r"/>
            <a:r>
              <a:rPr lang="fr-FR" sz="2600" i="1" dirty="0">
                <a:latin typeface="Garamond"/>
                <a:cs typeface="Garamond"/>
              </a:rPr>
              <a:t>Et chaque ordre maintient les autres : </a:t>
            </a:r>
          </a:p>
          <a:p>
            <a:pPr algn="r"/>
            <a:r>
              <a:rPr lang="fr-FR" sz="2600" i="1" dirty="0">
                <a:latin typeface="Garamond"/>
                <a:cs typeface="Garamond"/>
              </a:rPr>
              <a:t>Un ordre prie nuit et jour</a:t>
            </a:r>
          </a:p>
          <a:p>
            <a:pPr algn="r"/>
            <a:r>
              <a:rPr lang="fr-FR" sz="2600" i="1" dirty="0">
                <a:latin typeface="Garamond"/>
                <a:cs typeface="Garamond"/>
              </a:rPr>
              <a:t>Dans l’autres sont les laboureurs</a:t>
            </a:r>
          </a:p>
          <a:p>
            <a:pPr algn="r"/>
            <a:r>
              <a:rPr lang="fr-FR" sz="2600" i="1" dirty="0">
                <a:latin typeface="Garamond"/>
                <a:cs typeface="Garamond"/>
              </a:rPr>
              <a:t>L’autre garde et tient justice</a:t>
            </a:r>
          </a:p>
          <a:p>
            <a:pPr algn="r"/>
            <a:r>
              <a:rPr lang="fr-FR" sz="2600" i="1" dirty="0">
                <a:latin typeface="Garamond"/>
                <a:cs typeface="Garamond"/>
              </a:rPr>
              <a:t>Et de tous, sainte Église est chef </a:t>
            </a:r>
          </a:p>
        </p:txBody>
      </p:sp>
      <p:sp>
        <p:nvSpPr>
          <p:cNvPr id="2" name="ZoneTexte 1"/>
          <p:cNvSpPr txBox="1"/>
          <p:nvPr/>
        </p:nvSpPr>
        <p:spPr>
          <a:xfrm>
            <a:off x="3456289" y="235698"/>
            <a:ext cx="3127779" cy="830997"/>
          </a:xfrm>
          <a:prstGeom prst="rect">
            <a:avLst/>
          </a:prstGeom>
          <a:noFill/>
        </p:spPr>
        <p:txBody>
          <a:bodyPr wrap="none" rtlCol="0">
            <a:spAutoFit/>
          </a:bodyPr>
          <a:lstStyle/>
          <a:p>
            <a:r>
              <a:rPr lang="fr-FR" sz="4800" dirty="0" smtClean="0">
                <a:latin typeface="Garamond"/>
                <a:cs typeface="Garamond"/>
              </a:rPr>
              <a:t>Les 3 ordres</a:t>
            </a:r>
            <a:endParaRPr lang="fr-FR" sz="4800" dirty="0">
              <a:latin typeface="Garamond"/>
              <a:cs typeface="Garamond"/>
            </a:endParaRPr>
          </a:p>
        </p:txBody>
      </p:sp>
    </p:spTree>
    <p:extLst>
      <p:ext uri="{BB962C8B-B14F-4D97-AF65-F5344CB8AC3E}">
        <p14:creationId xmlns:p14="http://schemas.microsoft.com/office/powerpoint/2010/main" val="391930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4350" y="342900"/>
            <a:ext cx="9286875" cy="6362700"/>
          </a:xfrm>
        </p:spPr>
        <p:txBody>
          <a:bodyPr>
            <a:normAutofit fontScale="85000" lnSpcReduction="10000"/>
          </a:bodyPr>
          <a:lstStyle/>
          <a:p>
            <a:pPr marL="0" indent="0">
              <a:buNone/>
            </a:pPr>
            <a:r>
              <a:rPr lang="fr-FR" dirty="0">
                <a:latin typeface="Garamond"/>
                <a:cs typeface="Garamond"/>
              </a:rPr>
              <a:t>Les mortels courent çà et là par sentiers et enclos ; ils gravissent les montagnes, parcourent les collines, escaladent les roches, franchissent les Alpes, creusent des galeries, s’enfoncent dans les cavernes, scrutent les entrailles de la terre, les abîmes de la mer, l’eau changeante des rivières, l’obscurité des bois et les déserts </a:t>
            </a:r>
            <a:r>
              <a:rPr lang="fr-FR" dirty="0" smtClean="0">
                <a:latin typeface="Garamond"/>
                <a:cs typeface="Garamond"/>
              </a:rPr>
              <a:t>impénétrables ; </a:t>
            </a:r>
            <a:r>
              <a:rPr lang="fr-FR" dirty="0">
                <a:latin typeface="Garamond"/>
                <a:cs typeface="Garamond"/>
              </a:rPr>
              <a:t>ils s’exposent aux vents, aux averses, aux éclairs et au tonnerre, aux tourbillons et aux tourmentes, à la ruine et au désastre. Il martèlent et fondent les métaux, sculptent et polissent les pierres, coupent et rabotent les bois, ourdissent et tissent des étoffes, taillent et cousent des vêtements, construisent des maisons, plantent des jardins, cultivent des champs, sarclent des vignes, allument des fours, construisent des moulins, pêchent, chassent les bêtes et guettent les oiseaux, […] et tout cela n’est que peine et affliction pour l’esprit </a:t>
            </a:r>
            <a:endParaRPr lang="fr-FR" dirty="0" smtClean="0">
              <a:latin typeface="Garamond"/>
              <a:cs typeface="Garamond"/>
            </a:endParaRPr>
          </a:p>
          <a:p>
            <a:pPr marL="0" indent="0">
              <a:buNone/>
            </a:pPr>
            <a:endParaRPr lang="fr-FR" dirty="0">
              <a:latin typeface="Garamond"/>
              <a:cs typeface="Garamond"/>
            </a:endParaRPr>
          </a:p>
          <a:p>
            <a:pPr marL="0" indent="0" algn="r">
              <a:buNone/>
            </a:pPr>
            <a:r>
              <a:rPr lang="fr-FR" sz="2800" dirty="0" smtClean="0">
                <a:latin typeface="Garamond"/>
                <a:cs typeface="Garamond"/>
              </a:rPr>
              <a:t>Lothaire de Segni (Innocent </a:t>
            </a:r>
            <a:r>
              <a:rPr lang="fr-FR" sz="2800" cap="small" dirty="0">
                <a:latin typeface="Garamond"/>
                <a:cs typeface="Garamond"/>
              </a:rPr>
              <a:t>iii</a:t>
            </a:r>
            <a:r>
              <a:rPr lang="fr-FR" sz="2800" dirty="0">
                <a:latin typeface="Garamond"/>
                <a:cs typeface="Garamond"/>
              </a:rPr>
              <a:t>), </a:t>
            </a:r>
            <a:endParaRPr lang="fr-FR" sz="2800" dirty="0" smtClean="0">
              <a:latin typeface="Garamond"/>
              <a:cs typeface="Garamond"/>
            </a:endParaRPr>
          </a:p>
          <a:p>
            <a:pPr marL="0" indent="0" algn="r">
              <a:buNone/>
            </a:pPr>
            <a:r>
              <a:rPr lang="fr-FR" sz="2800" i="1" dirty="0" smtClean="0">
                <a:latin typeface="Garamond"/>
                <a:cs typeface="Garamond"/>
              </a:rPr>
              <a:t>De </a:t>
            </a:r>
            <a:r>
              <a:rPr lang="fr-FR" sz="2800" i="1" dirty="0" err="1">
                <a:latin typeface="Garamond"/>
                <a:cs typeface="Garamond"/>
              </a:rPr>
              <a:t>miseria</a:t>
            </a:r>
            <a:r>
              <a:rPr lang="fr-FR" sz="2800" i="1" dirty="0">
                <a:latin typeface="Garamond"/>
                <a:cs typeface="Garamond"/>
              </a:rPr>
              <a:t> </a:t>
            </a:r>
            <a:r>
              <a:rPr lang="fr-FR" sz="2800" i="1" dirty="0" err="1">
                <a:latin typeface="Garamond"/>
                <a:cs typeface="Garamond"/>
              </a:rPr>
              <a:t>condicionis</a:t>
            </a:r>
            <a:r>
              <a:rPr lang="fr-FR" sz="2800" i="1" dirty="0">
                <a:latin typeface="Garamond"/>
                <a:cs typeface="Garamond"/>
              </a:rPr>
              <a:t> </a:t>
            </a:r>
            <a:r>
              <a:rPr lang="fr-FR" sz="2800" i="1" dirty="0" smtClean="0">
                <a:latin typeface="Garamond"/>
                <a:cs typeface="Garamond"/>
              </a:rPr>
              <a:t>humane</a:t>
            </a:r>
            <a:r>
              <a:rPr lang="fr-FR" sz="2800" dirty="0" smtClean="0">
                <a:latin typeface="Garamond"/>
                <a:cs typeface="Garamond"/>
              </a:rPr>
              <a:t> (La misère de la condition humaine; vers 1180)</a:t>
            </a:r>
            <a:endParaRPr lang="fr-FR" sz="2800" dirty="0">
              <a:latin typeface="Garamond"/>
              <a:cs typeface="Garamond"/>
            </a:endParaRPr>
          </a:p>
        </p:txBody>
      </p:sp>
    </p:spTree>
    <p:extLst>
      <p:ext uri="{BB962C8B-B14F-4D97-AF65-F5344CB8AC3E}">
        <p14:creationId xmlns:p14="http://schemas.microsoft.com/office/powerpoint/2010/main" val="246899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4208" y="266699"/>
            <a:ext cx="9701134" cy="6371975"/>
          </a:xfrm>
        </p:spPr>
        <p:txBody>
          <a:bodyPr>
            <a:normAutofit fontScale="85000" lnSpcReduction="10000"/>
          </a:bodyPr>
          <a:lstStyle/>
          <a:p>
            <a:pPr marL="0" indent="0" algn="ctr">
              <a:buNone/>
            </a:pPr>
            <a:r>
              <a:rPr lang="fr-FR" sz="4700" dirty="0" smtClean="0">
                <a:latin typeface="Garamond"/>
                <a:cs typeface="Garamond"/>
              </a:rPr>
              <a:t>Adam au travail</a:t>
            </a:r>
          </a:p>
          <a:p>
            <a:pPr marL="0" indent="0">
              <a:buNone/>
            </a:pPr>
            <a:r>
              <a:rPr lang="fr-FR" dirty="0" smtClean="0">
                <a:latin typeface="Garamond"/>
                <a:cs typeface="Garamond"/>
              </a:rPr>
              <a:t>Le </a:t>
            </a:r>
            <a:r>
              <a:rPr lang="fr-FR" dirty="0">
                <a:latin typeface="Garamond"/>
                <a:cs typeface="Garamond"/>
              </a:rPr>
              <a:t>Seigneur a-t-il voulu que le premier homme </a:t>
            </a:r>
            <a:r>
              <a:rPr lang="fr-FR" dirty="0" smtClean="0">
                <a:latin typeface="Garamond"/>
                <a:cs typeface="Garamond"/>
              </a:rPr>
              <a:t>travaille la </a:t>
            </a:r>
            <a:r>
              <a:rPr lang="fr-FR" dirty="0">
                <a:latin typeface="Garamond"/>
                <a:cs typeface="Garamond"/>
              </a:rPr>
              <a:t>terre ? E</a:t>
            </a:r>
            <a:r>
              <a:rPr lang="fr-FR" dirty="0" smtClean="0">
                <a:latin typeface="Garamond"/>
                <a:cs typeface="Garamond"/>
              </a:rPr>
              <a:t>st</a:t>
            </a:r>
            <a:r>
              <a:rPr lang="fr-FR" dirty="0">
                <a:latin typeface="Garamond"/>
                <a:cs typeface="Garamond"/>
              </a:rPr>
              <a:t>-il </a:t>
            </a:r>
            <a:r>
              <a:rPr lang="fr-FR" dirty="0" smtClean="0">
                <a:latin typeface="Garamond"/>
                <a:cs typeface="Garamond"/>
              </a:rPr>
              <a:t>concevable qu’avant </a:t>
            </a:r>
            <a:r>
              <a:rPr lang="fr-FR" dirty="0">
                <a:latin typeface="Garamond"/>
                <a:cs typeface="Garamond"/>
              </a:rPr>
              <a:t>le péché, il ait condamné l’homme au travail ? Nous le penserions, si nous ne voyions certains s’adonner avec tant de plaisir au travail de la terre, qu’ils ne l’abandonnent qu’à </a:t>
            </a:r>
            <a:r>
              <a:rPr lang="fr-FR" dirty="0" smtClean="0">
                <a:latin typeface="Garamond"/>
                <a:cs typeface="Garamond"/>
              </a:rPr>
              <a:t>contrecœur </a:t>
            </a:r>
            <a:r>
              <a:rPr lang="fr-FR" dirty="0">
                <a:latin typeface="Garamond"/>
                <a:cs typeface="Garamond"/>
              </a:rPr>
              <a:t>pour d’autres tâches. Quelque charme qu’ait d’ailleurs l’agriculture, elle en avait alors de bien plus grands, lorsque ni le sol, ni le ciel ne s’y opposaient. Ce n’était pas par un effort douloureux, mais par l’allégresse de la </a:t>
            </a:r>
            <a:r>
              <a:rPr lang="fr-FR" dirty="0" smtClean="0">
                <a:latin typeface="Garamond"/>
                <a:cs typeface="Garamond"/>
              </a:rPr>
              <a:t>volonté, </a:t>
            </a:r>
            <a:r>
              <a:rPr lang="fr-FR" dirty="0">
                <a:latin typeface="Garamond"/>
                <a:cs typeface="Garamond"/>
              </a:rPr>
              <a:t>que l’homme collaborait par son travail à la création divine, la terre produisant de riantes et exubérantes moissons : occasion de </a:t>
            </a:r>
            <a:r>
              <a:rPr lang="fr-FR" dirty="0" smtClean="0">
                <a:latin typeface="Garamond"/>
                <a:cs typeface="Garamond"/>
              </a:rPr>
              <a:t>célébrer le </a:t>
            </a:r>
            <a:r>
              <a:rPr lang="fr-FR" dirty="0">
                <a:latin typeface="Garamond"/>
                <a:cs typeface="Garamond"/>
              </a:rPr>
              <a:t>Créateur, qui avait donné à l’âme placée dans un corps animal l’art et la faculté de </a:t>
            </a:r>
            <a:r>
              <a:rPr lang="fr-FR" dirty="0" smtClean="0">
                <a:latin typeface="Garamond"/>
                <a:cs typeface="Garamond"/>
              </a:rPr>
              <a:t>travailler, parce que l’homme </a:t>
            </a:r>
            <a:r>
              <a:rPr lang="fr-FR" dirty="0">
                <a:latin typeface="Garamond"/>
                <a:cs typeface="Garamond"/>
              </a:rPr>
              <a:t>le faisait de bon cœur, et non </a:t>
            </a:r>
            <a:r>
              <a:rPr lang="fr-FR" dirty="0" smtClean="0">
                <a:latin typeface="Garamond"/>
                <a:cs typeface="Garamond"/>
              </a:rPr>
              <a:t>parce que les </a:t>
            </a:r>
            <a:r>
              <a:rPr lang="fr-FR" dirty="0">
                <a:latin typeface="Garamond"/>
                <a:cs typeface="Garamond"/>
              </a:rPr>
              <a:t>besoins du corps l’y contraignaient malgré lui. </a:t>
            </a:r>
            <a:endParaRPr lang="fr-FR" dirty="0" smtClean="0">
              <a:latin typeface="Garamond"/>
              <a:cs typeface="Garamond"/>
            </a:endParaRPr>
          </a:p>
          <a:p>
            <a:pPr marL="0" indent="0" algn="r">
              <a:buNone/>
            </a:pPr>
            <a:r>
              <a:rPr lang="en-US" sz="2800" dirty="0" err="1" smtClean="0">
                <a:latin typeface="Garamond"/>
                <a:cs typeface="Garamond"/>
              </a:rPr>
              <a:t>Augustin</a:t>
            </a:r>
            <a:r>
              <a:rPr lang="en-US" sz="2800" dirty="0" smtClean="0">
                <a:latin typeface="Garamond"/>
                <a:cs typeface="Garamond"/>
              </a:rPr>
              <a:t>, </a:t>
            </a:r>
            <a:r>
              <a:rPr lang="en-US" sz="2800" i="1" dirty="0">
                <a:latin typeface="Garamond"/>
                <a:cs typeface="Garamond"/>
              </a:rPr>
              <a:t>De </a:t>
            </a:r>
            <a:r>
              <a:rPr lang="en-US" sz="2800" i="1" dirty="0" err="1">
                <a:latin typeface="Garamond"/>
                <a:cs typeface="Garamond"/>
              </a:rPr>
              <a:t>Genesi</a:t>
            </a:r>
            <a:r>
              <a:rPr lang="en-US" sz="2800" i="1" dirty="0">
                <a:latin typeface="Garamond"/>
                <a:cs typeface="Garamond"/>
              </a:rPr>
              <a:t> ad </a:t>
            </a:r>
            <a:r>
              <a:rPr lang="en-US" sz="2800" i="1" dirty="0" err="1" smtClean="0">
                <a:latin typeface="Garamond"/>
                <a:cs typeface="Garamond"/>
              </a:rPr>
              <a:t>litteram</a:t>
            </a:r>
            <a:r>
              <a:rPr lang="en-US" sz="2800" i="1" dirty="0" smtClean="0">
                <a:latin typeface="Garamond"/>
                <a:cs typeface="Garamond"/>
              </a:rPr>
              <a:t> (</a:t>
            </a:r>
            <a:r>
              <a:rPr lang="en-US" sz="2800" i="1" dirty="0" err="1" smtClean="0">
                <a:latin typeface="Garamond"/>
                <a:cs typeface="Garamond"/>
              </a:rPr>
              <a:t>Commentaire</a:t>
            </a:r>
            <a:r>
              <a:rPr lang="en-US" sz="2800" i="1" dirty="0" smtClean="0">
                <a:latin typeface="Garamond"/>
                <a:cs typeface="Garamond"/>
              </a:rPr>
              <a:t> </a:t>
            </a:r>
            <a:r>
              <a:rPr lang="en-US" sz="2800" i="1" dirty="0" err="1" smtClean="0">
                <a:latin typeface="Garamond"/>
                <a:cs typeface="Garamond"/>
              </a:rPr>
              <a:t>littéral</a:t>
            </a:r>
            <a:r>
              <a:rPr lang="en-US" sz="2800" i="1" dirty="0" smtClean="0">
                <a:latin typeface="Garamond"/>
                <a:cs typeface="Garamond"/>
              </a:rPr>
              <a:t> de la </a:t>
            </a:r>
            <a:r>
              <a:rPr lang="en-US" sz="2800" i="1" dirty="0" err="1" smtClean="0">
                <a:latin typeface="Garamond"/>
                <a:cs typeface="Garamond"/>
              </a:rPr>
              <a:t>Genèse</a:t>
            </a:r>
            <a:r>
              <a:rPr lang="en-US" sz="2800" i="1" dirty="0" smtClean="0">
                <a:latin typeface="Garamond"/>
                <a:cs typeface="Garamond"/>
              </a:rPr>
              <a:t>)</a:t>
            </a:r>
            <a:r>
              <a:rPr lang="en-US" sz="2800" dirty="0" smtClean="0">
                <a:latin typeface="Garamond"/>
                <a:cs typeface="Garamond"/>
              </a:rPr>
              <a:t>, </a:t>
            </a:r>
            <a:r>
              <a:rPr lang="en-US" sz="2800" dirty="0">
                <a:latin typeface="Garamond"/>
                <a:cs typeface="Garamond"/>
              </a:rPr>
              <a:t>l. 8, </a:t>
            </a:r>
            <a:r>
              <a:rPr lang="en-US" sz="2800" dirty="0" err="1">
                <a:latin typeface="Garamond"/>
                <a:cs typeface="Garamond"/>
              </a:rPr>
              <a:t>ch.</a:t>
            </a:r>
            <a:r>
              <a:rPr lang="en-US" sz="2800" dirty="0">
                <a:latin typeface="Garamond"/>
                <a:cs typeface="Garamond"/>
              </a:rPr>
              <a:t> </a:t>
            </a:r>
            <a:r>
              <a:rPr lang="fr-FR" sz="2800" cap="small" dirty="0">
                <a:latin typeface="Garamond"/>
                <a:cs typeface="Garamond"/>
              </a:rPr>
              <a:t>viii-ix</a:t>
            </a:r>
            <a:r>
              <a:rPr lang="fr-FR" sz="2800" dirty="0" smtClean="0">
                <a:effectLst/>
                <a:latin typeface="Garamond"/>
                <a:cs typeface="Garamond"/>
              </a:rPr>
              <a:t> </a:t>
            </a:r>
            <a:endParaRPr lang="fr-FR" sz="2800" dirty="0">
              <a:latin typeface="Garamond"/>
              <a:cs typeface="Garamond"/>
            </a:endParaRPr>
          </a:p>
        </p:txBody>
      </p:sp>
    </p:spTree>
    <p:extLst>
      <p:ext uri="{BB962C8B-B14F-4D97-AF65-F5344CB8AC3E}">
        <p14:creationId xmlns:p14="http://schemas.microsoft.com/office/powerpoint/2010/main" val="367114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a:cs typeface="Garamond"/>
              </a:rPr>
              <a:t>Révoltes, rêvées ou advenues</a:t>
            </a:r>
            <a:endParaRPr lang="fr-FR" dirty="0">
              <a:latin typeface="Garamond"/>
              <a:cs typeface="Garamond"/>
            </a:endParaRPr>
          </a:p>
        </p:txBody>
      </p:sp>
      <p:sp>
        <p:nvSpPr>
          <p:cNvPr id="3" name="Espace réservé du contenu 2"/>
          <p:cNvSpPr>
            <a:spLocks noGrp="1"/>
          </p:cNvSpPr>
          <p:nvPr>
            <p:ph idx="1"/>
          </p:nvPr>
        </p:nvSpPr>
        <p:spPr/>
        <p:txBody>
          <a:bodyPr/>
          <a:lstStyle/>
          <a:p>
            <a:r>
              <a:rPr lang="fr-FR" i="1" dirty="0">
                <a:latin typeface="Garamond"/>
                <a:cs typeface="Garamond"/>
              </a:rPr>
              <a:t>Roman de </a:t>
            </a:r>
            <a:r>
              <a:rPr lang="fr-FR" i="1" dirty="0" err="1">
                <a:latin typeface="Garamond"/>
                <a:cs typeface="Garamond"/>
              </a:rPr>
              <a:t>Renart</a:t>
            </a:r>
            <a:r>
              <a:rPr lang="fr-FR" i="1" dirty="0">
                <a:latin typeface="Garamond"/>
                <a:cs typeface="Garamond"/>
              </a:rPr>
              <a:t> </a:t>
            </a:r>
            <a:r>
              <a:rPr lang="fr-FR" dirty="0">
                <a:latin typeface="Garamond"/>
                <a:cs typeface="Garamond"/>
              </a:rPr>
              <a:t> (vers 1180) : le soulèvement des paysans (</a:t>
            </a:r>
            <a:r>
              <a:rPr lang="fr-FR" i="1" dirty="0">
                <a:latin typeface="Garamond"/>
                <a:cs typeface="Garamond"/>
              </a:rPr>
              <a:t>Du serment de </a:t>
            </a:r>
            <a:r>
              <a:rPr lang="fr-FR" i="1" dirty="0" err="1">
                <a:latin typeface="Garamond"/>
                <a:cs typeface="Garamond"/>
              </a:rPr>
              <a:t>Renart</a:t>
            </a:r>
            <a:r>
              <a:rPr lang="fr-FR" dirty="0" smtClean="0">
                <a:latin typeface="Garamond"/>
                <a:cs typeface="Garamond"/>
              </a:rPr>
              <a:t>)</a:t>
            </a:r>
          </a:p>
          <a:p>
            <a:endParaRPr lang="fr-FR" dirty="0">
              <a:latin typeface="Garamond"/>
              <a:cs typeface="Garamond"/>
            </a:endParaRPr>
          </a:p>
          <a:p>
            <a:r>
              <a:rPr lang="fr-FR" dirty="0" smtClean="0">
                <a:latin typeface="Garamond"/>
                <a:cs typeface="Garamond"/>
              </a:rPr>
              <a:t>Normandie vers 990 (Wace, </a:t>
            </a:r>
            <a:r>
              <a:rPr lang="fr-FR" i="1" dirty="0" smtClean="0">
                <a:latin typeface="Garamond"/>
                <a:cs typeface="Garamond"/>
              </a:rPr>
              <a:t>le</a:t>
            </a:r>
            <a:r>
              <a:rPr lang="fr-FR" dirty="0" smtClean="0">
                <a:latin typeface="Garamond"/>
                <a:cs typeface="Garamond"/>
              </a:rPr>
              <a:t> </a:t>
            </a:r>
            <a:r>
              <a:rPr lang="fr-FR" i="1" dirty="0" smtClean="0">
                <a:latin typeface="Garamond"/>
                <a:cs typeface="Garamond"/>
              </a:rPr>
              <a:t>Roman de </a:t>
            </a:r>
            <a:r>
              <a:rPr lang="fr-FR" i="1" dirty="0" err="1" smtClean="0">
                <a:latin typeface="Garamond"/>
                <a:cs typeface="Garamond"/>
              </a:rPr>
              <a:t>Rou</a:t>
            </a:r>
            <a:r>
              <a:rPr lang="fr-FR" dirty="0" smtClean="0">
                <a:latin typeface="Garamond"/>
                <a:cs typeface="Garamond"/>
              </a:rPr>
              <a:t>, vers 1170)</a:t>
            </a:r>
          </a:p>
          <a:p>
            <a:endParaRPr lang="fr-FR" dirty="0">
              <a:latin typeface="Garamond"/>
              <a:cs typeface="Garamond"/>
            </a:endParaRPr>
          </a:p>
          <a:p>
            <a:endParaRPr lang="fr-FR" dirty="0">
              <a:latin typeface="Garamond"/>
              <a:cs typeface="Garamond"/>
            </a:endParaRPr>
          </a:p>
          <a:p>
            <a:r>
              <a:rPr lang="fr-FR" dirty="0" smtClean="0">
                <a:latin typeface="Garamond"/>
                <a:cs typeface="Garamond"/>
              </a:rPr>
              <a:t>Royaume d’Angleterre (1381)</a:t>
            </a:r>
            <a:endParaRPr lang="fr-FR" dirty="0">
              <a:latin typeface="Garamond"/>
              <a:cs typeface="Garamond"/>
            </a:endParaRPr>
          </a:p>
        </p:txBody>
      </p:sp>
    </p:spTree>
    <p:extLst>
      <p:ext uri="{BB962C8B-B14F-4D97-AF65-F5344CB8AC3E}">
        <p14:creationId xmlns:p14="http://schemas.microsoft.com/office/powerpoint/2010/main" val="375624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21-10-03 à 17.25.0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463560"/>
            <a:ext cx="10158413" cy="3764875"/>
          </a:xfrm>
          <a:prstGeom prst="rect">
            <a:avLst/>
          </a:prstGeom>
        </p:spPr>
      </p:pic>
      <p:sp>
        <p:nvSpPr>
          <p:cNvPr id="5" name="ZoneTexte 4"/>
          <p:cNvSpPr txBox="1"/>
          <p:nvPr/>
        </p:nvSpPr>
        <p:spPr>
          <a:xfrm>
            <a:off x="157163" y="4648211"/>
            <a:ext cx="10001250" cy="954107"/>
          </a:xfrm>
          <a:prstGeom prst="rect">
            <a:avLst/>
          </a:prstGeom>
          <a:noFill/>
        </p:spPr>
        <p:txBody>
          <a:bodyPr wrap="square" rtlCol="0">
            <a:spAutoFit/>
          </a:bodyPr>
          <a:lstStyle/>
          <a:p>
            <a:pPr algn="ctr"/>
            <a:r>
              <a:rPr lang="fr-FR" sz="2800" i="1" dirty="0" smtClean="0">
                <a:latin typeface="Garamond"/>
                <a:cs typeface="Garamond"/>
              </a:rPr>
              <a:t>Le Roman de </a:t>
            </a:r>
            <a:r>
              <a:rPr lang="fr-FR" sz="2800" i="1" dirty="0" err="1" smtClean="0">
                <a:latin typeface="Garamond"/>
                <a:cs typeface="Garamond"/>
              </a:rPr>
              <a:t>Renart</a:t>
            </a:r>
            <a:r>
              <a:rPr lang="fr-FR" sz="2800" dirty="0" smtClean="0">
                <a:latin typeface="Garamond"/>
                <a:cs typeface="Garamond"/>
              </a:rPr>
              <a:t>, BNF manuscrit français 12584</a:t>
            </a:r>
          </a:p>
          <a:p>
            <a:pPr algn="ctr"/>
            <a:r>
              <a:rPr lang="fr-FR" sz="2800" dirty="0" smtClean="0">
                <a:latin typeface="Garamond"/>
                <a:cs typeface="Garamond"/>
              </a:rPr>
              <a:t>(France du Nord, après 1300) fol. 6</a:t>
            </a:r>
            <a:endParaRPr lang="fr-FR" sz="2800" dirty="0">
              <a:latin typeface="Garamond"/>
              <a:cs typeface="Garamond"/>
            </a:endParaRPr>
          </a:p>
        </p:txBody>
      </p:sp>
    </p:spTree>
    <p:extLst>
      <p:ext uri="{BB962C8B-B14F-4D97-AF65-F5344CB8AC3E}">
        <p14:creationId xmlns:p14="http://schemas.microsoft.com/office/powerpoint/2010/main" val="234145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4350" y="330207"/>
            <a:ext cx="9258300" cy="6299193"/>
          </a:xfrm>
        </p:spPr>
        <p:txBody>
          <a:bodyPr>
            <a:normAutofit fontScale="85000" lnSpcReduction="20000"/>
          </a:bodyPr>
          <a:lstStyle/>
          <a:p>
            <a:pPr marL="0" indent="0">
              <a:buNone/>
            </a:pPr>
            <a:r>
              <a:rPr lang="fr-FR" dirty="0" err="1">
                <a:latin typeface="Garamond"/>
                <a:cs typeface="Garamond"/>
              </a:rPr>
              <a:t>Metunt</a:t>
            </a:r>
            <a:r>
              <a:rPr lang="fr-FR" dirty="0">
                <a:latin typeface="Garamond"/>
                <a:cs typeface="Garamond"/>
              </a:rPr>
              <a:t> nus for de </a:t>
            </a:r>
            <a:r>
              <a:rPr lang="fr-FR" dirty="0" err="1">
                <a:latin typeface="Garamond"/>
                <a:cs typeface="Garamond"/>
              </a:rPr>
              <a:t>lur</a:t>
            </a:r>
            <a:r>
              <a:rPr lang="fr-FR" dirty="0">
                <a:latin typeface="Garamond"/>
                <a:cs typeface="Garamond"/>
              </a:rPr>
              <a:t> </a:t>
            </a:r>
            <a:r>
              <a:rPr lang="fr-FR" dirty="0" err="1" smtClean="0">
                <a:latin typeface="Garamond"/>
                <a:cs typeface="Garamond"/>
              </a:rPr>
              <a:t>dangier</a:t>
            </a:r>
            <a:r>
              <a:rPr lang="fr-FR" dirty="0" smtClean="0">
                <a:latin typeface="Garamond"/>
                <a:cs typeface="Garamond"/>
              </a:rPr>
              <a:t> !</a:t>
            </a:r>
            <a:endParaRPr lang="fr-FR" dirty="0">
              <a:latin typeface="Garamond"/>
              <a:cs typeface="Garamond"/>
            </a:endParaRPr>
          </a:p>
          <a:p>
            <a:pPr marL="0" indent="0">
              <a:buNone/>
            </a:pPr>
            <a:r>
              <a:rPr lang="fr-FR" dirty="0">
                <a:latin typeface="Garamond"/>
                <a:cs typeface="Garamond"/>
              </a:rPr>
              <a:t>N</a:t>
            </a:r>
            <a:r>
              <a:rPr lang="fr-FR" dirty="0" smtClean="0">
                <a:latin typeface="Garamond"/>
                <a:cs typeface="Garamond"/>
              </a:rPr>
              <a:t>us </a:t>
            </a:r>
            <a:r>
              <a:rPr lang="fr-FR" dirty="0" err="1">
                <a:latin typeface="Garamond"/>
                <a:cs typeface="Garamond"/>
              </a:rPr>
              <a:t>sumes</a:t>
            </a:r>
            <a:r>
              <a:rPr lang="fr-FR" dirty="0">
                <a:latin typeface="Garamond"/>
                <a:cs typeface="Garamond"/>
              </a:rPr>
              <a:t> humes cum il sont,</a:t>
            </a:r>
          </a:p>
          <a:p>
            <a:pPr marL="0" indent="0">
              <a:buNone/>
            </a:pPr>
            <a:r>
              <a:rPr lang="fr-FR" dirty="0" smtClean="0">
                <a:latin typeface="Garamond"/>
                <a:cs typeface="Garamond"/>
              </a:rPr>
              <a:t>tels </a:t>
            </a:r>
            <a:r>
              <a:rPr lang="fr-FR" dirty="0" err="1">
                <a:latin typeface="Garamond"/>
                <a:cs typeface="Garamond"/>
              </a:rPr>
              <a:t>menbres</a:t>
            </a:r>
            <a:r>
              <a:rPr lang="fr-FR" dirty="0">
                <a:latin typeface="Garamond"/>
                <a:cs typeface="Garamond"/>
              </a:rPr>
              <a:t> </a:t>
            </a:r>
            <a:r>
              <a:rPr lang="fr-FR" dirty="0" err="1">
                <a:latin typeface="Garamond"/>
                <a:cs typeface="Garamond"/>
              </a:rPr>
              <a:t>avum</a:t>
            </a:r>
            <a:r>
              <a:rPr lang="fr-FR" dirty="0">
                <a:latin typeface="Garamond"/>
                <a:cs typeface="Garamond"/>
              </a:rPr>
              <a:t> cum il </a:t>
            </a:r>
            <a:r>
              <a:rPr lang="fr-FR" dirty="0" err="1">
                <a:latin typeface="Garamond"/>
                <a:cs typeface="Garamond"/>
              </a:rPr>
              <a:t>unt</a:t>
            </a:r>
            <a:endParaRPr lang="fr-FR" dirty="0">
              <a:latin typeface="Garamond"/>
              <a:cs typeface="Garamond"/>
            </a:endParaRPr>
          </a:p>
          <a:p>
            <a:pPr marL="0" indent="0">
              <a:buNone/>
            </a:pPr>
            <a:r>
              <a:rPr lang="fr-FR" dirty="0" smtClean="0">
                <a:latin typeface="Garamond"/>
                <a:cs typeface="Garamond"/>
              </a:rPr>
              <a:t>et </a:t>
            </a:r>
            <a:r>
              <a:rPr lang="fr-FR" dirty="0" err="1">
                <a:latin typeface="Garamond"/>
                <a:cs typeface="Garamond"/>
              </a:rPr>
              <a:t>autretan</a:t>
            </a:r>
            <a:r>
              <a:rPr lang="fr-FR" dirty="0">
                <a:latin typeface="Garamond"/>
                <a:cs typeface="Garamond"/>
              </a:rPr>
              <a:t> </a:t>
            </a:r>
            <a:r>
              <a:rPr lang="fr-FR" dirty="0" err="1">
                <a:latin typeface="Garamond"/>
                <a:cs typeface="Garamond"/>
              </a:rPr>
              <a:t>suffrir</a:t>
            </a:r>
            <a:r>
              <a:rPr lang="fr-FR" dirty="0">
                <a:latin typeface="Garamond"/>
                <a:cs typeface="Garamond"/>
              </a:rPr>
              <a:t> </a:t>
            </a:r>
            <a:r>
              <a:rPr lang="fr-FR" dirty="0" err="1" smtClean="0">
                <a:latin typeface="Garamond"/>
                <a:cs typeface="Garamond"/>
              </a:rPr>
              <a:t>poüm</a:t>
            </a:r>
            <a:r>
              <a:rPr lang="fr-FR" dirty="0" smtClean="0">
                <a:latin typeface="Garamond"/>
                <a:cs typeface="Garamond"/>
              </a:rPr>
              <a:t> : </a:t>
            </a:r>
            <a:endParaRPr lang="fr-FR" dirty="0">
              <a:latin typeface="Garamond"/>
              <a:cs typeface="Garamond"/>
            </a:endParaRPr>
          </a:p>
          <a:p>
            <a:pPr marL="0" indent="0">
              <a:buNone/>
            </a:pPr>
            <a:r>
              <a:rPr lang="fr-FR" dirty="0" smtClean="0">
                <a:latin typeface="Garamond"/>
                <a:cs typeface="Garamond"/>
              </a:rPr>
              <a:t>ne </a:t>
            </a:r>
            <a:r>
              <a:rPr lang="fr-FR" dirty="0">
                <a:latin typeface="Garamond"/>
                <a:cs typeface="Garamond"/>
              </a:rPr>
              <a:t>nus faut fors </a:t>
            </a:r>
            <a:r>
              <a:rPr lang="fr-FR" dirty="0" err="1">
                <a:latin typeface="Garamond"/>
                <a:cs typeface="Garamond"/>
              </a:rPr>
              <a:t>cuers</a:t>
            </a:r>
            <a:r>
              <a:rPr lang="fr-FR" dirty="0">
                <a:latin typeface="Garamond"/>
                <a:cs typeface="Garamond"/>
              </a:rPr>
              <a:t> </a:t>
            </a:r>
            <a:r>
              <a:rPr lang="fr-FR" dirty="0" err="1" smtClean="0">
                <a:latin typeface="Garamond"/>
                <a:cs typeface="Garamond"/>
              </a:rPr>
              <a:t>sulement</a:t>
            </a:r>
            <a:r>
              <a:rPr lang="fr-FR" dirty="0" smtClean="0">
                <a:latin typeface="Garamond"/>
                <a:cs typeface="Garamond"/>
              </a:rPr>
              <a:t> [</a:t>
            </a:r>
            <a:r>
              <a:rPr lang="mr-IN" dirty="0" smtClean="0">
                <a:latin typeface="Garamond"/>
                <a:cs typeface="Garamond"/>
              </a:rPr>
              <a:t>…</a:t>
            </a:r>
            <a:r>
              <a:rPr lang="fr-FR" dirty="0" smtClean="0">
                <a:latin typeface="Garamond"/>
                <a:cs typeface="Garamond"/>
              </a:rPr>
              <a:t>]</a:t>
            </a:r>
            <a:r>
              <a:rPr lang="fr-FR" dirty="0">
                <a:latin typeface="Garamond"/>
                <a:cs typeface="Garamond"/>
              </a:rPr>
              <a:t> </a:t>
            </a:r>
          </a:p>
          <a:p>
            <a:pPr marL="0" indent="0">
              <a:buNone/>
            </a:pPr>
            <a:r>
              <a:rPr lang="fr-FR" dirty="0">
                <a:latin typeface="Garamond"/>
                <a:cs typeface="Garamond"/>
              </a:rPr>
              <a:t>E s’il nus </a:t>
            </a:r>
            <a:r>
              <a:rPr lang="fr-FR" dirty="0" err="1">
                <a:latin typeface="Garamond"/>
                <a:cs typeface="Garamond"/>
              </a:rPr>
              <a:t>vuelent</a:t>
            </a:r>
            <a:r>
              <a:rPr lang="fr-FR" dirty="0">
                <a:latin typeface="Garamond"/>
                <a:cs typeface="Garamond"/>
              </a:rPr>
              <a:t> </a:t>
            </a:r>
            <a:r>
              <a:rPr lang="fr-FR" dirty="0" err="1">
                <a:latin typeface="Garamond"/>
                <a:cs typeface="Garamond"/>
              </a:rPr>
              <a:t>guerrïer</a:t>
            </a:r>
            <a:r>
              <a:rPr lang="fr-FR" dirty="0">
                <a:latin typeface="Garamond"/>
                <a:cs typeface="Garamond"/>
              </a:rPr>
              <a:t>,</a:t>
            </a:r>
          </a:p>
          <a:p>
            <a:pPr marL="0" indent="0">
              <a:buNone/>
            </a:pPr>
            <a:r>
              <a:rPr lang="fr-FR" dirty="0" smtClean="0">
                <a:latin typeface="Garamond"/>
                <a:cs typeface="Garamond"/>
              </a:rPr>
              <a:t>bien </a:t>
            </a:r>
            <a:r>
              <a:rPr lang="fr-FR" dirty="0" err="1">
                <a:latin typeface="Garamond"/>
                <a:cs typeface="Garamond"/>
              </a:rPr>
              <a:t>avum</a:t>
            </a:r>
            <a:r>
              <a:rPr lang="fr-FR" dirty="0">
                <a:latin typeface="Garamond"/>
                <a:cs typeface="Garamond"/>
              </a:rPr>
              <a:t> contre un chevalier</a:t>
            </a:r>
          </a:p>
          <a:p>
            <a:pPr marL="0" indent="0">
              <a:buNone/>
            </a:pPr>
            <a:r>
              <a:rPr lang="fr-FR" dirty="0" smtClean="0">
                <a:latin typeface="Garamond"/>
                <a:cs typeface="Garamond"/>
              </a:rPr>
              <a:t>trente </a:t>
            </a:r>
            <a:r>
              <a:rPr lang="fr-FR" dirty="0">
                <a:latin typeface="Garamond"/>
                <a:cs typeface="Garamond"/>
              </a:rPr>
              <a:t>a quarante </a:t>
            </a:r>
            <a:r>
              <a:rPr lang="fr-FR" dirty="0" err="1">
                <a:latin typeface="Garamond"/>
                <a:cs typeface="Garamond"/>
              </a:rPr>
              <a:t>païsanz</a:t>
            </a:r>
            <a:endParaRPr lang="fr-FR" dirty="0">
              <a:latin typeface="Garamond"/>
              <a:cs typeface="Garamond"/>
            </a:endParaRPr>
          </a:p>
          <a:p>
            <a:pPr marL="0" indent="0">
              <a:buNone/>
            </a:pPr>
            <a:r>
              <a:rPr lang="fr-FR" dirty="0" smtClean="0">
                <a:latin typeface="Garamond"/>
                <a:cs typeface="Garamond"/>
              </a:rPr>
              <a:t>maniables </a:t>
            </a:r>
            <a:r>
              <a:rPr lang="fr-FR" dirty="0">
                <a:latin typeface="Garamond"/>
                <a:cs typeface="Garamond"/>
              </a:rPr>
              <a:t>e </a:t>
            </a:r>
            <a:r>
              <a:rPr lang="fr-FR" dirty="0" err="1">
                <a:latin typeface="Garamond"/>
                <a:cs typeface="Garamond"/>
              </a:rPr>
              <a:t>cumbatanz</a:t>
            </a:r>
            <a:r>
              <a:rPr lang="fr-FR" dirty="0">
                <a:latin typeface="Garamond"/>
                <a:cs typeface="Garamond"/>
              </a:rPr>
              <a:t>.</a:t>
            </a:r>
          </a:p>
          <a:p>
            <a:pPr marL="0" indent="0">
              <a:buNone/>
            </a:pPr>
            <a:r>
              <a:rPr lang="fr-FR" dirty="0" err="1">
                <a:latin typeface="Garamond"/>
                <a:cs typeface="Garamond"/>
              </a:rPr>
              <a:t>Malveiz</a:t>
            </a:r>
            <a:r>
              <a:rPr lang="fr-FR" dirty="0">
                <a:latin typeface="Garamond"/>
                <a:cs typeface="Garamond"/>
              </a:rPr>
              <a:t> </a:t>
            </a:r>
            <a:r>
              <a:rPr lang="fr-FR" dirty="0" err="1">
                <a:latin typeface="Garamond"/>
                <a:cs typeface="Garamond"/>
              </a:rPr>
              <a:t>serunt</a:t>
            </a:r>
            <a:r>
              <a:rPr lang="fr-FR" dirty="0">
                <a:latin typeface="Garamond"/>
                <a:cs typeface="Garamond"/>
              </a:rPr>
              <a:t> e vil li trente</a:t>
            </a:r>
          </a:p>
          <a:p>
            <a:pPr marL="0" indent="0">
              <a:buNone/>
            </a:pPr>
            <a:r>
              <a:rPr lang="fr-FR" dirty="0" err="1" smtClean="0">
                <a:latin typeface="Garamond"/>
                <a:cs typeface="Garamond"/>
              </a:rPr>
              <a:t>bacheler</a:t>
            </a:r>
            <a:r>
              <a:rPr lang="fr-FR" dirty="0" smtClean="0">
                <a:latin typeface="Garamond"/>
                <a:cs typeface="Garamond"/>
              </a:rPr>
              <a:t> </a:t>
            </a:r>
            <a:r>
              <a:rPr lang="fr-FR" dirty="0">
                <a:latin typeface="Garamond"/>
                <a:cs typeface="Garamond"/>
              </a:rPr>
              <a:t>de </a:t>
            </a:r>
            <a:r>
              <a:rPr lang="fr-FR" dirty="0" err="1">
                <a:latin typeface="Garamond"/>
                <a:cs typeface="Garamond"/>
              </a:rPr>
              <a:t>bele</a:t>
            </a:r>
            <a:r>
              <a:rPr lang="fr-FR" dirty="0">
                <a:latin typeface="Garamond"/>
                <a:cs typeface="Garamond"/>
              </a:rPr>
              <a:t> </a:t>
            </a:r>
            <a:r>
              <a:rPr lang="fr-FR" dirty="0" err="1">
                <a:latin typeface="Garamond"/>
                <a:cs typeface="Garamond"/>
              </a:rPr>
              <a:t>juvente</a:t>
            </a:r>
            <a:endParaRPr lang="fr-FR" dirty="0">
              <a:latin typeface="Garamond"/>
              <a:cs typeface="Garamond"/>
            </a:endParaRPr>
          </a:p>
          <a:p>
            <a:pPr marL="0" indent="0">
              <a:buNone/>
            </a:pPr>
            <a:r>
              <a:rPr lang="fr-FR" dirty="0" err="1">
                <a:latin typeface="Garamond"/>
                <a:cs typeface="Garamond"/>
              </a:rPr>
              <a:t>k</a:t>
            </a:r>
            <a:r>
              <a:rPr lang="fr-FR" dirty="0" err="1" smtClean="0">
                <a:latin typeface="Garamond"/>
                <a:cs typeface="Garamond"/>
              </a:rPr>
              <a:t>i</a:t>
            </a:r>
            <a:r>
              <a:rPr lang="fr-FR" dirty="0" smtClean="0">
                <a:latin typeface="Garamond"/>
                <a:cs typeface="Garamond"/>
              </a:rPr>
              <a:t> </a:t>
            </a:r>
            <a:r>
              <a:rPr lang="fr-FR" dirty="0">
                <a:latin typeface="Garamond"/>
                <a:cs typeface="Garamond"/>
              </a:rPr>
              <a:t>d’un ne se </a:t>
            </a:r>
            <a:r>
              <a:rPr lang="fr-FR" dirty="0" err="1">
                <a:latin typeface="Garamond"/>
                <a:cs typeface="Garamond"/>
              </a:rPr>
              <a:t>porrunt</a:t>
            </a:r>
            <a:r>
              <a:rPr lang="fr-FR" dirty="0">
                <a:latin typeface="Garamond"/>
                <a:cs typeface="Garamond"/>
              </a:rPr>
              <a:t> </a:t>
            </a:r>
            <a:r>
              <a:rPr lang="fr-FR" dirty="0" err="1" smtClean="0">
                <a:latin typeface="Garamond"/>
                <a:cs typeface="Garamond"/>
              </a:rPr>
              <a:t>defendre</a:t>
            </a:r>
            <a:r>
              <a:rPr lang="fr-FR" dirty="0" smtClean="0">
                <a:latin typeface="Garamond"/>
                <a:cs typeface="Garamond"/>
              </a:rPr>
              <a:t>,</a:t>
            </a:r>
            <a:endParaRPr lang="fr-FR" dirty="0">
              <a:latin typeface="Garamond"/>
              <a:cs typeface="Garamond"/>
            </a:endParaRPr>
          </a:p>
          <a:p>
            <a:pPr marL="0" indent="0">
              <a:buNone/>
            </a:pPr>
            <a:r>
              <a:rPr lang="fr-FR" dirty="0" smtClean="0">
                <a:latin typeface="Garamond"/>
                <a:cs typeface="Garamond"/>
              </a:rPr>
              <a:t>s’il </a:t>
            </a:r>
            <a:r>
              <a:rPr lang="fr-FR" dirty="0">
                <a:latin typeface="Garamond"/>
                <a:cs typeface="Garamond"/>
              </a:rPr>
              <a:t>se </a:t>
            </a:r>
            <a:r>
              <a:rPr lang="fr-FR" dirty="0" err="1">
                <a:latin typeface="Garamond"/>
                <a:cs typeface="Garamond"/>
              </a:rPr>
              <a:t>vuelent</a:t>
            </a:r>
            <a:r>
              <a:rPr lang="fr-FR" dirty="0">
                <a:latin typeface="Garamond"/>
                <a:cs typeface="Garamond"/>
              </a:rPr>
              <a:t> ensemble </a:t>
            </a:r>
            <a:r>
              <a:rPr lang="fr-FR" dirty="0" smtClean="0">
                <a:latin typeface="Garamond"/>
                <a:cs typeface="Garamond"/>
              </a:rPr>
              <a:t>prendre</a:t>
            </a:r>
          </a:p>
          <a:p>
            <a:pPr marL="0" indent="0">
              <a:buNone/>
            </a:pPr>
            <a:r>
              <a:rPr lang="fr-FR" dirty="0">
                <a:latin typeface="Garamond"/>
                <a:cs typeface="Garamond"/>
              </a:rPr>
              <a:t>	</a:t>
            </a:r>
            <a:r>
              <a:rPr lang="fr-FR" dirty="0" smtClean="0">
                <a:latin typeface="Garamond"/>
                <a:cs typeface="Garamond"/>
              </a:rPr>
              <a:t>		</a:t>
            </a:r>
          </a:p>
          <a:p>
            <a:pPr marL="0" indent="0">
              <a:buNone/>
            </a:pPr>
            <a:r>
              <a:rPr lang="fr-FR" sz="2800" dirty="0">
                <a:latin typeface="Garamond"/>
                <a:cs typeface="Garamond"/>
              </a:rPr>
              <a:t>	</a:t>
            </a:r>
            <a:r>
              <a:rPr lang="fr-FR" sz="2800" dirty="0" smtClean="0">
                <a:latin typeface="Garamond"/>
                <a:cs typeface="Garamond"/>
              </a:rPr>
              <a:t>		Wace, </a:t>
            </a:r>
            <a:r>
              <a:rPr lang="fr-FR" sz="2800" i="1" dirty="0" smtClean="0">
                <a:latin typeface="Garamond"/>
                <a:cs typeface="Garamond"/>
              </a:rPr>
              <a:t>Le Roman de </a:t>
            </a:r>
            <a:r>
              <a:rPr lang="fr-FR" sz="2800" i="1" dirty="0" err="1" smtClean="0">
                <a:latin typeface="Garamond"/>
                <a:cs typeface="Garamond"/>
              </a:rPr>
              <a:t>Rou</a:t>
            </a:r>
            <a:endParaRPr lang="fr-FR" i="1" dirty="0">
              <a:latin typeface="Garamond"/>
              <a:cs typeface="Garamond"/>
            </a:endParaRPr>
          </a:p>
          <a:p>
            <a:pPr marL="0" indent="0">
              <a:buNone/>
            </a:pPr>
            <a:endParaRPr lang="fr-FR" dirty="0">
              <a:latin typeface="Garamond"/>
              <a:cs typeface="Garamond"/>
            </a:endParaRPr>
          </a:p>
        </p:txBody>
      </p:sp>
      <p:sp>
        <p:nvSpPr>
          <p:cNvPr id="2" name="ZoneTexte 1"/>
          <p:cNvSpPr txBox="1"/>
          <p:nvPr/>
        </p:nvSpPr>
        <p:spPr>
          <a:xfrm>
            <a:off x="4737102" y="330209"/>
            <a:ext cx="5334000" cy="6863418"/>
          </a:xfrm>
          <a:prstGeom prst="rect">
            <a:avLst/>
          </a:prstGeom>
          <a:noFill/>
        </p:spPr>
        <p:txBody>
          <a:bodyPr wrap="square" rtlCol="0">
            <a:spAutoFit/>
          </a:bodyPr>
          <a:lstStyle/>
          <a:p>
            <a:pPr algn="r"/>
            <a:r>
              <a:rPr lang="fr-FR" sz="2800" i="1" dirty="0" smtClean="0">
                <a:latin typeface="Garamond"/>
                <a:cs typeface="Garamond"/>
              </a:rPr>
              <a:t>Plaçons-nous hors de leur pouvoir !</a:t>
            </a:r>
          </a:p>
          <a:p>
            <a:pPr algn="r"/>
            <a:r>
              <a:rPr lang="fr-FR" sz="2800" i="1" dirty="0" smtClean="0">
                <a:latin typeface="Garamond"/>
                <a:cs typeface="Garamond"/>
              </a:rPr>
              <a:t>Nous sommes hommes, comme eux</a:t>
            </a:r>
          </a:p>
          <a:p>
            <a:pPr algn="r"/>
            <a:r>
              <a:rPr lang="fr-FR" sz="2800" i="1" dirty="0" smtClean="0">
                <a:latin typeface="Garamond"/>
                <a:cs typeface="Garamond"/>
              </a:rPr>
              <a:t>Nous avons les mêmes membres qu’eux</a:t>
            </a:r>
          </a:p>
          <a:p>
            <a:pPr algn="r"/>
            <a:r>
              <a:rPr lang="fr-FR" sz="2800" i="1" dirty="0" smtClean="0">
                <a:latin typeface="Garamond"/>
                <a:cs typeface="Garamond"/>
              </a:rPr>
              <a:t>Et pouvons souffrir autant qu’eux</a:t>
            </a:r>
          </a:p>
          <a:p>
            <a:pPr algn="r"/>
            <a:r>
              <a:rPr lang="fr-FR" sz="2800" i="1" dirty="0" smtClean="0">
                <a:latin typeface="Garamond"/>
                <a:cs typeface="Garamond"/>
              </a:rPr>
              <a:t>Seul le cœur nous fait défaut [</a:t>
            </a:r>
            <a:r>
              <a:rPr lang="mr-IN" sz="2800" i="1" dirty="0" smtClean="0">
                <a:latin typeface="Garamond"/>
                <a:cs typeface="Garamond"/>
              </a:rPr>
              <a:t>…</a:t>
            </a:r>
            <a:r>
              <a:rPr lang="fr-FR" sz="2800" i="1" dirty="0" smtClean="0">
                <a:latin typeface="Garamond"/>
                <a:cs typeface="Garamond"/>
              </a:rPr>
              <a:t>]</a:t>
            </a:r>
          </a:p>
          <a:p>
            <a:pPr algn="r"/>
            <a:r>
              <a:rPr lang="fr-FR" sz="2800" i="1" dirty="0" smtClean="0">
                <a:latin typeface="Garamond"/>
                <a:cs typeface="Garamond"/>
              </a:rPr>
              <a:t>Et s’ils veulent nous faire la guerre</a:t>
            </a:r>
          </a:p>
          <a:p>
            <a:pPr algn="r"/>
            <a:r>
              <a:rPr lang="fr-FR" sz="2800" i="1" dirty="0" smtClean="0">
                <a:latin typeface="Garamond"/>
                <a:cs typeface="Garamond"/>
              </a:rPr>
              <a:t>Nous avons contre un chevalier</a:t>
            </a:r>
          </a:p>
          <a:p>
            <a:pPr algn="r"/>
            <a:r>
              <a:rPr lang="fr-FR" sz="2800" i="1" dirty="0">
                <a:latin typeface="Garamond"/>
                <a:cs typeface="Garamond"/>
              </a:rPr>
              <a:t>au </a:t>
            </a:r>
            <a:r>
              <a:rPr lang="fr-FR" sz="2800" i="1" dirty="0" smtClean="0">
                <a:latin typeface="Garamond"/>
                <a:cs typeface="Garamond"/>
              </a:rPr>
              <a:t>moins 30 à 40 paysans</a:t>
            </a:r>
          </a:p>
          <a:p>
            <a:pPr algn="r"/>
            <a:r>
              <a:rPr lang="fr-FR" sz="2800" i="1" dirty="0" smtClean="0">
                <a:latin typeface="Garamond"/>
                <a:cs typeface="Garamond"/>
              </a:rPr>
              <a:t>Habiles et fiers combattants : </a:t>
            </a:r>
          </a:p>
          <a:p>
            <a:pPr algn="r"/>
            <a:r>
              <a:rPr lang="fr-FR" sz="2800" i="1" dirty="0" smtClean="0">
                <a:latin typeface="Garamond"/>
                <a:cs typeface="Garamond"/>
              </a:rPr>
              <a:t>Mauvais et vils seront les 30</a:t>
            </a:r>
          </a:p>
          <a:p>
            <a:pPr algn="r"/>
            <a:r>
              <a:rPr lang="fr-FR" sz="2800" i="1" dirty="0" smtClean="0">
                <a:latin typeface="Garamond"/>
                <a:cs typeface="Garamond"/>
              </a:rPr>
              <a:t>Garçons dans leur jeunesse</a:t>
            </a:r>
          </a:p>
          <a:p>
            <a:pPr algn="r"/>
            <a:r>
              <a:rPr lang="fr-FR" sz="2800" i="1" dirty="0" smtClean="0">
                <a:latin typeface="Garamond"/>
                <a:cs typeface="Garamond"/>
              </a:rPr>
              <a:t>Incapables de se défendre de l’un d’eux</a:t>
            </a:r>
          </a:p>
          <a:p>
            <a:pPr algn="r"/>
            <a:r>
              <a:rPr lang="fr-FR" sz="2800" i="1" dirty="0" smtClean="0">
                <a:latin typeface="Garamond"/>
                <a:cs typeface="Garamond"/>
              </a:rPr>
              <a:t>Pour peu qu’ils l’affrontent ensemble</a:t>
            </a:r>
          </a:p>
          <a:p>
            <a:pPr algn="r"/>
            <a:endParaRPr lang="fr-FR" sz="2800" i="1" dirty="0" smtClean="0">
              <a:latin typeface="Garamond"/>
              <a:cs typeface="Garamond"/>
            </a:endParaRPr>
          </a:p>
          <a:p>
            <a:pPr algn="r"/>
            <a:endParaRPr lang="fr-FR" sz="2400" dirty="0" smtClean="0">
              <a:latin typeface="Garamond"/>
              <a:cs typeface="Garamond"/>
            </a:endParaRPr>
          </a:p>
          <a:p>
            <a:pPr algn="r"/>
            <a:endParaRPr lang="fr-FR" sz="2400" dirty="0">
              <a:latin typeface="Garamond"/>
              <a:cs typeface="Garamond"/>
            </a:endParaRPr>
          </a:p>
        </p:txBody>
      </p:sp>
    </p:spTree>
    <p:extLst>
      <p:ext uri="{BB962C8B-B14F-4D97-AF65-F5344CB8AC3E}">
        <p14:creationId xmlns:p14="http://schemas.microsoft.com/office/powerpoint/2010/main" val="201013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71438"/>
            <a:ext cx="9258300" cy="1808162"/>
          </a:xfrm>
        </p:spPr>
        <p:txBody>
          <a:bodyPr>
            <a:normAutofit fontScale="90000"/>
          </a:bodyPr>
          <a:lstStyle/>
          <a:p>
            <a:r>
              <a:rPr lang="fr-FR" i="1" dirty="0" err="1">
                <a:latin typeface="Garamond"/>
                <a:cs typeface="Garamond"/>
              </a:rPr>
              <a:t>Whan</a:t>
            </a:r>
            <a:r>
              <a:rPr lang="fr-FR" i="1" dirty="0">
                <a:latin typeface="Garamond"/>
                <a:cs typeface="Garamond"/>
              </a:rPr>
              <a:t> Adam </a:t>
            </a:r>
            <a:r>
              <a:rPr lang="fr-FR" i="1" dirty="0" err="1">
                <a:latin typeface="Garamond"/>
                <a:cs typeface="Garamond"/>
              </a:rPr>
              <a:t>dalf</a:t>
            </a:r>
            <a:r>
              <a:rPr lang="fr-FR" i="1" dirty="0">
                <a:latin typeface="Garamond"/>
                <a:cs typeface="Garamond"/>
              </a:rPr>
              <a:t> and Eve </a:t>
            </a:r>
            <a:r>
              <a:rPr lang="fr-FR" i="1" dirty="0" err="1">
                <a:latin typeface="Garamond"/>
                <a:cs typeface="Garamond"/>
              </a:rPr>
              <a:t>span</a:t>
            </a:r>
            <a:r>
              <a:rPr lang="fr-FR" i="1" dirty="0">
                <a:latin typeface="Garamond"/>
                <a:cs typeface="Garamond"/>
              </a:rPr>
              <a:t>,</a:t>
            </a:r>
            <a:br>
              <a:rPr lang="fr-FR" i="1" dirty="0">
                <a:latin typeface="Garamond"/>
                <a:cs typeface="Garamond"/>
              </a:rPr>
            </a:br>
            <a:r>
              <a:rPr lang="fr-FR" i="1" dirty="0" err="1">
                <a:latin typeface="Garamond"/>
                <a:cs typeface="Garamond"/>
              </a:rPr>
              <a:t>Who</a:t>
            </a:r>
            <a:r>
              <a:rPr lang="fr-FR" i="1" dirty="0">
                <a:latin typeface="Garamond"/>
                <a:cs typeface="Garamond"/>
              </a:rPr>
              <a:t> </a:t>
            </a:r>
            <a:r>
              <a:rPr lang="fr-FR" i="1" dirty="0" err="1">
                <a:latin typeface="Garamond"/>
                <a:cs typeface="Garamond"/>
              </a:rPr>
              <a:t>was</a:t>
            </a:r>
            <a:r>
              <a:rPr lang="fr-FR" i="1" dirty="0">
                <a:latin typeface="Garamond"/>
                <a:cs typeface="Garamond"/>
              </a:rPr>
              <a:t> </a:t>
            </a:r>
            <a:r>
              <a:rPr lang="fr-FR" i="1" dirty="0" err="1">
                <a:latin typeface="Garamond"/>
                <a:cs typeface="Garamond"/>
              </a:rPr>
              <a:t>thanne</a:t>
            </a:r>
            <a:r>
              <a:rPr lang="fr-FR" i="1" dirty="0">
                <a:latin typeface="Garamond"/>
                <a:cs typeface="Garamond"/>
              </a:rPr>
              <a:t> a gentil man </a:t>
            </a:r>
            <a:r>
              <a:rPr lang="fr-FR" i="1" dirty="0" smtClean="0">
                <a:latin typeface="Garamond"/>
                <a:cs typeface="Garamond"/>
              </a:rPr>
              <a:t>?</a:t>
            </a:r>
            <a:br>
              <a:rPr lang="fr-FR" i="1" dirty="0" smtClean="0">
                <a:latin typeface="Garamond"/>
                <a:cs typeface="Garamond"/>
              </a:rPr>
            </a:br>
            <a:r>
              <a:rPr lang="fr-FR" sz="2700" dirty="0" smtClean="0">
                <a:latin typeface="Garamond"/>
                <a:cs typeface="Garamond"/>
              </a:rPr>
              <a:t>(Quand Adam bêchait et Ève filait/Qui alors était un seigneur ?) </a:t>
            </a:r>
            <a:endParaRPr lang="fr-FR" i="1" dirty="0">
              <a:latin typeface="Garamond"/>
              <a:cs typeface="Garamond"/>
            </a:endParaRPr>
          </a:p>
        </p:txBody>
      </p:sp>
      <p:sp>
        <p:nvSpPr>
          <p:cNvPr id="3" name="Espace réservé du contenu 2"/>
          <p:cNvSpPr>
            <a:spLocks noGrp="1"/>
          </p:cNvSpPr>
          <p:nvPr>
            <p:ph idx="1"/>
          </p:nvPr>
        </p:nvSpPr>
        <p:spPr>
          <a:xfrm>
            <a:off x="328613" y="2120911"/>
            <a:ext cx="9658350" cy="4652963"/>
          </a:xfrm>
        </p:spPr>
        <p:txBody>
          <a:bodyPr>
            <a:normAutofit fontScale="85000" lnSpcReduction="10000"/>
          </a:bodyPr>
          <a:lstStyle/>
          <a:p>
            <a:pPr marL="0" indent="0">
              <a:buNone/>
            </a:pPr>
            <a:r>
              <a:rPr lang="fr-FR" dirty="0">
                <a:latin typeface="Garamond"/>
                <a:cs typeface="Garamond"/>
              </a:rPr>
              <a:t>Continuant son sermon, </a:t>
            </a:r>
            <a:r>
              <a:rPr lang="fr-FR" dirty="0" smtClean="0">
                <a:latin typeface="Garamond"/>
                <a:cs typeface="Garamond"/>
              </a:rPr>
              <a:t>[John Ball] s’efforça </a:t>
            </a:r>
            <a:r>
              <a:rPr lang="fr-FR" dirty="0">
                <a:latin typeface="Garamond"/>
                <a:cs typeface="Garamond"/>
              </a:rPr>
              <a:t>de </a:t>
            </a:r>
            <a:r>
              <a:rPr lang="fr-FR" dirty="0" smtClean="0">
                <a:latin typeface="Garamond"/>
                <a:cs typeface="Garamond"/>
              </a:rPr>
              <a:t>développer </a:t>
            </a:r>
            <a:r>
              <a:rPr lang="fr-FR" dirty="0">
                <a:latin typeface="Garamond"/>
                <a:cs typeface="Garamond"/>
              </a:rPr>
              <a:t>et de </a:t>
            </a:r>
            <a:r>
              <a:rPr lang="fr-FR" dirty="0" smtClean="0">
                <a:latin typeface="Garamond"/>
                <a:cs typeface="Garamond"/>
              </a:rPr>
              <a:t>démontrer, avec </a:t>
            </a:r>
            <a:r>
              <a:rPr lang="fr-FR" dirty="0">
                <a:latin typeface="Garamond"/>
                <a:cs typeface="Garamond"/>
              </a:rPr>
              <a:t>les mots du proverbe qu’il avait choisi comme </a:t>
            </a:r>
            <a:r>
              <a:rPr lang="fr-FR" dirty="0" smtClean="0">
                <a:latin typeface="Garamond"/>
                <a:cs typeface="Garamond"/>
              </a:rPr>
              <a:t>thème</a:t>
            </a:r>
            <a:r>
              <a:rPr lang="fr-FR" dirty="0">
                <a:latin typeface="Garamond"/>
                <a:cs typeface="Garamond"/>
              </a:rPr>
              <a:t>, </a:t>
            </a:r>
            <a:r>
              <a:rPr lang="fr-FR" dirty="0" smtClean="0">
                <a:latin typeface="Garamond"/>
                <a:cs typeface="Garamond"/>
              </a:rPr>
              <a:t>que dès </a:t>
            </a:r>
            <a:r>
              <a:rPr lang="fr-FR" dirty="0">
                <a:latin typeface="Garamond"/>
                <a:cs typeface="Garamond"/>
              </a:rPr>
              <a:t>le commencement, tous avaient </a:t>
            </a:r>
            <a:r>
              <a:rPr lang="fr-FR" dirty="0" smtClean="0">
                <a:latin typeface="Garamond"/>
                <a:cs typeface="Garamond"/>
              </a:rPr>
              <a:t>été créés égaux </a:t>
            </a:r>
            <a:r>
              <a:rPr lang="fr-FR" dirty="0">
                <a:latin typeface="Garamond"/>
                <a:cs typeface="Garamond"/>
              </a:rPr>
              <a:t>par nature, et </a:t>
            </a:r>
            <a:r>
              <a:rPr lang="fr-FR" dirty="0" smtClean="0">
                <a:latin typeface="Garamond"/>
                <a:cs typeface="Garamond"/>
              </a:rPr>
              <a:t>que la </a:t>
            </a:r>
            <a:r>
              <a:rPr lang="fr-FR" dirty="0">
                <a:latin typeface="Garamond"/>
                <a:cs typeface="Garamond"/>
              </a:rPr>
              <a:t>servitude avait </a:t>
            </a:r>
            <a:r>
              <a:rPr lang="fr-FR" dirty="0" smtClean="0">
                <a:latin typeface="Garamond"/>
                <a:cs typeface="Garamond"/>
              </a:rPr>
              <a:t>été </a:t>
            </a:r>
            <a:r>
              <a:rPr lang="fr-FR" dirty="0">
                <a:latin typeface="Garamond"/>
                <a:cs typeface="Garamond"/>
              </a:rPr>
              <a:t>introduite par l’injuste oppression </a:t>
            </a:r>
            <a:r>
              <a:rPr lang="fr-FR" dirty="0" smtClean="0">
                <a:latin typeface="Garamond"/>
                <a:cs typeface="Garamond"/>
              </a:rPr>
              <a:t>d’hommes funestes</a:t>
            </a:r>
            <a:r>
              <a:rPr lang="fr-FR" dirty="0">
                <a:latin typeface="Garamond"/>
                <a:cs typeface="Garamond"/>
              </a:rPr>
              <a:t>, contre la </a:t>
            </a:r>
            <a:r>
              <a:rPr lang="fr-FR" dirty="0" smtClean="0">
                <a:latin typeface="Garamond"/>
                <a:cs typeface="Garamond"/>
              </a:rPr>
              <a:t>volonté </a:t>
            </a:r>
            <a:r>
              <a:rPr lang="fr-FR" dirty="0">
                <a:latin typeface="Garamond"/>
                <a:cs typeface="Garamond"/>
              </a:rPr>
              <a:t>de Dieu, car, s’il avait plu </a:t>
            </a:r>
            <a:r>
              <a:rPr lang="fr-FR" dirty="0" smtClean="0">
                <a:latin typeface="Garamond"/>
                <a:cs typeface="Garamond"/>
              </a:rPr>
              <a:t>à </a:t>
            </a:r>
            <a:r>
              <a:rPr lang="fr-FR" dirty="0">
                <a:latin typeface="Garamond"/>
                <a:cs typeface="Garamond"/>
              </a:rPr>
              <a:t>Dieu de </a:t>
            </a:r>
            <a:r>
              <a:rPr lang="fr-FR" dirty="0" smtClean="0">
                <a:latin typeface="Garamond"/>
                <a:cs typeface="Garamond"/>
              </a:rPr>
              <a:t>créer des </a:t>
            </a:r>
            <a:r>
              <a:rPr lang="fr-FR" dirty="0">
                <a:latin typeface="Garamond"/>
                <a:cs typeface="Garamond"/>
              </a:rPr>
              <a:t>serfs, </a:t>
            </a:r>
            <a:r>
              <a:rPr lang="fr-FR" dirty="0" smtClean="0">
                <a:latin typeface="Garamond"/>
                <a:cs typeface="Garamond"/>
              </a:rPr>
              <a:t>assurément</a:t>
            </a:r>
            <a:r>
              <a:rPr lang="fr-FR" dirty="0">
                <a:latin typeface="Garamond"/>
                <a:cs typeface="Garamond"/>
              </a:rPr>
              <a:t>, il aurait, </a:t>
            </a:r>
            <a:r>
              <a:rPr lang="fr-FR" dirty="0" smtClean="0">
                <a:latin typeface="Garamond"/>
                <a:cs typeface="Garamond"/>
              </a:rPr>
              <a:t>dès </a:t>
            </a:r>
            <a:r>
              <a:rPr lang="fr-FR" dirty="0">
                <a:latin typeface="Garamond"/>
                <a:cs typeface="Garamond"/>
              </a:rPr>
              <a:t>le commencement du monde</a:t>
            </a:r>
            <a:r>
              <a:rPr lang="fr-FR" dirty="0" smtClean="0">
                <a:latin typeface="Garamond"/>
                <a:cs typeface="Garamond"/>
              </a:rPr>
              <a:t>, décidé </a:t>
            </a:r>
            <a:r>
              <a:rPr lang="fr-FR" dirty="0">
                <a:latin typeface="Garamond"/>
                <a:cs typeface="Garamond"/>
              </a:rPr>
              <a:t>qui serait serf et qui serait seigneur. Qu’ils </a:t>
            </a:r>
            <a:r>
              <a:rPr lang="fr-FR" dirty="0" smtClean="0">
                <a:latin typeface="Garamond"/>
                <a:cs typeface="Garamond"/>
              </a:rPr>
              <a:t>considèrent donc que </a:t>
            </a:r>
            <a:r>
              <a:rPr lang="fr-FR" dirty="0">
                <a:latin typeface="Garamond"/>
                <a:cs typeface="Garamond"/>
              </a:rPr>
              <a:t>le moment leur avait </a:t>
            </a:r>
            <a:r>
              <a:rPr lang="fr-FR" dirty="0" smtClean="0">
                <a:latin typeface="Garamond"/>
                <a:cs typeface="Garamond"/>
              </a:rPr>
              <a:t>été offert </a:t>
            </a:r>
            <a:r>
              <a:rPr lang="fr-FR" dirty="0">
                <a:latin typeface="Garamond"/>
                <a:cs typeface="Garamond"/>
              </a:rPr>
              <a:t>par Dieu </a:t>
            </a:r>
            <a:r>
              <a:rPr lang="fr-FR" dirty="0" smtClean="0">
                <a:latin typeface="Garamond"/>
                <a:cs typeface="Garamond"/>
              </a:rPr>
              <a:t>où, déposant </a:t>
            </a:r>
            <a:r>
              <a:rPr lang="fr-FR" dirty="0">
                <a:latin typeface="Garamond"/>
                <a:cs typeface="Garamond"/>
              </a:rPr>
              <a:t>le </a:t>
            </a:r>
            <a:r>
              <a:rPr lang="fr-FR" dirty="0" smtClean="0">
                <a:latin typeface="Garamond"/>
                <a:cs typeface="Garamond"/>
              </a:rPr>
              <a:t>joug</a:t>
            </a:r>
          </a:p>
          <a:p>
            <a:pPr marL="0" indent="0">
              <a:buNone/>
            </a:pPr>
            <a:r>
              <a:rPr lang="fr-FR" dirty="0" smtClean="0">
                <a:latin typeface="Garamond"/>
                <a:cs typeface="Garamond"/>
              </a:rPr>
              <a:t>d’une </a:t>
            </a:r>
            <a:r>
              <a:rPr lang="fr-FR" dirty="0">
                <a:latin typeface="Garamond"/>
                <a:cs typeface="Garamond"/>
              </a:rPr>
              <a:t>longue servitude, ils pourraient, s’ils le </a:t>
            </a:r>
            <a:r>
              <a:rPr lang="fr-FR" dirty="0" smtClean="0">
                <a:latin typeface="Garamond"/>
                <a:cs typeface="Garamond"/>
              </a:rPr>
              <a:t>désiraient</a:t>
            </a:r>
            <a:r>
              <a:rPr lang="fr-FR" dirty="0">
                <a:latin typeface="Garamond"/>
                <a:cs typeface="Garamond"/>
              </a:rPr>
              <a:t>, jouir </a:t>
            </a:r>
            <a:r>
              <a:rPr lang="fr-FR" dirty="0" smtClean="0">
                <a:latin typeface="Garamond"/>
                <a:cs typeface="Garamond"/>
              </a:rPr>
              <a:t>d’une liberté </a:t>
            </a:r>
            <a:r>
              <a:rPr lang="fr-FR" dirty="0">
                <a:latin typeface="Garamond"/>
                <a:cs typeface="Garamond"/>
              </a:rPr>
              <a:t>longtemps </a:t>
            </a:r>
            <a:r>
              <a:rPr lang="fr-FR" dirty="0" smtClean="0">
                <a:latin typeface="Garamond"/>
                <a:cs typeface="Garamond"/>
              </a:rPr>
              <a:t>désirée.</a:t>
            </a:r>
          </a:p>
          <a:p>
            <a:pPr marL="0" indent="0" algn="r">
              <a:buNone/>
            </a:pPr>
            <a:r>
              <a:rPr lang="fr-FR" dirty="0" smtClean="0">
                <a:latin typeface="Garamond"/>
                <a:cs typeface="Garamond"/>
              </a:rPr>
              <a:t>Thomas Walsingham, </a:t>
            </a:r>
            <a:r>
              <a:rPr lang="fr-FR" i="1" dirty="0" err="1" smtClean="0">
                <a:latin typeface="Garamond"/>
                <a:cs typeface="Garamond"/>
              </a:rPr>
              <a:t>Chronica</a:t>
            </a:r>
            <a:r>
              <a:rPr lang="fr-FR" i="1" dirty="0" smtClean="0">
                <a:latin typeface="Garamond"/>
                <a:cs typeface="Garamond"/>
              </a:rPr>
              <a:t> majora </a:t>
            </a:r>
            <a:r>
              <a:rPr lang="fr-FR" dirty="0" smtClean="0">
                <a:latin typeface="Garamond"/>
                <a:cs typeface="Garamond"/>
              </a:rPr>
              <a:t> (1381)</a:t>
            </a:r>
            <a:endParaRPr lang="fr-FR" i="1" dirty="0" smtClean="0">
              <a:latin typeface="Garamond"/>
              <a:cs typeface="Garamond"/>
            </a:endParaRPr>
          </a:p>
          <a:p>
            <a:pPr marL="0" indent="0">
              <a:buNone/>
            </a:pPr>
            <a:endParaRPr lang="fr-FR" dirty="0">
              <a:latin typeface="Garamond"/>
              <a:cs typeface="Garamond"/>
            </a:endParaRPr>
          </a:p>
        </p:txBody>
      </p:sp>
    </p:spTree>
    <p:extLst>
      <p:ext uri="{BB962C8B-B14F-4D97-AF65-F5344CB8AC3E}">
        <p14:creationId xmlns:p14="http://schemas.microsoft.com/office/powerpoint/2010/main" val="114398454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TotalTime>
  <Words>1397</Words>
  <Application>Microsoft Macintosh PowerPoint</Application>
  <PresentationFormat>Diapositives 35 mm</PresentationFormat>
  <Paragraphs>173</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Quand la peine des hommes (et des femmes) créa l’économie de l’Europe.  Les laboureurs et la croissance médiévale (XIe-XIVe siècle)</vt:lpstr>
      <vt:lpstr>Trois titres</vt:lpstr>
      <vt:lpstr>Présentation PowerPoint</vt:lpstr>
      <vt:lpstr>Présentation PowerPoint</vt:lpstr>
      <vt:lpstr>Présentation PowerPoint</vt:lpstr>
      <vt:lpstr>Révoltes, rêvées ou advenues</vt:lpstr>
      <vt:lpstr>Présentation PowerPoint</vt:lpstr>
      <vt:lpstr>Présentation PowerPoint</vt:lpstr>
      <vt:lpstr>Whan Adam dalf and Eve span, Who was thanne a gentil man ? (Quand Adam bêchait et Ève filait/Qui alors était un seigneur ?) </vt:lpstr>
      <vt:lpstr>Silhouettes de laboureurs</vt:lpstr>
      <vt:lpstr>Présentation PowerPoint</vt:lpstr>
      <vt:lpstr>Présentation PowerPoint</vt:lpstr>
      <vt:lpstr>Présentation PowerPoint</vt:lpstr>
      <vt:lpstr>Présentation PowerPoint</vt:lpstr>
      <vt:lpstr>les bœufs de la cathédrale de Laon (vers 1200)</vt:lpstr>
      <vt:lpstr>Présentation PowerPoint</vt:lpstr>
      <vt:lpstr>Un modèle cistercien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Quand la peine des hommes créa l’économie de l’Europe.  Les laboureurs et la croissance médiévale (XIe-XIVe siècle)</dc:title>
  <dc:creator>Mathieu Arnoux</dc:creator>
  <cp:lastModifiedBy>Mathieu Arnoux</cp:lastModifiedBy>
  <cp:revision>40</cp:revision>
  <cp:lastPrinted>2021-10-07T13:30:25Z</cp:lastPrinted>
  <dcterms:created xsi:type="dcterms:W3CDTF">2021-10-03T13:41:10Z</dcterms:created>
  <dcterms:modified xsi:type="dcterms:W3CDTF">2021-10-11T12:33:09Z</dcterms:modified>
</cp:coreProperties>
</file>